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12" r:id="rId5"/>
    <p:sldMasterId id="2147483719" r:id="rId6"/>
    <p:sldMasterId id="2147483725" r:id="rId7"/>
  </p:sldMasterIdLst>
  <p:notesMasterIdLst>
    <p:notesMasterId r:id="rId66"/>
  </p:notesMasterIdLst>
  <p:sldIdLst>
    <p:sldId id="2830" r:id="rId8"/>
    <p:sldId id="2765" r:id="rId9"/>
    <p:sldId id="2742" r:id="rId10"/>
    <p:sldId id="2692" r:id="rId11"/>
    <p:sldId id="1971" r:id="rId12"/>
    <p:sldId id="2768" r:id="rId13"/>
    <p:sldId id="2700" r:id="rId14"/>
    <p:sldId id="2599" r:id="rId15"/>
    <p:sldId id="2770" r:id="rId16"/>
    <p:sldId id="2776" r:id="rId17"/>
    <p:sldId id="2006" r:id="rId18"/>
    <p:sldId id="2701" r:id="rId19"/>
    <p:sldId id="1657" r:id="rId20"/>
    <p:sldId id="2817" r:id="rId21"/>
    <p:sldId id="2003" r:id="rId22"/>
    <p:sldId id="2775" r:id="rId23"/>
    <p:sldId id="2705" r:id="rId24"/>
    <p:sldId id="262" r:id="rId25"/>
    <p:sldId id="2773" r:id="rId26"/>
    <p:sldId id="2774" r:id="rId27"/>
    <p:sldId id="2788" r:id="rId28"/>
    <p:sldId id="2780" r:id="rId29"/>
    <p:sldId id="2805" r:id="rId30"/>
    <p:sldId id="2813" r:id="rId31"/>
    <p:sldId id="2810" r:id="rId32"/>
    <p:sldId id="2799" r:id="rId33"/>
    <p:sldId id="2800" r:id="rId34"/>
    <p:sldId id="2787" r:id="rId35"/>
    <p:sldId id="2611" r:id="rId36"/>
    <p:sldId id="2646" r:id="rId37"/>
    <p:sldId id="2672" r:id="rId38"/>
    <p:sldId id="2706" r:id="rId39"/>
    <p:sldId id="2741" r:id="rId40"/>
    <p:sldId id="2736" r:id="rId41"/>
    <p:sldId id="2778" r:id="rId42"/>
    <p:sldId id="2802" r:id="rId43"/>
    <p:sldId id="264" r:id="rId44"/>
    <p:sldId id="2762" r:id="rId45"/>
    <p:sldId id="2662" r:id="rId46"/>
    <p:sldId id="2791" r:id="rId47"/>
    <p:sldId id="2793" r:id="rId48"/>
    <p:sldId id="2794" r:id="rId49"/>
    <p:sldId id="2819" r:id="rId50"/>
    <p:sldId id="2821" r:id="rId51"/>
    <p:sldId id="2806" r:id="rId52"/>
    <p:sldId id="2807" r:id="rId53"/>
    <p:sldId id="2825" r:id="rId54"/>
    <p:sldId id="2811" r:id="rId55"/>
    <p:sldId id="2809" r:id="rId56"/>
    <p:sldId id="2808" r:id="rId57"/>
    <p:sldId id="2696" r:id="rId58"/>
    <p:sldId id="2823" r:id="rId59"/>
    <p:sldId id="263" r:id="rId60"/>
    <p:sldId id="2588" r:id="rId61"/>
    <p:sldId id="2789" r:id="rId62"/>
    <p:sldId id="2786" r:id="rId63"/>
    <p:sldId id="2818" r:id="rId64"/>
    <p:sldId id="2826" r:id="rId6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00"/>
    <a:srgbClr val="FF3300"/>
    <a:srgbClr val="D60093"/>
    <a:srgbClr val="99CC00"/>
    <a:srgbClr val="800000"/>
    <a:srgbClr val="F371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96" d="100"/>
          <a:sy n="96" d="100"/>
        </p:scale>
        <p:origin x="2016" y="3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presProps" Target="presProp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667230-353F-4097-ADF9-E6DDB46C02C4}" type="datetimeFigureOut">
              <a:rPr kumimoji="1" lang="ja-JP" altLang="en-US" smtClean="0"/>
              <a:t>2025/9/19</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410DCF-C383-4C62-B64D-2480EF4E0086}" type="slidenum">
              <a:rPr kumimoji="1" lang="ja-JP" altLang="en-US" smtClean="0"/>
              <a:t>‹#›</a:t>
            </a:fld>
            <a:endParaRPr kumimoji="1" lang="ja-JP" altLang="en-US"/>
          </a:p>
        </p:txBody>
      </p:sp>
    </p:spTree>
    <p:extLst>
      <p:ext uri="{BB962C8B-B14F-4D97-AF65-F5344CB8AC3E}">
        <p14:creationId xmlns:p14="http://schemas.microsoft.com/office/powerpoint/2010/main" val="314136303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560748F-CCE0-4703-A498-071B735058E2}"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437646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0410DCF-C383-4C62-B64D-2480EF4E0086}" type="slidenum">
              <a:rPr kumimoji="1" lang="ja-JP" altLang="en-US" smtClean="0"/>
              <a:t>14</a:t>
            </a:fld>
            <a:endParaRPr kumimoji="1" lang="ja-JP" altLang="en-US"/>
          </a:p>
        </p:txBody>
      </p:sp>
    </p:spTree>
    <p:extLst>
      <p:ext uri="{BB962C8B-B14F-4D97-AF65-F5344CB8AC3E}">
        <p14:creationId xmlns:p14="http://schemas.microsoft.com/office/powerpoint/2010/main" val="1303192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0410DCF-C383-4C62-B64D-2480EF4E0086}" type="slidenum">
              <a:rPr kumimoji="1" lang="ja-JP" altLang="en-US" smtClean="0"/>
              <a:t>27</a:t>
            </a:fld>
            <a:endParaRPr kumimoji="1" lang="ja-JP" altLang="en-US"/>
          </a:p>
        </p:txBody>
      </p:sp>
    </p:spTree>
    <p:extLst>
      <p:ext uri="{BB962C8B-B14F-4D97-AF65-F5344CB8AC3E}">
        <p14:creationId xmlns:p14="http://schemas.microsoft.com/office/powerpoint/2010/main" val="23047548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863DA96-0972-400E-AF97-DF51AA609167}" type="slidenum">
              <a:rPr kumimoji="1" lang="ja-JP" altLang="en-US" sz="1200" b="0" i="0" u="none" strike="noStrike" kern="1200" cap="none" spc="0" normalizeH="0" baseline="0" noProof="0" smtClean="0">
                <a:ln>
                  <a:noFill/>
                </a:ln>
                <a:solidFill>
                  <a:prstClr val="black"/>
                </a:solidFill>
                <a:effectLst/>
                <a:uLnTx/>
                <a:uFillTx/>
                <a:latin typeface="游ゴシック" panose="0211000402020202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1" lang="ja-JP" altLang="en-US" sz="12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endParaRPr>
          </a:p>
        </p:txBody>
      </p:sp>
    </p:spTree>
    <p:extLst>
      <p:ext uri="{BB962C8B-B14F-4D97-AF65-F5344CB8AC3E}">
        <p14:creationId xmlns:p14="http://schemas.microsoft.com/office/powerpoint/2010/main" val="23150340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2B36033B-418D-4F86-986B-3D36203BB13B}" type="datetimeFigureOut">
              <a:rPr kumimoji="1" lang="ja-JP" altLang="en-US" smtClean="0"/>
              <a:t>2025/9/19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E246BB2-008A-4E48-B93E-27D4C25C9F37}" type="slidenum">
              <a:rPr kumimoji="1" lang="ja-JP" altLang="en-US" smtClean="0"/>
              <a:t>‹#›</a:t>
            </a:fld>
            <a:endParaRPr kumimoji="1" lang="ja-JP" altLang="en-US"/>
          </a:p>
        </p:txBody>
      </p:sp>
    </p:spTree>
    <p:extLst>
      <p:ext uri="{BB962C8B-B14F-4D97-AF65-F5344CB8AC3E}">
        <p14:creationId xmlns:p14="http://schemas.microsoft.com/office/powerpoint/2010/main" val="2829840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B36033B-418D-4F86-986B-3D36203BB13B}" type="datetimeFigureOut">
              <a:rPr kumimoji="1" lang="ja-JP" altLang="en-US" smtClean="0"/>
              <a:t>2025/9/19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E246BB2-008A-4E48-B93E-27D4C25C9F37}" type="slidenum">
              <a:rPr kumimoji="1" lang="ja-JP" altLang="en-US" smtClean="0"/>
              <a:t>‹#›</a:t>
            </a:fld>
            <a:endParaRPr kumimoji="1" lang="ja-JP" altLang="en-US"/>
          </a:p>
        </p:txBody>
      </p:sp>
    </p:spTree>
    <p:extLst>
      <p:ext uri="{BB962C8B-B14F-4D97-AF65-F5344CB8AC3E}">
        <p14:creationId xmlns:p14="http://schemas.microsoft.com/office/powerpoint/2010/main" val="845379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B36033B-418D-4F86-986B-3D36203BB13B}" type="datetimeFigureOut">
              <a:rPr kumimoji="1" lang="ja-JP" altLang="en-US" smtClean="0"/>
              <a:t>2025/9/19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E246BB2-008A-4E48-B93E-27D4C25C9F37}" type="slidenum">
              <a:rPr kumimoji="1" lang="ja-JP" altLang="en-US" smtClean="0"/>
              <a:t>‹#›</a:t>
            </a:fld>
            <a:endParaRPr kumimoji="1" lang="ja-JP" altLang="en-US"/>
          </a:p>
        </p:txBody>
      </p:sp>
    </p:spTree>
    <p:extLst>
      <p:ext uri="{BB962C8B-B14F-4D97-AF65-F5344CB8AC3E}">
        <p14:creationId xmlns:p14="http://schemas.microsoft.com/office/powerpoint/2010/main" val="29914044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1AB8C71-7AEC-F7D3-1E25-FF8F5D1A49F5}"/>
              </a:ext>
            </a:extLst>
          </p:cNvPr>
          <p:cNvSpPr>
            <a:spLocks noGrp="1"/>
          </p:cNvSpPr>
          <p:nvPr>
            <p:ph type="ctrTitle"/>
          </p:nvPr>
        </p:nvSpPr>
        <p:spPr>
          <a:xfrm>
            <a:off x="1143000" y="1122363"/>
            <a:ext cx="6858000" cy="2387600"/>
          </a:xfrm>
        </p:spPr>
        <p:txBody>
          <a:bodyPr anchor="b"/>
          <a:lstStyle>
            <a:lvl1pPr algn="ctr">
              <a:defRPr sz="45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AD5A61E5-7381-6D78-9B15-73079EF6EC58}"/>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327E803B-E205-AE0A-C983-0B4E2F205670}"/>
              </a:ext>
            </a:extLst>
          </p:cNvPr>
          <p:cNvSpPr>
            <a:spLocks noGrp="1"/>
          </p:cNvSpPr>
          <p:nvPr>
            <p:ph type="dt" sz="half" idx="10"/>
          </p:nvPr>
        </p:nvSpPr>
        <p:spPr/>
        <p:txBody>
          <a:bodyPr/>
          <a:lstStyle/>
          <a:p>
            <a:fld id="{693C622E-A385-42BE-9CD2-BDD3767C64B8}" type="datetimeFigureOut">
              <a:rPr kumimoji="1" lang="ja-JP" altLang="en-US" smtClean="0"/>
              <a:t>2025/9/19</a:t>
            </a:fld>
            <a:endParaRPr kumimoji="1" lang="ja-JP" altLang="en-US"/>
          </a:p>
        </p:txBody>
      </p:sp>
      <p:sp>
        <p:nvSpPr>
          <p:cNvPr id="5" name="フッター プレースホルダー 4">
            <a:extLst>
              <a:ext uri="{FF2B5EF4-FFF2-40B4-BE49-F238E27FC236}">
                <a16:creationId xmlns:a16="http://schemas.microsoft.com/office/drawing/2014/main" id="{E42EBD2C-023E-1481-701C-5E04BFF287F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ACB11D9-DB05-B88D-D988-41D5D3447A24}"/>
              </a:ext>
            </a:extLst>
          </p:cNvPr>
          <p:cNvSpPr>
            <a:spLocks noGrp="1"/>
          </p:cNvSpPr>
          <p:nvPr>
            <p:ph type="sldNum" sz="quarter" idx="12"/>
          </p:nvPr>
        </p:nvSpPr>
        <p:spPr/>
        <p:txBody>
          <a:bodyPr/>
          <a:lstStyle/>
          <a:p>
            <a:fld id="{CE3A5BB6-A349-4EA5-A068-0BDF91F1FE5E}" type="slidenum">
              <a:rPr kumimoji="1" lang="ja-JP" altLang="en-US" smtClean="0"/>
              <a:t>‹#›</a:t>
            </a:fld>
            <a:endParaRPr kumimoji="1" lang="ja-JP" altLang="en-US"/>
          </a:p>
        </p:txBody>
      </p:sp>
    </p:spTree>
    <p:extLst>
      <p:ext uri="{BB962C8B-B14F-4D97-AF65-F5344CB8AC3E}">
        <p14:creationId xmlns:p14="http://schemas.microsoft.com/office/powerpoint/2010/main" val="41672091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5027A1C-C8F3-830C-4FD0-6AF21F716C0D}"/>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B7DBE2E-4AE3-13A1-2CE3-3001AD77AB84}"/>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057D973-849E-A691-421B-C0F59C976457}"/>
              </a:ext>
            </a:extLst>
          </p:cNvPr>
          <p:cNvSpPr>
            <a:spLocks noGrp="1"/>
          </p:cNvSpPr>
          <p:nvPr>
            <p:ph type="dt" sz="half" idx="10"/>
          </p:nvPr>
        </p:nvSpPr>
        <p:spPr/>
        <p:txBody>
          <a:bodyPr/>
          <a:lstStyle/>
          <a:p>
            <a:fld id="{693C622E-A385-42BE-9CD2-BDD3767C64B8}" type="datetimeFigureOut">
              <a:rPr kumimoji="1" lang="ja-JP" altLang="en-US" smtClean="0"/>
              <a:t>2025/9/19</a:t>
            </a:fld>
            <a:endParaRPr kumimoji="1" lang="ja-JP" altLang="en-US"/>
          </a:p>
        </p:txBody>
      </p:sp>
      <p:sp>
        <p:nvSpPr>
          <p:cNvPr id="5" name="フッター プレースホルダー 4">
            <a:extLst>
              <a:ext uri="{FF2B5EF4-FFF2-40B4-BE49-F238E27FC236}">
                <a16:creationId xmlns:a16="http://schemas.microsoft.com/office/drawing/2014/main" id="{FE3F7C22-A549-DD7F-2392-1F7E7176314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477A61B-1233-6D4C-602A-583D9EE0F617}"/>
              </a:ext>
            </a:extLst>
          </p:cNvPr>
          <p:cNvSpPr>
            <a:spLocks noGrp="1"/>
          </p:cNvSpPr>
          <p:nvPr>
            <p:ph type="sldNum" sz="quarter" idx="12"/>
          </p:nvPr>
        </p:nvSpPr>
        <p:spPr/>
        <p:txBody>
          <a:bodyPr/>
          <a:lstStyle/>
          <a:p>
            <a:fld id="{CE3A5BB6-A349-4EA5-A068-0BDF91F1FE5E}" type="slidenum">
              <a:rPr kumimoji="1" lang="ja-JP" altLang="en-US" smtClean="0"/>
              <a:t>‹#›</a:t>
            </a:fld>
            <a:endParaRPr kumimoji="1" lang="ja-JP" altLang="en-US"/>
          </a:p>
        </p:txBody>
      </p:sp>
    </p:spTree>
    <p:extLst>
      <p:ext uri="{BB962C8B-B14F-4D97-AF65-F5344CB8AC3E}">
        <p14:creationId xmlns:p14="http://schemas.microsoft.com/office/powerpoint/2010/main" val="9932436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2383A59-6838-04A6-BB37-DBDB6060126B}"/>
              </a:ext>
            </a:extLst>
          </p:cNvPr>
          <p:cNvSpPr>
            <a:spLocks noGrp="1"/>
          </p:cNvSpPr>
          <p:nvPr>
            <p:ph type="title"/>
          </p:nvPr>
        </p:nvSpPr>
        <p:spPr>
          <a:xfrm>
            <a:off x="623888" y="1709739"/>
            <a:ext cx="7886700" cy="2852737"/>
          </a:xfrm>
        </p:spPr>
        <p:txBody>
          <a:bodyPr anchor="b"/>
          <a:lstStyle>
            <a:lvl1pPr>
              <a:defRPr sz="45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A60451F-7502-01BC-0B83-33C8C09B08C1}"/>
              </a:ext>
            </a:extLst>
          </p:cNvPr>
          <p:cNvSpPr>
            <a:spLocks noGrp="1"/>
          </p:cNvSpPr>
          <p:nvPr>
            <p:ph type="body" idx="1"/>
          </p:nvPr>
        </p:nvSpPr>
        <p:spPr>
          <a:xfrm>
            <a:off x="623888" y="4589464"/>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40F4C4AB-AA15-8305-C5B9-CD0EF14B4F78}"/>
              </a:ext>
            </a:extLst>
          </p:cNvPr>
          <p:cNvSpPr>
            <a:spLocks noGrp="1"/>
          </p:cNvSpPr>
          <p:nvPr>
            <p:ph type="dt" sz="half" idx="10"/>
          </p:nvPr>
        </p:nvSpPr>
        <p:spPr/>
        <p:txBody>
          <a:bodyPr/>
          <a:lstStyle/>
          <a:p>
            <a:fld id="{693C622E-A385-42BE-9CD2-BDD3767C64B8}" type="datetimeFigureOut">
              <a:rPr kumimoji="1" lang="ja-JP" altLang="en-US" smtClean="0"/>
              <a:t>2025/9/19</a:t>
            </a:fld>
            <a:endParaRPr kumimoji="1" lang="ja-JP" altLang="en-US"/>
          </a:p>
        </p:txBody>
      </p:sp>
      <p:sp>
        <p:nvSpPr>
          <p:cNvPr id="5" name="フッター プレースホルダー 4">
            <a:extLst>
              <a:ext uri="{FF2B5EF4-FFF2-40B4-BE49-F238E27FC236}">
                <a16:creationId xmlns:a16="http://schemas.microsoft.com/office/drawing/2014/main" id="{458B2EDC-3330-4AD0-81A4-A0C781E71A8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7409FEB-D79C-A57B-7673-E5BF84E41358}"/>
              </a:ext>
            </a:extLst>
          </p:cNvPr>
          <p:cNvSpPr>
            <a:spLocks noGrp="1"/>
          </p:cNvSpPr>
          <p:nvPr>
            <p:ph type="sldNum" sz="quarter" idx="12"/>
          </p:nvPr>
        </p:nvSpPr>
        <p:spPr/>
        <p:txBody>
          <a:bodyPr/>
          <a:lstStyle/>
          <a:p>
            <a:fld id="{CE3A5BB6-A349-4EA5-A068-0BDF91F1FE5E}" type="slidenum">
              <a:rPr kumimoji="1" lang="ja-JP" altLang="en-US" smtClean="0"/>
              <a:t>‹#›</a:t>
            </a:fld>
            <a:endParaRPr kumimoji="1" lang="ja-JP" altLang="en-US"/>
          </a:p>
        </p:txBody>
      </p:sp>
    </p:spTree>
    <p:extLst>
      <p:ext uri="{BB962C8B-B14F-4D97-AF65-F5344CB8AC3E}">
        <p14:creationId xmlns:p14="http://schemas.microsoft.com/office/powerpoint/2010/main" val="33702428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828353A-BE10-8F53-F0C4-E2B43D8CDB5C}"/>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B771209-4D9D-5310-AA88-56B0F20A881E}"/>
              </a:ext>
            </a:extLst>
          </p:cNvPr>
          <p:cNvSpPr>
            <a:spLocks noGrp="1"/>
          </p:cNvSpPr>
          <p:nvPr>
            <p:ph sz="half" idx="1"/>
          </p:nvPr>
        </p:nvSpPr>
        <p:spPr>
          <a:xfrm>
            <a:off x="6286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B488D8DB-433C-BB9E-8819-FCA3D2C3ACBF}"/>
              </a:ext>
            </a:extLst>
          </p:cNvPr>
          <p:cNvSpPr>
            <a:spLocks noGrp="1"/>
          </p:cNvSpPr>
          <p:nvPr>
            <p:ph sz="half" idx="2"/>
          </p:nvPr>
        </p:nvSpPr>
        <p:spPr>
          <a:xfrm>
            <a:off x="46291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F028A7ED-837D-994D-1AC7-FFB5AB117F4B}"/>
              </a:ext>
            </a:extLst>
          </p:cNvPr>
          <p:cNvSpPr>
            <a:spLocks noGrp="1"/>
          </p:cNvSpPr>
          <p:nvPr>
            <p:ph type="dt" sz="half" idx="10"/>
          </p:nvPr>
        </p:nvSpPr>
        <p:spPr/>
        <p:txBody>
          <a:bodyPr/>
          <a:lstStyle/>
          <a:p>
            <a:fld id="{693C622E-A385-42BE-9CD2-BDD3767C64B8}" type="datetimeFigureOut">
              <a:rPr kumimoji="1" lang="ja-JP" altLang="en-US" smtClean="0"/>
              <a:t>2025/9/19</a:t>
            </a:fld>
            <a:endParaRPr kumimoji="1" lang="ja-JP" altLang="en-US"/>
          </a:p>
        </p:txBody>
      </p:sp>
      <p:sp>
        <p:nvSpPr>
          <p:cNvPr id="6" name="フッター プレースホルダー 5">
            <a:extLst>
              <a:ext uri="{FF2B5EF4-FFF2-40B4-BE49-F238E27FC236}">
                <a16:creationId xmlns:a16="http://schemas.microsoft.com/office/drawing/2014/main" id="{9424B888-B2F4-54BB-DEE3-FCFCDD49FBB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99203AD-D8C5-0FBE-6B05-F8F134807AAE}"/>
              </a:ext>
            </a:extLst>
          </p:cNvPr>
          <p:cNvSpPr>
            <a:spLocks noGrp="1"/>
          </p:cNvSpPr>
          <p:nvPr>
            <p:ph type="sldNum" sz="quarter" idx="12"/>
          </p:nvPr>
        </p:nvSpPr>
        <p:spPr/>
        <p:txBody>
          <a:bodyPr/>
          <a:lstStyle/>
          <a:p>
            <a:fld id="{CE3A5BB6-A349-4EA5-A068-0BDF91F1FE5E}" type="slidenum">
              <a:rPr kumimoji="1" lang="ja-JP" altLang="en-US" smtClean="0"/>
              <a:t>‹#›</a:t>
            </a:fld>
            <a:endParaRPr kumimoji="1" lang="ja-JP" altLang="en-US"/>
          </a:p>
        </p:txBody>
      </p:sp>
    </p:spTree>
    <p:extLst>
      <p:ext uri="{BB962C8B-B14F-4D97-AF65-F5344CB8AC3E}">
        <p14:creationId xmlns:p14="http://schemas.microsoft.com/office/powerpoint/2010/main" val="26129194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1164F7D-1710-31BD-4150-43F2D8EFA935}"/>
              </a:ext>
            </a:extLst>
          </p:cNvPr>
          <p:cNvSpPr>
            <a:spLocks noGrp="1"/>
          </p:cNvSpPr>
          <p:nvPr>
            <p:ph type="title"/>
          </p:nvPr>
        </p:nvSpPr>
        <p:spPr>
          <a:xfrm>
            <a:off x="629841" y="365126"/>
            <a:ext cx="78867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C5B4E2D-7716-BB0D-B58F-357259203A0D}"/>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8D44D27B-9882-C371-0919-B2EB38AE73EB}"/>
              </a:ext>
            </a:extLst>
          </p:cNvPr>
          <p:cNvSpPr>
            <a:spLocks noGrp="1"/>
          </p:cNvSpPr>
          <p:nvPr>
            <p:ph sz="half" idx="2"/>
          </p:nvPr>
        </p:nvSpPr>
        <p:spPr>
          <a:xfrm>
            <a:off x="629842" y="2505075"/>
            <a:ext cx="3868340"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F79DAA46-3727-490A-C91D-532AB95E748C}"/>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E162BF77-AC40-E958-7DA4-D7F5062CB84E}"/>
              </a:ext>
            </a:extLst>
          </p:cNvPr>
          <p:cNvSpPr>
            <a:spLocks noGrp="1"/>
          </p:cNvSpPr>
          <p:nvPr>
            <p:ph sz="quarter" idx="4"/>
          </p:nvPr>
        </p:nvSpPr>
        <p:spPr>
          <a:xfrm>
            <a:off x="4629150" y="2505075"/>
            <a:ext cx="3887391"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463AEAF6-B095-4B72-24FC-8C8B2AA02EC4}"/>
              </a:ext>
            </a:extLst>
          </p:cNvPr>
          <p:cNvSpPr>
            <a:spLocks noGrp="1"/>
          </p:cNvSpPr>
          <p:nvPr>
            <p:ph type="dt" sz="half" idx="10"/>
          </p:nvPr>
        </p:nvSpPr>
        <p:spPr/>
        <p:txBody>
          <a:bodyPr/>
          <a:lstStyle/>
          <a:p>
            <a:fld id="{693C622E-A385-42BE-9CD2-BDD3767C64B8}" type="datetimeFigureOut">
              <a:rPr kumimoji="1" lang="ja-JP" altLang="en-US" smtClean="0"/>
              <a:t>2025/9/19</a:t>
            </a:fld>
            <a:endParaRPr kumimoji="1" lang="ja-JP" altLang="en-US"/>
          </a:p>
        </p:txBody>
      </p:sp>
      <p:sp>
        <p:nvSpPr>
          <p:cNvPr id="8" name="フッター プレースホルダー 7">
            <a:extLst>
              <a:ext uri="{FF2B5EF4-FFF2-40B4-BE49-F238E27FC236}">
                <a16:creationId xmlns:a16="http://schemas.microsoft.com/office/drawing/2014/main" id="{FD405700-4184-EC99-64CA-8F90D890C198}"/>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D3948512-A6A0-3D6E-DDC1-8E6C90C411B1}"/>
              </a:ext>
            </a:extLst>
          </p:cNvPr>
          <p:cNvSpPr>
            <a:spLocks noGrp="1"/>
          </p:cNvSpPr>
          <p:nvPr>
            <p:ph type="sldNum" sz="quarter" idx="12"/>
          </p:nvPr>
        </p:nvSpPr>
        <p:spPr/>
        <p:txBody>
          <a:bodyPr/>
          <a:lstStyle/>
          <a:p>
            <a:fld id="{CE3A5BB6-A349-4EA5-A068-0BDF91F1FE5E}" type="slidenum">
              <a:rPr kumimoji="1" lang="ja-JP" altLang="en-US" smtClean="0"/>
              <a:t>‹#›</a:t>
            </a:fld>
            <a:endParaRPr kumimoji="1" lang="ja-JP" altLang="en-US"/>
          </a:p>
        </p:txBody>
      </p:sp>
    </p:spTree>
    <p:extLst>
      <p:ext uri="{BB962C8B-B14F-4D97-AF65-F5344CB8AC3E}">
        <p14:creationId xmlns:p14="http://schemas.microsoft.com/office/powerpoint/2010/main" val="36622549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8140335-E5F4-A660-3A78-5B8549F38810}"/>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C979787B-0944-D3F0-F1F4-08CF9A87CDF8}"/>
              </a:ext>
            </a:extLst>
          </p:cNvPr>
          <p:cNvSpPr>
            <a:spLocks noGrp="1"/>
          </p:cNvSpPr>
          <p:nvPr>
            <p:ph type="dt" sz="half" idx="10"/>
          </p:nvPr>
        </p:nvSpPr>
        <p:spPr/>
        <p:txBody>
          <a:bodyPr/>
          <a:lstStyle/>
          <a:p>
            <a:fld id="{693C622E-A385-42BE-9CD2-BDD3767C64B8}" type="datetimeFigureOut">
              <a:rPr kumimoji="1" lang="ja-JP" altLang="en-US" smtClean="0"/>
              <a:t>2025/9/19</a:t>
            </a:fld>
            <a:endParaRPr kumimoji="1" lang="ja-JP" altLang="en-US"/>
          </a:p>
        </p:txBody>
      </p:sp>
      <p:sp>
        <p:nvSpPr>
          <p:cNvPr id="4" name="フッター プレースホルダー 3">
            <a:extLst>
              <a:ext uri="{FF2B5EF4-FFF2-40B4-BE49-F238E27FC236}">
                <a16:creationId xmlns:a16="http://schemas.microsoft.com/office/drawing/2014/main" id="{373C36D1-98C2-27EE-81E9-C2FC094EFE26}"/>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304D42FB-F46D-8BC8-903D-D3641BCD74F6}"/>
              </a:ext>
            </a:extLst>
          </p:cNvPr>
          <p:cNvSpPr>
            <a:spLocks noGrp="1"/>
          </p:cNvSpPr>
          <p:nvPr>
            <p:ph type="sldNum" sz="quarter" idx="12"/>
          </p:nvPr>
        </p:nvSpPr>
        <p:spPr/>
        <p:txBody>
          <a:bodyPr/>
          <a:lstStyle/>
          <a:p>
            <a:fld id="{CE3A5BB6-A349-4EA5-A068-0BDF91F1FE5E}" type="slidenum">
              <a:rPr kumimoji="1" lang="ja-JP" altLang="en-US" smtClean="0"/>
              <a:t>‹#›</a:t>
            </a:fld>
            <a:endParaRPr kumimoji="1" lang="ja-JP" altLang="en-US"/>
          </a:p>
        </p:txBody>
      </p:sp>
    </p:spTree>
    <p:extLst>
      <p:ext uri="{BB962C8B-B14F-4D97-AF65-F5344CB8AC3E}">
        <p14:creationId xmlns:p14="http://schemas.microsoft.com/office/powerpoint/2010/main" val="42482186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9010A40F-50FA-1149-E4FC-9214DB1B1E8D}"/>
              </a:ext>
            </a:extLst>
          </p:cNvPr>
          <p:cNvSpPr>
            <a:spLocks noGrp="1"/>
          </p:cNvSpPr>
          <p:nvPr>
            <p:ph type="dt" sz="half" idx="10"/>
          </p:nvPr>
        </p:nvSpPr>
        <p:spPr/>
        <p:txBody>
          <a:bodyPr/>
          <a:lstStyle/>
          <a:p>
            <a:fld id="{693C622E-A385-42BE-9CD2-BDD3767C64B8}" type="datetimeFigureOut">
              <a:rPr kumimoji="1" lang="ja-JP" altLang="en-US" smtClean="0"/>
              <a:t>2025/9/19</a:t>
            </a:fld>
            <a:endParaRPr kumimoji="1" lang="ja-JP" altLang="en-US"/>
          </a:p>
        </p:txBody>
      </p:sp>
      <p:sp>
        <p:nvSpPr>
          <p:cNvPr id="3" name="フッター プレースホルダー 2">
            <a:extLst>
              <a:ext uri="{FF2B5EF4-FFF2-40B4-BE49-F238E27FC236}">
                <a16:creationId xmlns:a16="http://schemas.microsoft.com/office/drawing/2014/main" id="{60D694F9-40F1-31E3-85BA-817386027CC7}"/>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CA41F4A4-5750-281A-5831-97C3A9A5CBA8}"/>
              </a:ext>
            </a:extLst>
          </p:cNvPr>
          <p:cNvSpPr>
            <a:spLocks noGrp="1"/>
          </p:cNvSpPr>
          <p:nvPr>
            <p:ph type="sldNum" sz="quarter" idx="12"/>
          </p:nvPr>
        </p:nvSpPr>
        <p:spPr/>
        <p:txBody>
          <a:bodyPr/>
          <a:lstStyle/>
          <a:p>
            <a:fld id="{CE3A5BB6-A349-4EA5-A068-0BDF91F1FE5E}" type="slidenum">
              <a:rPr kumimoji="1" lang="ja-JP" altLang="en-US" smtClean="0"/>
              <a:t>‹#›</a:t>
            </a:fld>
            <a:endParaRPr kumimoji="1" lang="ja-JP" altLang="en-US"/>
          </a:p>
        </p:txBody>
      </p:sp>
    </p:spTree>
    <p:extLst>
      <p:ext uri="{BB962C8B-B14F-4D97-AF65-F5344CB8AC3E}">
        <p14:creationId xmlns:p14="http://schemas.microsoft.com/office/powerpoint/2010/main" val="40627057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0A513CC-4FB8-D4AF-D4BF-1060E34C7828}"/>
              </a:ext>
            </a:extLst>
          </p:cNvPr>
          <p:cNvSpPr>
            <a:spLocks noGrp="1"/>
          </p:cNvSpPr>
          <p:nvPr>
            <p:ph type="title"/>
          </p:nvPr>
        </p:nvSpPr>
        <p:spPr>
          <a:xfrm>
            <a:off x="629841" y="457200"/>
            <a:ext cx="2949178" cy="1600200"/>
          </a:xfrm>
        </p:spPr>
        <p:txBody>
          <a:bodyPr anchor="b"/>
          <a:lstStyle>
            <a:lvl1pPr>
              <a:defRPr sz="24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BF3B4A3-C3FC-53E9-DF91-F799BA8CC25C}"/>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519767BD-8D36-A8B6-2D68-3455FAE1A0C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C16F18D1-5094-4593-5639-E4C7C0AB6E84}"/>
              </a:ext>
            </a:extLst>
          </p:cNvPr>
          <p:cNvSpPr>
            <a:spLocks noGrp="1"/>
          </p:cNvSpPr>
          <p:nvPr>
            <p:ph type="dt" sz="half" idx="10"/>
          </p:nvPr>
        </p:nvSpPr>
        <p:spPr/>
        <p:txBody>
          <a:bodyPr/>
          <a:lstStyle/>
          <a:p>
            <a:fld id="{693C622E-A385-42BE-9CD2-BDD3767C64B8}" type="datetimeFigureOut">
              <a:rPr kumimoji="1" lang="ja-JP" altLang="en-US" smtClean="0"/>
              <a:t>2025/9/19</a:t>
            </a:fld>
            <a:endParaRPr kumimoji="1" lang="ja-JP" altLang="en-US"/>
          </a:p>
        </p:txBody>
      </p:sp>
      <p:sp>
        <p:nvSpPr>
          <p:cNvPr id="6" name="フッター プレースホルダー 5">
            <a:extLst>
              <a:ext uri="{FF2B5EF4-FFF2-40B4-BE49-F238E27FC236}">
                <a16:creationId xmlns:a16="http://schemas.microsoft.com/office/drawing/2014/main" id="{DD260D85-8CEB-403A-1EF4-D8203619503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7946670-69D7-59C8-6491-875B2A840C02}"/>
              </a:ext>
            </a:extLst>
          </p:cNvPr>
          <p:cNvSpPr>
            <a:spLocks noGrp="1"/>
          </p:cNvSpPr>
          <p:nvPr>
            <p:ph type="sldNum" sz="quarter" idx="12"/>
          </p:nvPr>
        </p:nvSpPr>
        <p:spPr/>
        <p:txBody>
          <a:bodyPr/>
          <a:lstStyle/>
          <a:p>
            <a:fld id="{CE3A5BB6-A349-4EA5-A068-0BDF91F1FE5E}" type="slidenum">
              <a:rPr kumimoji="1" lang="ja-JP" altLang="en-US" smtClean="0"/>
              <a:t>‹#›</a:t>
            </a:fld>
            <a:endParaRPr kumimoji="1" lang="ja-JP" altLang="en-US"/>
          </a:p>
        </p:txBody>
      </p:sp>
    </p:spTree>
    <p:extLst>
      <p:ext uri="{BB962C8B-B14F-4D97-AF65-F5344CB8AC3E}">
        <p14:creationId xmlns:p14="http://schemas.microsoft.com/office/powerpoint/2010/main" val="362784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B36033B-418D-4F86-986B-3D36203BB13B}" type="datetimeFigureOut">
              <a:rPr kumimoji="1" lang="ja-JP" altLang="en-US" smtClean="0"/>
              <a:t>2025/9/19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E246BB2-008A-4E48-B93E-27D4C25C9F37}" type="slidenum">
              <a:rPr kumimoji="1" lang="ja-JP" altLang="en-US" smtClean="0"/>
              <a:t>‹#›</a:t>
            </a:fld>
            <a:endParaRPr kumimoji="1" lang="ja-JP" altLang="en-US"/>
          </a:p>
        </p:txBody>
      </p:sp>
    </p:spTree>
    <p:extLst>
      <p:ext uri="{BB962C8B-B14F-4D97-AF65-F5344CB8AC3E}">
        <p14:creationId xmlns:p14="http://schemas.microsoft.com/office/powerpoint/2010/main" val="14445638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4A98D28-DC4A-287C-37DC-BD2179B27CD5}"/>
              </a:ext>
            </a:extLst>
          </p:cNvPr>
          <p:cNvSpPr>
            <a:spLocks noGrp="1"/>
          </p:cNvSpPr>
          <p:nvPr>
            <p:ph type="title"/>
          </p:nvPr>
        </p:nvSpPr>
        <p:spPr>
          <a:xfrm>
            <a:off x="629841" y="457200"/>
            <a:ext cx="2949178" cy="1600200"/>
          </a:xfrm>
        </p:spPr>
        <p:txBody>
          <a:bodyPr anchor="b"/>
          <a:lstStyle>
            <a:lvl1pPr>
              <a:defRPr sz="24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AB4862A9-31C6-AB1C-C449-EF60B551E4AD}"/>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kumimoji="1" lang="ja-JP" altLang="en-US"/>
          </a:p>
        </p:txBody>
      </p:sp>
      <p:sp>
        <p:nvSpPr>
          <p:cNvPr id="4" name="テキスト プレースホルダー 3">
            <a:extLst>
              <a:ext uri="{FF2B5EF4-FFF2-40B4-BE49-F238E27FC236}">
                <a16:creationId xmlns:a16="http://schemas.microsoft.com/office/drawing/2014/main" id="{079EF1F1-690D-E644-7E0F-F1A3A3FA8BB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3B99DB74-F433-3582-334F-F92F5296D7AF}"/>
              </a:ext>
            </a:extLst>
          </p:cNvPr>
          <p:cNvSpPr>
            <a:spLocks noGrp="1"/>
          </p:cNvSpPr>
          <p:nvPr>
            <p:ph type="dt" sz="half" idx="10"/>
          </p:nvPr>
        </p:nvSpPr>
        <p:spPr/>
        <p:txBody>
          <a:bodyPr/>
          <a:lstStyle/>
          <a:p>
            <a:fld id="{693C622E-A385-42BE-9CD2-BDD3767C64B8}" type="datetimeFigureOut">
              <a:rPr kumimoji="1" lang="ja-JP" altLang="en-US" smtClean="0"/>
              <a:t>2025/9/19</a:t>
            </a:fld>
            <a:endParaRPr kumimoji="1" lang="ja-JP" altLang="en-US"/>
          </a:p>
        </p:txBody>
      </p:sp>
      <p:sp>
        <p:nvSpPr>
          <p:cNvPr id="6" name="フッター プレースホルダー 5">
            <a:extLst>
              <a:ext uri="{FF2B5EF4-FFF2-40B4-BE49-F238E27FC236}">
                <a16:creationId xmlns:a16="http://schemas.microsoft.com/office/drawing/2014/main" id="{9BB6E959-AF6D-CEFB-E2B6-01CA9673D107}"/>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A605394-ECC7-3E55-B03E-61D141D72DC0}"/>
              </a:ext>
            </a:extLst>
          </p:cNvPr>
          <p:cNvSpPr>
            <a:spLocks noGrp="1"/>
          </p:cNvSpPr>
          <p:nvPr>
            <p:ph type="sldNum" sz="quarter" idx="12"/>
          </p:nvPr>
        </p:nvSpPr>
        <p:spPr/>
        <p:txBody>
          <a:bodyPr/>
          <a:lstStyle/>
          <a:p>
            <a:fld id="{CE3A5BB6-A349-4EA5-A068-0BDF91F1FE5E}" type="slidenum">
              <a:rPr kumimoji="1" lang="ja-JP" altLang="en-US" smtClean="0"/>
              <a:t>‹#›</a:t>
            </a:fld>
            <a:endParaRPr kumimoji="1" lang="ja-JP" altLang="en-US"/>
          </a:p>
        </p:txBody>
      </p:sp>
    </p:spTree>
    <p:extLst>
      <p:ext uri="{BB962C8B-B14F-4D97-AF65-F5344CB8AC3E}">
        <p14:creationId xmlns:p14="http://schemas.microsoft.com/office/powerpoint/2010/main" val="3725972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3B90B55-4832-E769-2CEF-714847493943}"/>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0AF7F3EE-CF30-9E04-01D9-825E2F69A054}"/>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8620A02-BAD3-3C87-1F8E-F5A88CBE1A20}"/>
              </a:ext>
            </a:extLst>
          </p:cNvPr>
          <p:cNvSpPr>
            <a:spLocks noGrp="1"/>
          </p:cNvSpPr>
          <p:nvPr>
            <p:ph type="dt" sz="half" idx="10"/>
          </p:nvPr>
        </p:nvSpPr>
        <p:spPr/>
        <p:txBody>
          <a:bodyPr/>
          <a:lstStyle/>
          <a:p>
            <a:fld id="{693C622E-A385-42BE-9CD2-BDD3767C64B8}" type="datetimeFigureOut">
              <a:rPr kumimoji="1" lang="ja-JP" altLang="en-US" smtClean="0"/>
              <a:t>2025/9/19</a:t>
            </a:fld>
            <a:endParaRPr kumimoji="1" lang="ja-JP" altLang="en-US"/>
          </a:p>
        </p:txBody>
      </p:sp>
      <p:sp>
        <p:nvSpPr>
          <p:cNvPr id="5" name="フッター プレースホルダー 4">
            <a:extLst>
              <a:ext uri="{FF2B5EF4-FFF2-40B4-BE49-F238E27FC236}">
                <a16:creationId xmlns:a16="http://schemas.microsoft.com/office/drawing/2014/main" id="{2FAB21E2-0932-FA3E-31F4-1A21944564D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CA0428E-C413-2ABA-614D-014B43050C19}"/>
              </a:ext>
            </a:extLst>
          </p:cNvPr>
          <p:cNvSpPr>
            <a:spLocks noGrp="1"/>
          </p:cNvSpPr>
          <p:nvPr>
            <p:ph type="sldNum" sz="quarter" idx="12"/>
          </p:nvPr>
        </p:nvSpPr>
        <p:spPr/>
        <p:txBody>
          <a:bodyPr/>
          <a:lstStyle/>
          <a:p>
            <a:fld id="{CE3A5BB6-A349-4EA5-A068-0BDF91F1FE5E}" type="slidenum">
              <a:rPr kumimoji="1" lang="ja-JP" altLang="en-US" smtClean="0"/>
              <a:t>‹#›</a:t>
            </a:fld>
            <a:endParaRPr kumimoji="1" lang="ja-JP" altLang="en-US"/>
          </a:p>
        </p:txBody>
      </p:sp>
    </p:spTree>
    <p:extLst>
      <p:ext uri="{BB962C8B-B14F-4D97-AF65-F5344CB8AC3E}">
        <p14:creationId xmlns:p14="http://schemas.microsoft.com/office/powerpoint/2010/main" val="32626461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72082F2F-FCE3-4F58-377D-EC9165F01EE2}"/>
              </a:ext>
            </a:extLst>
          </p:cNvPr>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76A4808B-402D-EB3C-BE90-299AE22B70D5}"/>
              </a:ext>
            </a:extLst>
          </p:cNvPr>
          <p:cNvSpPr>
            <a:spLocks noGrp="1"/>
          </p:cNvSpPr>
          <p:nvPr>
            <p:ph type="body" orient="vert" idx="1"/>
          </p:nvPr>
        </p:nvSpPr>
        <p:spPr>
          <a:xfrm>
            <a:off x="628650" y="365125"/>
            <a:ext cx="58007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F2A88AF-ABDC-7EBC-7261-63DCC4C0701A}"/>
              </a:ext>
            </a:extLst>
          </p:cNvPr>
          <p:cNvSpPr>
            <a:spLocks noGrp="1"/>
          </p:cNvSpPr>
          <p:nvPr>
            <p:ph type="dt" sz="half" idx="10"/>
          </p:nvPr>
        </p:nvSpPr>
        <p:spPr/>
        <p:txBody>
          <a:bodyPr/>
          <a:lstStyle/>
          <a:p>
            <a:fld id="{693C622E-A385-42BE-9CD2-BDD3767C64B8}" type="datetimeFigureOut">
              <a:rPr kumimoji="1" lang="ja-JP" altLang="en-US" smtClean="0"/>
              <a:t>2025/9/19</a:t>
            </a:fld>
            <a:endParaRPr kumimoji="1" lang="ja-JP" altLang="en-US"/>
          </a:p>
        </p:txBody>
      </p:sp>
      <p:sp>
        <p:nvSpPr>
          <p:cNvPr id="5" name="フッター プレースホルダー 4">
            <a:extLst>
              <a:ext uri="{FF2B5EF4-FFF2-40B4-BE49-F238E27FC236}">
                <a16:creationId xmlns:a16="http://schemas.microsoft.com/office/drawing/2014/main" id="{15C05432-7849-74C3-2B25-CF4D5E8AF6F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6767864-105E-B96A-661B-C62E57D4AE27}"/>
              </a:ext>
            </a:extLst>
          </p:cNvPr>
          <p:cNvSpPr>
            <a:spLocks noGrp="1"/>
          </p:cNvSpPr>
          <p:nvPr>
            <p:ph type="sldNum" sz="quarter" idx="12"/>
          </p:nvPr>
        </p:nvSpPr>
        <p:spPr/>
        <p:txBody>
          <a:bodyPr/>
          <a:lstStyle/>
          <a:p>
            <a:fld id="{CE3A5BB6-A349-4EA5-A068-0BDF91F1FE5E}" type="slidenum">
              <a:rPr kumimoji="1" lang="ja-JP" altLang="en-US" smtClean="0"/>
              <a:t>‹#›</a:t>
            </a:fld>
            <a:endParaRPr kumimoji="1" lang="ja-JP" altLang="en-US"/>
          </a:p>
        </p:txBody>
      </p:sp>
    </p:spTree>
    <p:extLst>
      <p:ext uri="{BB962C8B-B14F-4D97-AF65-F5344CB8AC3E}">
        <p14:creationId xmlns:p14="http://schemas.microsoft.com/office/powerpoint/2010/main" val="42499941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A8C33002-9CBD-4D7E-AFD0-0795FE8FDFF9}" type="datetimeFigureOut">
              <a:rPr kumimoji="1" lang="ja-JP" altLang="en-US" smtClean="0"/>
              <a:t>2025/9/19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9724FBA-662B-4B0B-A6DA-E6EDC45071A0}" type="slidenum">
              <a:rPr kumimoji="1" lang="ja-JP" altLang="en-US" smtClean="0"/>
              <a:t>‹#›</a:t>
            </a:fld>
            <a:endParaRPr kumimoji="1" lang="ja-JP" altLang="en-US"/>
          </a:p>
        </p:txBody>
      </p:sp>
    </p:spTree>
    <p:extLst>
      <p:ext uri="{BB962C8B-B14F-4D97-AF65-F5344CB8AC3E}">
        <p14:creationId xmlns:p14="http://schemas.microsoft.com/office/powerpoint/2010/main" val="12722620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A8C33002-9CBD-4D7E-AFD0-0795FE8FDFF9}" type="datetimeFigureOut">
              <a:rPr kumimoji="1" lang="ja-JP" altLang="en-US" smtClean="0"/>
              <a:t>2025/9/19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9724FBA-662B-4B0B-A6DA-E6EDC45071A0}" type="slidenum">
              <a:rPr kumimoji="1" lang="ja-JP" altLang="en-US" smtClean="0"/>
              <a:t>‹#›</a:t>
            </a:fld>
            <a:endParaRPr kumimoji="1" lang="ja-JP" altLang="en-US"/>
          </a:p>
        </p:txBody>
      </p:sp>
    </p:spTree>
    <p:extLst>
      <p:ext uri="{BB962C8B-B14F-4D97-AF65-F5344CB8AC3E}">
        <p14:creationId xmlns:p14="http://schemas.microsoft.com/office/powerpoint/2010/main" val="7919928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A8C33002-9CBD-4D7E-AFD0-0795FE8FDFF9}" type="datetimeFigureOut">
              <a:rPr kumimoji="1" lang="ja-JP" altLang="en-US" smtClean="0"/>
              <a:t>2025/9/19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9724FBA-662B-4B0B-A6DA-E6EDC45071A0}" type="slidenum">
              <a:rPr kumimoji="1" lang="ja-JP" altLang="en-US" smtClean="0"/>
              <a:t>‹#›</a:t>
            </a:fld>
            <a:endParaRPr kumimoji="1" lang="ja-JP" altLang="en-US"/>
          </a:p>
        </p:txBody>
      </p:sp>
    </p:spTree>
    <p:extLst>
      <p:ext uri="{BB962C8B-B14F-4D97-AF65-F5344CB8AC3E}">
        <p14:creationId xmlns:p14="http://schemas.microsoft.com/office/powerpoint/2010/main" val="4766388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A8C33002-9CBD-4D7E-AFD0-0795FE8FDFF9}" type="datetimeFigureOut">
              <a:rPr kumimoji="1" lang="ja-JP" altLang="en-US" smtClean="0"/>
              <a:t>2025/9/19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9724FBA-662B-4B0B-A6DA-E6EDC45071A0}" type="slidenum">
              <a:rPr kumimoji="1" lang="ja-JP" altLang="en-US" smtClean="0"/>
              <a:t>‹#›</a:t>
            </a:fld>
            <a:endParaRPr kumimoji="1" lang="ja-JP" altLang="en-US"/>
          </a:p>
        </p:txBody>
      </p:sp>
    </p:spTree>
    <p:extLst>
      <p:ext uri="{BB962C8B-B14F-4D97-AF65-F5344CB8AC3E}">
        <p14:creationId xmlns:p14="http://schemas.microsoft.com/office/powerpoint/2010/main" val="511779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A8C33002-9CBD-4D7E-AFD0-0795FE8FDFF9}" type="datetimeFigureOut">
              <a:rPr kumimoji="1" lang="ja-JP" altLang="en-US" smtClean="0"/>
              <a:t>2025/9/19</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D9724FBA-662B-4B0B-A6DA-E6EDC45071A0}" type="slidenum">
              <a:rPr kumimoji="1" lang="ja-JP" altLang="en-US" smtClean="0"/>
              <a:t>‹#›</a:t>
            </a:fld>
            <a:endParaRPr kumimoji="1" lang="ja-JP" altLang="en-US"/>
          </a:p>
        </p:txBody>
      </p:sp>
    </p:spTree>
    <p:extLst>
      <p:ext uri="{BB962C8B-B14F-4D97-AF65-F5344CB8AC3E}">
        <p14:creationId xmlns:p14="http://schemas.microsoft.com/office/powerpoint/2010/main" val="29217824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A8C33002-9CBD-4D7E-AFD0-0795FE8FDFF9}" type="datetimeFigureOut">
              <a:rPr kumimoji="1" lang="ja-JP" altLang="en-US" smtClean="0"/>
              <a:t>2025/9/19</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D9724FBA-662B-4B0B-A6DA-E6EDC45071A0}" type="slidenum">
              <a:rPr kumimoji="1" lang="ja-JP" altLang="en-US" smtClean="0"/>
              <a:t>‹#›</a:t>
            </a:fld>
            <a:endParaRPr kumimoji="1" lang="ja-JP" altLang="en-US"/>
          </a:p>
        </p:txBody>
      </p:sp>
    </p:spTree>
    <p:extLst>
      <p:ext uri="{BB962C8B-B14F-4D97-AF65-F5344CB8AC3E}">
        <p14:creationId xmlns:p14="http://schemas.microsoft.com/office/powerpoint/2010/main" val="4484628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C33002-9CBD-4D7E-AFD0-0795FE8FDFF9}" type="datetimeFigureOut">
              <a:rPr kumimoji="1" lang="ja-JP" altLang="en-US" smtClean="0"/>
              <a:t>2025/9/19</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D9724FBA-662B-4B0B-A6DA-E6EDC45071A0}" type="slidenum">
              <a:rPr kumimoji="1" lang="ja-JP" altLang="en-US" smtClean="0"/>
              <a:t>‹#›</a:t>
            </a:fld>
            <a:endParaRPr kumimoji="1" lang="ja-JP" altLang="en-US"/>
          </a:p>
        </p:txBody>
      </p:sp>
    </p:spTree>
    <p:extLst>
      <p:ext uri="{BB962C8B-B14F-4D97-AF65-F5344CB8AC3E}">
        <p14:creationId xmlns:p14="http://schemas.microsoft.com/office/powerpoint/2010/main" val="31529285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2B36033B-418D-4F86-986B-3D36203BB13B}" type="datetimeFigureOut">
              <a:rPr kumimoji="1" lang="ja-JP" altLang="en-US" smtClean="0"/>
              <a:t>2025/9/19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E246BB2-008A-4E48-B93E-27D4C25C9F37}" type="slidenum">
              <a:rPr kumimoji="1" lang="ja-JP" altLang="en-US" smtClean="0"/>
              <a:t>‹#›</a:t>
            </a:fld>
            <a:endParaRPr kumimoji="1" lang="ja-JP" altLang="en-US"/>
          </a:p>
        </p:txBody>
      </p:sp>
    </p:spTree>
    <p:extLst>
      <p:ext uri="{BB962C8B-B14F-4D97-AF65-F5344CB8AC3E}">
        <p14:creationId xmlns:p14="http://schemas.microsoft.com/office/powerpoint/2010/main" val="15064791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A8C33002-9CBD-4D7E-AFD0-0795FE8FDFF9}" type="datetimeFigureOut">
              <a:rPr kumimoji="1" lang="ja-JP" altLang="en-US" smtClean="0"/>
              <a:t>2025/9/19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9724FBA-662B-4B0B-A6DA-E6EDC45071A0}" type="slidenum">
              <a:rPr kumimoji="1" lang="ja-JP" altLang="en-US" smtClean="0"/>
              <a:t>‹#›</a:t>
            </a:fld>
            <a:endParaRPr kumimoji="1" lang="ja-JP" altLang="en-US"/>
          </a:p>
        </p:txBody>
      </p:sp>
    </p:spTree>
    <p:extLst>
      <p:ext uri="{BB962C8B-B14F-4D97-AF65-F5344CB8AC3E}">
        <p14:creationId xmlns:p14="http://schemas.microsoft.com/office/powerpoint/2010/main" val="32557608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A8C33002-9CBD-4D7E-AFD0-0795FE8FDFF9}" type="datetimeFigureOut">
              <a:rPr kumimoji="1" lang="ja-JP" altLang="en-US" smtClean="0"/>
              <a:t>2025/9/19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9724FBA-662B-4B0B-A6DA-E6EDC45071A0}" type="slidenum">
              <a:rPr kumimoji="1" lang="ja-JP" altLang="en-US" smtClean="0"/>
              <a:t>‹#›</a:t>
            </a:fld>
            <a:endParaRPr kumimoji="1" lang="ja-JP" altLang="en-US"/>
          </a:p>
        </p:txBody>
      </p:sp>
    </p:spTree>
    <p:extLst>
      <p:ext uri="{BB962C8B-B14F-4D97-AF65-F5344CB8AC3E}">
        <p14:creationId xmlns:p14="http://schemas.microsoft.com/office/powerpoint/2010/main" val="31704831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A8C33002-9CBD-4D7E-AFD0-0795FE8FDFF9}" type="datetimeFigureOut">
              <a:rPr kumimoji="1" lang="ja-JP" altLang="en-US" smtClean="0"/>
              <a:t>2025/9/19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9724FBA-662B-4B0B-A6DA-E6EDC45071A0}" type="slidenum">
              <a:rPr kumimoji="1" lang="ja-JP" altLang="en-US" smtClean="0"/>
              <a:t>‹#›</a:t>
            </a:fld>
            <a:endParaRPr kumimoji="1" lang="ja-JP" altLang="en-US"/>
          </a:p>
        </p:txBody>
      </p:sp>
    </p:spTree>
    <p:extLst>
      <p:ext uri="{BB962C8B-B14F-4D97-AF65-F5344CB8AC3E}">
        <p14:creationId xmlns:p14="http://schemas.microsoft.com/office/powerpoint/2010/main" val="15504527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A8C33002-9CBD-4D7E-AFD0-0795FE8FDFF9}" type="datetimeFigureOut">
              <a:rPr kumimoji="1" lang="ja-JP" altLang="en-US" smtClean="0"/>
              <a:t>2025/9/19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9724FBA-662B-4B0B-A6DA-E6EDC45071A0}" type="slidenum">
              <a:rPr kumimoji="1" lang="ja-JP" altLang="en-US" smtClean="0"/>
              <a:t>‹#›</a:t>
            </a:fld>
            <a:endParaRPr kumimoji="1" lang="ja-JP" altLang="en-US"/>
          </a:p>
        </p:txBody>
      </p:sp>
    </p:spTree>
    <p:extLst>
      <p:ext uri="{BB962C8B-B14F-4D97-AF65-F5344CB8AC3E}">
        <p14:creationId xmlns:p14="http://schemas.microsoft.com/office/powerpoint/2010/main" val="10190720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21D5F1D7-CB40-4D97-9FF6-C00C04098052}" type="datetimeFigureOut">
              <a:rPr kumimoji="1" lang="ja-JP" altLang="en-US" smtClean="0"/>
              <a:t>2025/9/19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CAFB89F-937A-4786-96B8-328BC30D22F2}" type="slidenum">
              <a:rPr kumimoji="1" lang="ja-JP" altLang="en-US" smtClean="0"/>
              <a:t>‹#›</a:t>
            </a:fld>
            <a:endParaRPr kumimoji="1" lang="ja-JP" altLang="en-US"/>
          </a:p>
        </p:txBody>
      </p:sp>
    </p:spTree>
    <p:extLst>
      <p:ext uri="{BB962C8B-B14F-4D97-AF65-F5344CB8AC3E}">
        <p14:creationId xmlns:p14="http://schemas.microsoft.com/office/powerpoint/2010/main" val="33301239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1D5F1D7-CB40-4D97-9FF6-C00C04098052}" type="datetimeFigureOut">
              <a:rPr kumimoji="1" lang="ja-JP" altLang="en-US" smtClean="0"/>
              <a:t>2025/9/19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CAFB89F-937A-4786-96B8-328BC30D22F2}" type="slidenum">
              <a:rPr kumimoji="1" lang="ja-JP" altLang="en-US" smtClean="0"/>
              <a:t>‹#›</a:t>
            </a:fld>
            <a:endParaRPr kumimoji="1" lang="ja-JP" altLang="en-US"/>
          </a:p>
        </p:txBody>
      </p:sp>
    </p:spTree>
    <p:extLst>
      <p:ext uri="{BB962C8B-B14F-4D97-AF65-F5344CB8AC3E}">
        <p14:creationId xmlns:p14="http://schemas.microsoft.com/office/powerpoint/2010/main" val="25429768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21D5F1D7-CB40-4D97-9FF6-C00C04098052}" type="datetimeFigureOut">
              <a:rPr kumimoji="1" lang="ja-JP" altLang="en-US" smtClean="0"/>
              <a:t>2025/9/19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CAFB89F-937A-4786-96B8-328BC30D22F2}" type="slidenum">
              <a:rPr kumimoji="1" lang="ja-JP" altLang="en-US" smtClean="0"/>
              <a:t>‹#›</a:t>
            </a:fld>
            <a:endParaRPr kumimoji="1" lang="ja-JP" altLang="en-US"/>
          </a:p>
        </p:txBody>
      </p:sp>
    </p:spTree>
    <p:extLst>
      <p:ext uri="{BB962C8B-B14F-4D97-AF65-F5344CB8AC3E}">
        <p14:creationId xmlns:p14="http://schemas.microsoft.com/office/powerpoint/2010/main" val="23882317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21D5F1D7-CB40-4D97-9FF6-C00C04098052}" type="datetimeFigureOut">
              <a:rPr kumimoji="1" lang="ja-JP" altLang="en-US" smtClean="0"/>
              <a:t>2025/9/19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CAFB89F-937A-4786-96B8-328BC30D22F2}" type="slidenum">
              <a:rPr kumimoji="1" lang="ja-JP" altLang="en-US" smtClean="0"/>
              <a:t>‹#›</a:t>
            </a:fld>
            <a:endParaRPr kumimoji="1" lang="ja-JP" altLang="en-US"/>
          </a:p>
        </p:txBody>
      </p:sp>
    </p:spTree>
    <p:extLst>
      <p:ext uri="{BB962C8B-B14F-4D97-AF65-F5344CB8AC3E}">
        <p14:creationId xmlns:p14="http://schemas.microsoft.com/office/powerpoint/2010/main" val="23526298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21D5F1D7-CB40-4D97-9FF6-C00C04098052}" type="datetimeFigureOut">
              <a:rPr kumimoji="1" lang="ja-JP" altLang="en-US" smtClean="0"/>
              <a:t>2025/9/19</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CCAFB89F-937A-4786-96B8-328BC30D22F2}" type="slidenum">
              <a:rPr kumimoji="1" lang="ja-JP" altLang="en-US" smtClean="0"/>
              <a:t>‹#›</a:t>
            </a:fld>
            <a:endParaRPr kumimoji="1" lang="ja-JP" altLang="en-US"/>
          </a:p>
        </p:txBody>
      </p:sp>
    </p:spTree>
    <p:extLst>
      <p:ext uri="{BB962C8B-B14F-4D97-AF65-F5344CB8AC3E}">
        <p14:creationId xmlns:p14="http://schemas.microsoft.com/office/powerpoint/2010/main" val="32665017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21D5F1D7-CB40-4D97-9FF6-C00C04098052}" type="datetimeFigureOut">
              <a:rPr kumimoji="1" lang="ja-JP" altLang="en-US" smtClean="0"/>
              <a:t>2025/9/19</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CCAFB89F-937A-4786-96B8-328BC30D22F2}" type="slidenum">
              <a:rPr kumimoji="1" lang="ja-JP" altLang="en-US" smtClean="0"/>
              <a:t>‹#›</a:t>
            </a:fld>
            <a:endParaRPr kumimoji="1" lang="ja-JP" altLang="en-US"/>
          </a:p>
        </p:txBody>
      </p:sp>
    </p:spTree>
    <p:extLst>
      <p:ext uri="{BB962C8B-B14F-4D97-AF65-F5344CB8AC3E}">
        <p14:creationId xmlns:p14="http://schemas.microsoft.com/office/powerpoint/2010/main" val="2925626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2B36033B-418D-4F86-986B-3D36203BB13B}" type="datetimeFigureOut">
              <a:rPr kumimoji="1" lang="ja-JP" altLang="en-US" smtClean="0"/>
              <a:t>2025/9/19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E246BB2-008A-4E48-B93E-27D4C25C9F37}" type="slidenum">
              <a:rPr kumimoji="1" lang="ja-JP" altLang="en-US" smtClean="0"/>
              <a:t>‹#›</a:t>
            </a:fld>
            <a:endParaRPr kumimoji="1" lang="ja-JP" altLang="en-US"/>
          </a:p>
        </p:txBody>
      </p:sp>
    </p:spTree>
    <p:extLst>
      <p:ext uri="{BB962C8B-B14F-4D97-AF65-F5344CB8AC3E}">
        <p14:creationId xmlns:p14="http://schemas.microsoft.com/office/powerpoint/2010/main" val="1143659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D5F1D7-CB40-4D97-9FF6-C00C04098052}" type="datetimeFigureOut">
              <a:rPr kumimoji="1" lang="ja-JP" altLang="en-US" smtClean="0"/>
              <a:t>2025/9/19</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CCAFB89F-937A-4786-96B8-328BC30D22F2}" type="slidenum">
              <a:rPr kumimoji="1" lang="ja-JP" altLang="en-US" smtClean="0"/>
              <a:t>‹#›</a:t>
            </a:fld>
            <a:endParaRPr kumimoji="1" lang="ja-JP" altLang="en-US"/>
          </a:p>
        </p:txBody>
      </p:sp>
    </p:spTree>
    <p:extLst>
      <p:ext uri="{BB962C8B-B14F-4D97-AF65-F5344CB8AC3E}">
        <p14:creationId xmlns:p14="http://schemas.microsoft.com/office/powerpoint/2010/main" val="30755302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21D5F1D7-CB40-4D97-9FF6-C00C04098052}" type="datetimeFigureOut">
              <a:rPr kumimoji="1" lang="ja-JP" altLang="en-US" smtClean="0"/>
              <a:t>2025/9/19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CAFB89F-937A-4786-96B8-328BC30D22F2}" type="slidenum">
              <a:rPr kumimoji="1" lang="ja-JP" altLang="en-US" smtClean="0"/>
              <a:t>‹#›</a:t>
            </a:fld>
            <a:endParaRPr kumimoji="1" lang="ja-JP" altLang="en-US"/>
          </a:p>
        </p:txBody>
      </p:sp>
    </p:spTree>
    <p:extLst>
      <p:ext uri="{BB962C8B-B14F-4D97-AF65-F5344CB8AC3E}">
        <p14:creationId xmlns:p14="http://schemas.microsoft.com/office/powerpoint/2010/main" val="32326832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21D5F1D7-CB40-4D97-9FF6-C00C04098052}" type="datetimeFigureOut">
              <a:rPr kumimoji="1" lang="ja-JP" altLang="en-US" smtClean="0"/>
              <a:t>2025/9/19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CAFB89F-937A-4786-96B8-328BC30D22F2}" type="slidenum">
              <a:rPr kumimoji="1" lang="ja-JP" altLang="en-US" smtClean="0"/>
              <a:t>‹#›</a:t>
            </a:fld>
            <a:endParaRPr kumimoji="1" lang="ja-JP" altLang="en-US"/>
          </a:p>
        </p:txBody>
      </p:sp>
    </p:spTree>
    <p:extLst>
      <p:ext uri="{BB962C8B-B14F-4D97-AF65-F5344CB8AC3E}">
        <p14:creationId xmlns:p14="http://schemas.microsoft.com/office/powerpoint/2010/main" val="33934749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1D5F1D7-CB40-4D97-9FF6-C00C04098052}" type="datetimeFigureOut">
              <a:rPr kumimoji="1" lang="ja-JP" altLang="en-US" smtClean="0"/>
              <a:t>2025/9/19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CAFB89F-937A-4786-96B8-328BC30D22F2}" type="slidenum">
              <a:rPr kumimoji="1" lang="ja-JP" altLang="en-US" smtClean="0"/>
              <a:t>‹#›</a:t>
            </a:fld>
            <a:endParaRPr kumimoji="1" lang="ja-JP" altLang="en-US"/>
          </a:p>
        </p:txBody>
      </p:sp>
    </p:spTree>
    <p:extLst>
      <p:ext uri="{BB962C8B-B14F-4D97-AF65-F5344CB8AC3E}">
        <p14:creationId xmlns:p14="http://schemas.microsoft.com/office/powerpoint/2010/main" val="3564920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1D5F1D7-CB40-4D97-9FF6-C00C04098052}" type="datetimeFigureOut">
              <a:rPr kumimoji="1" lang="ja-JP" altLang="en-US" smtClean="0"/>
              <a:t>2025/9/19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CAFB89F-937A-4786-96B8-328BC30D22F2}" type="slidenum">
              <a:rPr kumimoji="1" lang="ja-JP" altLang="en-US" smtClean="0"/>
              <a:t>‹#›</a:t>
            </a:fld>
            <a:endParaRPr kumimoji="1" lang="ja-JP" altLang="en-US"/>
          </a:p>
        </p:txBody>
      </p:sp>
    </p:spTree>
    <p:extLst>
      <p:ext uri="{BB962C8B-B14F-4D97-AF65-F5344CB8AC3E}">
        <p14:creationId xmlns:p14="http://schemas.microsoft.com/office/powerpoint/2010/main" val="40308433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タイトル スライド">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41847283-D27B-4C46-9287-702909C5308A}"/>
              </a:ext>
            </a:extLst>
          </p:cNvPr>
          <p:cNvSpPr/>
          <p:nvPr userDrawn="1"/>
        </p:nvSpPr>
        <p:spPr>
          <a:xfrm>
            <a:off x="0" y="4272742"/>
            <a:ext cx="9144000" cy="258525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0" dirty="0"/>
          </a:p>
        </p:txBody>
      </p:sp>
      <p:sp>
        <p:nvSpPr>
          <p:cNvPr id="3" name="Subtitle 2"/>
          <p:cNvSpPr>
            <a:spLocks noGrp="1"/>
          </p:cNvSpPr>
          <p:nvPr>
            <p:ph type="subTitle" idx="1"/>
          </p:nvPr>
        </p:nvSpPr>
        <p:spPr>
          <a:xfrm>
            <a:off x="5087389" y="5084505"/>
            <a:ext cx="3304307" cy="654078"/>
          </a:xfrm>
          <a:prstGeom prst="rect">
            <a:avLst/>
          </a:prstGeo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pic>
        <p:nvPicPr>
          <p:cNvPr id="8" name="図 7">
            <a:extLst>
              <a:ext uri="{FF2B5EF4-FFF2-40B4-BE49-F238E27FC236}">
                <a16:creationId xmlns:a16="http://schemas.microsoft.com/office/drawing/2014/main" id="{BA347C22-510B-4CFC-B037-138DB2A769A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20966" y="57516"/>
            <a:ext cx="2160067" cy="515572"/>
          </a:xfrm>
          <a:prstGeom prst="rect">
            <a:avLst/>
          </a:prstGeom>
        </p:spPr>
      </p:pic>
      <p:sp>
        <p:nvSpPr>
          <p:cNvPr id="12" name="テキスト ボックス 11">
            <a:extLst>
              <a:ext uri="{FF2B5EF4-FFF2-40B4-BE49-F238E27FC236}">
                <a16:creationId xmlns:a16="http://schemas.microsoft.com/office/drawing/2014/main" id="{536278FC-2FDD-45A3-AF5A-BEF9BC393EE6}"/>
              </a:ext>
            </a:extLst>
          </p:cNvPr>
          <p:cNvSpPr txBox="1"/>
          <p:nvPr userDrawn="1"/>
        </p:nvSpPr>
        <p:spPr>
          <a:xfrm>
            <a:off x="437457" y="4541033"/>
            <a:ext cx="2257349" cy="584775"/>
          </a:xfrm>
          <a:prstGeom prst="rect">
            <a:avLst/>
          </a:prstGeom>
          <a:noFill/>
        </p:spPr>
        <p:txBody>
          <a:bodyPr wrap="none" rtlCol="0">
            <a:spAutoFit/>
          </a:bodyPr>
          <a:lstStyle/>
          <a:p>
            <a:r>
              <a:rPr lang="en-US" altLang="ja-JP" sz="3200" b="1" i="0" kern="1200" dirty="0">
                <a:solidFill>
                  <a:schemeClr val="bg1"/>
                </a:solidFill>
                <a:effectLst/>
                <a:latin typeface="メイリオ" panose="020B0604030504040204" pitchFamily="50" charset="-128"/>
                <a:ea typeface="メイリオ" panose="020B0604030504040204" pitchFamily="50" charset="-128"/>
                <a:cs typeface="+mn-cs"/>
              </a:rPr>
              <a:t>K</a:t>
            </a:r>
            <a:r>
              <a:rPr lang="en-US" altLang="ja-JP" sz="1800" b="1" i="0" kern="1200" dirty="0">
                <a:solidFill>
                  <a:schemeClr val="bg1">
                    <a:lumMod val="95000"/>
                  </a:schemeClr>
                </a:solidFill>
                <a:effectLst/>
                <a:latin typeface="メイリオ" panose="020B0604030504040204" pitchFamily="50" charset="-128"/>
                <a:ea typeface="メイリオ" panose="020B0604030504040204" pitchFamily="50" charset="-128"/>
                <a:cs typeface="+mn-cs"/>
              </a:rPr>
              <a:t>nowledge</a:t>
            </a:r>
            <a:r>
              <a:rPr lang="ja-JP" altLang="en-US" sz="1800" b="1" i="0" kern="1200" dirty="0">
                <a:solidFill>
                  <a:schemeClr val="bg1">
                    <a:lumMod val="95000"/>
                  </a:schemeClr>
                </a:solidFill>
                <a:effectLst/>
                <a:latin typeface="メイリオ" panose="020B0604030504040204" pitchFamily="50" charset="-128"/>
                <a:ea typeface="メイリオ" panose="020B0604030504040204" pitchFamily="50" charset="-128"/>
                <a:cs typeface="+mn-cs"/>
              </a:rPr>
              <a:t>　</a:t>
            </a:r>
            <a:r>
              <a:rPr lang="ja-JP" altLang="en-US" sz="1400" b="1" i="0" kern="1200" dirty="0">
                <a:solidFill>
                  <a:schemeClr val="bg1">
                    <a:lumMod val="95000"/>
                  </a:schemeClr>
                </a:solidFill>
                <a:effectLst/>
                <a:latin typeface="メイリオ" panose="020B0604030504040204" pitchFamily="50" charset="-128"/>
                <a:ea typeface="メイリオ" panose="020B0604030504040204" pitchFamily="50" charset="-128"/>
                <a:cs typeface="+mn-cs"/>
              </a:rPr>
              <a:t>知識</a:t>
            </a:r>
            <a:endParaRPr kumimoji="1" lang="ja-JP" altLang="en-US" b="1" dirty="0">
              <a:solidFill>
                <a:schemeClr val="bg1">
                  <a:lumMod val="95000"/>
                </a:schemeClr>
              </a:solidFill>
              <a:latin typeface="メイリオ" panose="020B0604030504040204" pitchFamily="50" charset="-128"/>
              <a:ea typeface="メイリオ" panose="020B0604030504040204" pitchFamily="50" charset="-128"/>
            </a:endParaRPr>
          </a:p>
        </p:txBody>
      </p:sp>
      <p:sp>
        <p:nvSpPr>
          <p:cNvPr id="15" name="正方形/長方形 14">
            <a:extLst>
              <a:ext uri="{FF2B5EF4-FFF2-40B4-BE49-F238E27FC236}">
                <a16:creationId xmlns:a16="http://schemas.microsoft.com/office/drawing/2014/main" id="{9DC766E0-4041-4EAE-A017-B23457D896A5}"/>
              </a:ext>
            </a:extLst>
          </p:cNvPr>
          <p:cNvSpPr/>
          <p:nvPr userDrawn="1"/>
        </p:nvSpPr>
        <p:spPr>
          <a:xfrm>
            <a:off x="628650" y="5203125"/>
            <a:ext cx="2221185" cy="584775"/>
          </a:xfrm>
          <a:prstGeom prst="rect">
            <a:avLst/>
          </a:prstGeom>
        </p:spPr>
        <p:txBody>
          <a:bodyPr wrap="none">
            <a:spAutoFit/>
          </a:bodyPr>
          <a:lstStyle/>
          <a:p>
            <a:r>
              <a:rPr kumimoji="0" lang="en-US" altLang="ja-JP" sz="3200" b="1" i="0" u="none" strike="noStrike" cap="none" normalizeH="0" baseline="0" dirty="0">
                <a:ln>
                  <a:noFill/>
                </a:ln>
                <a:solidFill>
                  <a:schemeClr val="bg1">
                    <a:lumMod val="95000"/>
                  </a:schemeClr>
                </a:solidFill>
                <a:effectLst/>
                <a:latin typeface="メイリオ" panose="020B0604030504040204" pitchFamily="50" charset="-128"/>
                <a:ea typeface="メイリオ" panose="020B0604030504040204" pitchFamily="50" charset="-128"/>
              </a:rPr>
              <a:t>A</a:t>
            </a:r>
            <a:r>
              <a:rPr kumimoji="0" lang="en-US" altLang="ja-JP" sz="1800" b="1" i="0" u="none" strike="noStrike" cap="none" normalizeH="0" baseline="0" dirty="0">
                <a:ln>
                  <a:noFill/>
                </a:ln>
                <a:solidFill>
                  <a:schemeClr val="bg1">
                    <a:lumMod val="95000"/>
                  </a:schemeClr>
                </a:solidFill>
                <a:effectLst/>
                <a:latin typeface="メイリオ" panose="020B0604030504040204" pitchFamily="50" charset="-128"/>
                <a:ea typeface="メイリオ" panose="020B0604030504040204" pitchFamily="50" charset="-128"/>
              </a:rPr>
              <a:t>bility</a:t>
            </a:r>
            <a:r>
              <a:rPr kumimoji="0" lang="ja-JP" altLang="en-US" sz="1800" b="1" i="0" u="none" strike="noStrike" cap="none" normalizeH="0" baseline="0" dirty="0">
                <a:ln>
                  <a:noFill/>
                </a:ln>
                <a:solidFill>
                  <a:schemeClr val="bg1">
                    <a:lumMod val="95000"/>
                  </a:schemeClr>
                </a:solidFill>
                <a:effectLst/>
                <a:latin typeface="メイリオ" panose="020B0604030504040204" pitchFamily="50" charset="-128"/>
                <a:ea typeface="メイリオ" panose="020B0604030504040204" pitchFamily="50" charset="-128"/>
              </a:rPr>
              <a:t>　　　 </a:t>
            </a:r>
            <a:r>
              <a:rPr kumimoji="0" lang="ja-JP" altLang="en-US" sz="1400" b="1" i="0" u="none" strike="noStrike" cap="none" normalizeH="0" baseline="0" dirty="0">
                <a:ln>
                  <a:noFill/>
                </a:ln>
                <a:solidFill>
                  <a:schemeClr val="bg1">
                    <a:lumMod val="95000"/>
                  </a:schemeClr>
                </a:solidFill>
                <a:effectLst/>
                <a:latin typeface="メイリオ" panose="020B0604030504040204" pitchFamily="50" charset="-128"/>
                <a:ea typeface="メイリオ" panose="020B0604030504040204" pitchFamily="50" charset="-128"/>
              </a:rPr>
              <a:t>能力</a:t>
            </a:r>
            <a:endParaRPr lang="ja-JP" altLang="en-US" b="1" dirty="0">
              <a:solidFill>
                <a:schemeClr val="bg1">
                  <a:lumMod val="95000"/>
                </a:schemeClr>
              </a:solidFill>
              <a:latin typeface="メイリオ" panose="020B0604030504040204" pitchFamily="50" charset="-128"/>
              <a:ea typeface="メイリオ" panose="020B0604030504040204" pitchFamily="50" charset="-128"/>
            </a:endParaRPr>
          </a:p>
        </p:txBody>
      </p:sp>
      <p:sp>
        <p:nvSpPr>
          <p:cNvPr id="17" name="正方形/長方形 16">
            <a:extLst>
              <a:ext uri="{FF2B5EF4-FFF2-40B4-BE49-F238E27FC236}">
                <a16:creationId xmlns:a16="http://schemas.microsoft.com/office/drawing/2014/main" id="{ED2A1A59-B207-45EB-AA49-4266576BC318}"/>
              </a:ext>
            </a:extLst>
          </p:cNvPr>
          <p:cNvSpPr/>
          <p:nvPr userDrawn="1"/>
        </p:nvSpPr>
        <p:spPr>
          <a:xfrm>
            <a:off x="983266" y="5761565"/>
            <a:ext cx="2234907" cy="584775"/>
          </a:xfrm>
          <a:prstGeom prst="rect">
            <a:avLst/>
          </a:prstGeom>
        </p:spPr>
        <p:txBody>
          <a:bodyPr wrap="none">
            <a:spAutoFit/>
          </a:bodyPr>
          <a:lstStyle/>
          <a:p>
            <a:r>
              <a:rPr kumimoji="0" lang="en-US" altLang="ja-JP" sz="3200" b="1"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rPr>
              <a:t>E</a:t>
            </a:r>
            <a:r>
              <a:rPr kumimoji="0" lang="ja-JP" altLang="ja-JP" sz="1800" b="1" i="0" u="none" strike="noStrike" cap="none" normalizeH="0" baseline="0" dirty="0">
                <a:ln>
                  <a:noFill/>
                </a:ln>
                <a:solidFill>
                  <a:schemeClr val="bg1">
                    <a:lumMod val="95000"/>
                  </a:schemeClr>
                </a:solidFill>
                <a:effectLst/>
                <a:latin typeface="メイリオ" panose="020B0604030504040204" pitchFamily="50" charset="-128"/>
                <a:ea typeface="メイリオ" panose="020B0604030504040204" pitchFamily="50" charset="-128"/>
              </a:rPr>
              <a:t>xperience</a:t>
            </a:r>
            <a:r>
              <a:rPr kumimoji="0" lang="ja-JP" altLang="en-US" sz="1800" b="1" i="0" u="none" strike="noStrike" cap="none" normalizeH="0" baseline="0" dirty="0">
                <a:ln>
                  <a:noFill/>
                </a:ln>
                <a:solidFill>
                  <a:schemeClr val="bg1">
                    <a:lumMod val="95000"/>
                  </a:schemeClr>
                </a:solidFill>
                <a:effectLst/>
                <a:latin typeface="メイリオ" panose="020B0604030504040204" pitchFamily="50" charset="-128"/>
                <a:ea typeface="メイリオ" panose="020B0604030504040204" pitchFamily="50" charset="-128"/>
              </a:rPr>
              <a:t>　</a:t>
            </a:r>
            <a:r>
              <a:rPr kumimoji="0" lang="ja-JP" altLang="en-US" sz="1400" b="1" i="0" u="none" strike="noStrike" cap="none" normalizeH="0" baseline="0" dirty="0">
                <a:ln>
                  <a:noFill/>
                </a:ln>
                <a:solidFill>
                  <a:schemeClr val="bg1">
                    <a:lumMod val="95000"/>
                  </a:schemeClr>
                </a:solidFill>
                <a:effectLst/>
                <a:latin typeface="メイリオ" panose="020B0604030504040204" pitchFamily="50" charset="-128"/>
                <a:ea typeface="メイリオ" panose="020B0604030504040204" pitchFamily="50" charset="-128"/>
              </a:rPr>
              <a:t>経験</a:t>
            </a:r>
            <a:endParaRPr lang="ja-JP" altLang="en-US" b="1" dirty="0">
              <a:solidFill>
                <a:schemeClr val="bg1">
                  <a:lumMod val="95000"/>
                </a:schemeClr>
              </a:solidFill>
              <a:latin typeface="メイリオ" panose="020B0604030504040204" pitchFamily="50" charset="-128"/>
              <a:ea typeface="メイリオ" panose="020B0604030504040204" pitchFamily="50" charset="-128"/>
            </a:endParaRPr>
          </a:p>
        </p:txBody>
      </p:sp>
      <p:sp>
        <p:nvSpPr>
          <p:cNvPr id="18" name="正方形/長方形 17">
            <a:extLst>
              <a:ext uri="{FF2B5EF4-FFF2-40B4-BE49-F238E27FC236}">
                <a16:creationId xmlns:a16="http://schemas.microsoft.com/office/drawing/2014/main" id="{9F9A7C11-89EB-49C9-9DFF-4BF0C471F822}"/>
              </a:ext>
            </a:extLst>
          </p:cNvPr>
          <p:cNvSpPr/>
          <p:nvPr userDrawn="1"/>
        </p:nvSpPr>
        <p:spPr>
          <a:xfrm>
            <a:off x="0" y="4273614"/>
            <a:ext cx="9144000" cy="1160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0" dirty="0"/>
          </a:p>
        </p:txBody>
      </p:sp>
      <p:sp>
        <p:nvSpPr>
          <p:cNvPr id="19" name="タイトル 18">
            <a:extLst>
              <a:ext uri="{FF2B5EF4-FFF2-40B4-BE49-F238E27FC236}">
                <a16:creationId xmlns:a16="http://schemas.microsoft.com/office/drawing/2014/main" id="{410FA009-C711-4B18-8BCC-C26F6DB37215}"/>
              </a:ext>
            </a:extLst>
          </p:cNvPr>
          <p:cNvSpPr>
            <a:spLocks noGrp="1"/>
          </p:cNvSpPr>
          <p:nvPr>
            <p:ph type="title"/>
          </p:nvPr>
        </p:nvSpPr>
        <p:spPr>
          <a:xfrm>
            <a:off x="204701" y="1010862"/>
            <a:ext cx="7886700" cy="1325563"/>
          </a:xfrm>
          <a:prstGeom prst="rect">
            <a:avLst/>
          </a:prstGeom>
        </p:spPr>
        <p:txBody>
          <a:bodyPr/>
          <a:lstStyle/>
          <a:p>
            <a:r>
              <a:rPr kumimoji="1" lang="ja-JP" altLang="en-US"/>
              <a:t>マスター タイトルの書式設定</a:t>
            </a:r>
          </a:p>
        </p:txBody>
      </p:sp>
      <p:sp>
        <p:nvSpPr>
          <p:cNvPr id="29" name="正方形/長方形 28">
            <a:extLst>
              <a:ext uri="{FF2B5EF4-FFF2-40B4-BE49-F238E27FC236}">
                <a16:creationId xmlns:a16="http://schemas.microsoft.com/office/drawing/2014/main" id="{E4AB04DE-7BCF-411D-9BA8-F02FCC7CB00F}"/>
              </a:ext>
            </a:extLst>
          </p:cNvPr>
          <p:cNvSpPr/>
          <p:nvPr userDrawn="1"/>
        </p:nvSpPr>
        <p:spPr>
          <a:xfrm>
            <a:off x="41564" y="6631610"/>
            <a:ext cx="6500553" cy="261610"/>
          </a:xfrm>
          <a:prstGeom prst="rect">
            <a:avLst/>
          </a:prstGeom>
        </p:spPr>
        <p:txBody>
          <a:bodyPr wrap="square">
            <a:spAutoFit/>
          </a:bodyPr>
          <a:lstStyle/>
          <a:p>
            <a:r>
              <a:rPr kumimoji="1" lang="en-US" altLang="ja-JP" sz="1100" dirty="0">
                <a:solidFill>
                  <a:schemeClr val="bg1"/>
                </a:solidFill>
                <a:latin typeface="メイリオ" panose="020B0604030504040204" pitchFamily="50" charset="-128"/>
                <a:ea typeface="メイリオ" panose="020B0604030504040204" pitchFamily="50" charset="-128"/>
              </a:rPr>
              <a:t>Kae</a:t>
            </a:r>
            <a:r>
              <a:rPr kumimoji="1" lang="ja-JP" altLang="en-US" sz="1100" dirty="0">
                <a:solidFill>
                  <a:schemeClr val="bg1"/>
                </a:solidFill>
                <a:latin typeface="メイリオ" panose="020B0604030504040204" pitchFamily="50" charset="-128"/>
                <a:ea typeface="メイリオ" panose="020B0604030504040204" pitchFamily="50" charset="-128"/>
              </a:rPr>
              <a:t>マネジメントは医療・介護を支える継続企業を応援いたします。</a:t>
            </a:r>
          </a:p>
        </p:txBody>
      </p:sp>
      <p:sp>
        <p:nvSpPr>
          <p:cNvPr id="30" name="正方形/長方形 29">
            <a:extLst>
              <a:ext uri="{FF2B5EF4-FFF2-40B4-BE49-F238E27FC236}">
                <a16:creationId xmlns:a16="http://schemas.microsoft.com/office/drawing/2014/main" id="{A0CEA789-8D04-4AC2-B803-D38EC38F3A40}"/>
              </a:ext>
            </a:extLst>
          </p:cNvPr>
          <p:cNvSpPr/>
          <p:nvPr userDrawn="1"/>
        </p:nvSpPr>
        <p:spPr>
          <a:xfrm>
            <a:off x="3823162" y="4388287"/>
            <a:ext cx="5320838" cy="10976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0" dirty="0"/>
          </a:p>
        </p:txBody>
      </p:sp>
      <p:sp>
        <p:nvSpPr>
          <p:cNvPr id="31" name="正方形/長方形 30">
            <a:extLst>
              <a:ext uri="{FF2B5EF4-FFF2-40B4-BE49-F238E27FC236}">
                <a16:creationId xmlns:a16="http://schemas.microsoft.com/office/drawing/2014/main" id="{B3E507CD-5E53-4C97-919D-830823B52B45}"/>
              </a:ext>
            </a:extLst>
          </p:cNvPr>
          <p:cNvSpPr/>
          <p:nvPr userDrawn="1"/>
        </p:nvSpPr>
        <p:spPr>
          <a:xfrm>
            <a:off x="5102801" y="4498051"/>
            <a:ext cx="4041199" cy="10523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0" dirty="0"/>
          </a:p>
        </p:txBody>
      </p:sp>
      <p:pic>
        <p:nvPicPr>
          <p:cNvPr id="10" name="図 9" descr="室内, 暗い が含まれている画像&#10;&#10;自動的に生成された説明">
            <a:extLst>
              <a:ext uri="{FF2B5EF4-FFF2-40B4-BE49-F238E27FC236}">
                <a16:creationId xmlns:a16="http://schemas.microsoft.com/office/drawing/2014/main" id="{EBB06029-7EDA-4870-8265-D91E487DFD5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975562" y="2734714"/>
            <a:ext cx="4964775" cy="2455142"/>
          </a:xfrm>
          <a:prstGeom prst="rect">
            <a:avLst/>
          </a:prstGeom>
        </p:spPr>
      </p:pic>
    </p:spTree>
    <p:extLst>
      <p:ext uri="{BB962C8B-B14F-4D97-AF65-F5344CB8AC3E}">
        <p14:creationId xmlns:p14="http://schemas.microsoft.com/office/powerpoint/2010/main" val="11656669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タイトルとコンテンツ">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FAC46640-C666-42A8-9575-CE48A2BD8A35}"/>
              </a:ext>
            </a:extLst>
          </p:cNvPr>
          <p:cNvSpPr/>
          <p:nvPr userDrawn="1"/>
        </p:nvSpPr>
        <p:spPr>
          <a:xfrm>
            <a:off x="0" y="6649025"/>
            <a:ext cx="9144000" cy="21601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b="1" dirty="0"/>
          </a:p>
        </p:txBody>
      </p:sp>
      <p:sp>
        <p:nvSpPr>
          <p:cNvPr id="7" name="正方形/長方形 6">
            <a:extLst>
              <a:ext uri="{FF2B5EF4-FFF2-40B4-BE49-F238E27FC236}">
                <a16:creationId xmlns:a16="http://schemas.microsoft.com/office/drawing/2014/main" id="{DBDD40DF-5DE2-4E13-883A-73FB314161B6}"/>
              </a:ext>
            </a:extLst>
          </p:cNvPr>
          <p:cNvSpPr/>
          <p:nvPr userDrawn="1"/>
        </p:nvSpPr>
        <p:spPr>
          <a:xfrm>
            <a:off x="0" y="486"/>
            <a:ext cx="9144000" cy="57280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b="1" dirty="0"/>
          </a:p>
        </p:txBody>
      </p:sp>
      <p:sp>
        <p:nvSpPr>
          <p:cNvPr id="12" name="正方形/長方形 11">
            <a:extLst>
              <a:ext uri="{FF2B5EF4-FFF2-40B4-BE49-F238E27FC236}">
                <a16:creationId xmlns:a16="http://schemas.microsoft.com/office/drawing/2014/main" id="{52777F9A-6BE0-4766-93AE-130F41681A9D}"/>
              </a:ext>
            </a:extLst>
          </p:cNvPr>
          <p:cNvSpPr/>
          <p:nvPr userDrawn="1"/>
        </p:nvSpPr>
        <p:spPr>
          <a:xfrm>
            <a:off x="0" y="6649025"/>
            <a:ext cx="357447" cy="21592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b="1" dirty="0"/>
          </a:p>
        </p:txBody>
      </p:sp>
      <p:sp>
        <p:nvSpPr>
          <p:cNvPr id="13" name="正方形/長方形 12">
            <a:extLst>
              <a:ext uri="{FF2B5EF4-FFF2-40B4-BE49-F238E27FC236}">
                <a16:creationId xmlns:a16="http://schemas.microsoft.com/office/drawing/2014/main" id="{1BF55A34-53AA-4A0D-8735-1AB93AC9E073}"/>
              </a:ext>
            </a:extLst>
          </p:cNvPr>
          <p:cNvSpPr/>
          <p:nvPr userDrawn="1"/>
        </p:nvSpPr>
        <p:spPr>
          <a:xfrm>
            <a:off x="0" y="574380"/>
            <a:ext cx="9144000" cy="4571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b="1" dirty="0"/>
          </a:p>
        </p:txBody>
      </p:sp>
      <p:sp>
        <p:nvSpPr>
          <p:cNvPr id="14" name="正方形/長方形 13">
            <a:extLst>
              <a:ext uri="{FF2B5EF4-FFF2-40B4-BE49-F238E27FC236}">
                <a16:creationId xmlns:a16="http://schemas.microsoft.com/office/drawing/2014/main" id="{92BD82F4-EB31-4A27-B229-88CE7E880165}"/>
              </a:ext>
            </a:extLst>
          </p:cNvPr>
          <p:cNvSpPr/>
          <p:nvPr userDrawn="1"/>
        </p:nvSpPr>
        <p:spPr>
          <a:xfrm>
            <a:off x="8515350" y="-1"/>
            <a:ext cx="628650" cy="57329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b="1" dirty="0"/>
          </a:p>
        </p:txBody>
      </p:sp>
      <p:sp>
        <p:nvSpPr>
          <p:cNvPr id="15" name="正方形/長方形 14">
            <a:extLst>
              <a:ext uri="{FF2B5EF4-FFF2-40B4-BE49-F238E27FC236}">
                <a16:creationId xmlns:a16="http://schemas.microsoft.com/office/drawing/2014/main" id="{ED5BC6C2-221D-463E-A861-7562C13BFDC2}"/>
              </a:ext>
            </a:extLst>
          </p:cNvPr>
          <p:cNvSpPr/>
          <p:nvPr userDrawn="1"/>
        </p:nvSpPr>
        <p:spPr>
          <a:xfrm flipV="1">
            <a:off x="8515350" y="569787"/>
            <a:ext cx="62865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b="1" dirty="0"/>
          </a:p>
        </p:txBody>
      </p:sp>
      <p:sp>
        <p:nvSpPr>
          <p:cNvPr id="16" name="正方形/長方形 15">
            <a:extLst>
              <a:ext uri="{FF2B5EF4-FFF2-40B4-BE49-F238E27FC236}">
                <a16:creationId xmlns:a16="http://schemas.microsoft.com/office/drawing/2014/main" id="{844937CD-4D66-46D3-9B4D-AD3DDDD6E13B}"/>
              </a:ext>
            </a:extLst>
          </p:cNvPr>
          <p:cNvSpPr/>
          <p:nvPr userDrawn="1"/>
        </p:nvSpPr>
        <p:spPr>
          <a:xfrm>
            <a:off x="3567494" y="6618486"/>
            <a:ext cx="2009012" cy="276999"/>
          </a:xfrm>
          <a:prstGeom prst="rect">
            <a:avLst/>
          </a:prstGeom>
        </p:spPr>
        <p:txBody>
          <a:bodyPr wrap="none">
            <a:spAutoFit/>
          </a:bodyPr>
          <a:lstStyle/>
          <a:p>
            <a:r>
              <a:rPr kumimoji="1" lang="en-US" altLang="ja-JP" sz="1200" dirty="0">
                <a:solidFill>
                  <a:schemeClr val="bg1"/>
                </a:solidFill>
                <a:latin typeface="メイリオ" panose="020B0604030504040204" pitchFamily="50" charset="-128"/>
                <a:ea typeface="メイリオ" panose="020B0604030504040204" pitchFamily="50" charset="-128"/>
              </a:rPr>
              <a:t>©Kae-management LTD</a:t>
            </a:r>
            <a:endParaRPr kumimoji="1" lang="ja-JP" altLang="en-US" sz="1200" dirty="0">
              <a:solidFill>
                <a:schemeClr val="bg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6641191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コピーライト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BFA6F70-5164-4F03-8A9F-C834FDFEDEB5}"/>
              </a:ext>
            </a:extLst>
          </p:cNvPr>
          <p:cNvSpPr>
            <a:spLocks noGrp="1"/>
          </p:cNvSpPr>
          <p:nvPr>
            <p:ph type="title"/>
          </p:nvPr>
        </p:nvSpPr>
        <p:spPr/>
        <p:txBody>
          <a:bodyPr/>
          <a:lstStyle/>
          <a:p>
            <a:r>
              <a:rPr kumimoji="1" lang="ja-JP" altLang="en-US"/>
              <a:t>マスター タイトルの書式設定</a:t>
            </a:r>
          </a:p>
        </p:txBody>
      </p:sp>
      <p:sp>
        <p:nvSpPr>
          <p:cNvPr id="3" name="正方形/長方形 2">
            <a:extLst>
              <a:ext uri="{FF2B5EF4-FFF2-40B4-BE49-F238E27FC236}">
                <a16:creationId xmlns:a16="http://schemas.microsoft.com/office/drawing/2014/main" id="{1E2AD6C6-005A-4931-B1D7-1A9474E9588E}"/>
              </a:ext>
            </a:extLst>
          </p:cNvPr>
          <p:cNvSpPr/>
          <p:nvPr userDrawn="1"/>
        </p:nvSpPr>
        <p:spPr>
          <a:xfrm>
            <a:off x="3567494" y="6618486"/>
            <a:ext cx="2009012" cy="276999"/>
          </a:xfrm>
          <a:prstGeom prst="rect">
            <a:avLst/>
          </a:prstGeom>
        </p:spPr>
        <p:txBody>
          <a:bodyPr wrap="none">
            <a:spAutoFit/>
          </a:bodyPr>
          <a:lstStyle/>
          <a:p>
            <a:r>
              <a:rPr kumimoji="1" lang="en-US" altLang="ja-JP" sz="1200" dirty="0">
                <a:solidFill>
                  <a:schemeClr val="bg1">
                    <a:lumMod val="65000"/>
                  </a:schemeClr>
                </a:solidFill>
                <a:latin typeface="メイリオ" panose="020B0604030504040204" pitchFamily="50" charset="-128"/>
                <a:ea typeface="メイリオ" panose="020B0604030504040204" pitchFamily="50" charset="-128"/>
              </a:rPr>
              <a:t>©Kae-management LTD</a:t>
            </a:r>
            <a:endParaRPr kumimoji="1" lang="ja-JP" altLang="en-US" sz="1200" dirty="0">
              <a:solidFill>
                <a:schemeClr val="bg1">
                  <a:lumMod val="65000"/>
                </a:schemeClr>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8658871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白紙">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BFA6F70-5164-4F03-8A9F-C834FDFEDEB5}"/>
              </a:ext>
            </a:extLst>
          </p:cNvPr>
          <p:cNvSpPr>
            <a:spLocks noGrp="1"/>
          </p:cNvSpPr>
          <p:nvPr>
            <p:ph type="title"/>
          </p:nvPr>
        </p:nvSpPr>
        <p:spPr/>
        <p:txBody>
          <a:bodyPr/>
          <a:lstStyle/>
          <a:p>
            <a:r>
              <a:rPr kumimoji="1" lang="ja-JP" altLang="en-US"/>
              <a:t>マスター タイトルの書式設定</a:t>
            </a:r>
          </a:p>
        </p:txBody>
      </p:sp>
    </p:spTree>
    <p:extLst>
      <p:ext uri="{BB962C8B-B14F-4D97-AF65-F5344CB8AC3E}">
        <p14:creationId xmlns:p14="http://schemas.microsoft.com/office/powerpoint/2010/main" val="38487253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41847283-D27B-4C46-9287-702909C5308A}"/>
              </a:ext>
            </a:extLst>
          </p:cNvPr>
          <p:cNvSpPr/>
          <p:nvPr userDrawn="1"/>
        </p:nvSpPr>
        <p:spPr>
          <a:xfrm>
            <a:off x="0" y="4272742"/>
            <a:ext cx="9144000" cy="258525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0" dirty="0"/>
          </a:p>
        </p:txBody>
      </p:sp>
      <p:sp>
        <p:nvSpPr>
          <p:cNvPr id="3" name="Subtitle 2"/>
          <p:cNvSpPr>
            <a:spLocks noGrp="1"/>
          </p:cNvSpPr>
          <p:nvPr>
            <p:ph type="subTitle" idx="1"/>
          </p:nvPr>
        </p:nvSpPr>
        <p:spPr>
          <a:xfrm>
            <a:off x="5087389" y="5084505"/>
            <a:ext cx="3304307" cy="654078"/>
          </a:xfrm>
          <a:prstGeom prst="rect">
            <a:avLst/>
          </a:prstGeo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pic>
        <p:nvPicPr>
          <p:cNvPr id="8" name="図 7">
            <a:extLst>
              <a:ext uri="{FF2B5EF4-FFF2-40B4-BE49-F238E27FC236}">
                <a16:creationId xmlns:a16="http://schemas.microsoft.com/office/drawing/2014/main" id="{BA347C22-510B-4CFC-B037-138DB2A769A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20966" y="57516"/>
            <a:ext cx="2160067" cy="515572"/>
          </a:xfrm>
          <a:prstGeom prst="rect">
            <a:avLst/>
          </a:prstGeom>
        </p:spPr>
      </p:pic>
      <p:sp>
        <p:nvSpPr>
          <p:cNvPr id="12" name="テキスト ボックス 11">
            <a:extLst>
              <a:ext uri="{FF2B5EF4-FFF2-40B4-BE49-F238E27FC236}">
                <a16:creationId xmlns:a16="http://schemas.microsoft.com/office/drawing/2014/main" id="{536278FC-2FDD-45A3-AF5A-BEF9BC393EE6}"/>
              </a:ext>
            </a:extLst>
          </p:cNvPr>
          <p:cNvSpPr txBox="1"/>
          <p:nvPr userDrawn="1"/>
        </p:nvSpPr>
        <p:spPr>
          <a:xfrm>
            <a:off x="437457" y="4541033"/>
            <a:ext cx="2257349" cy="584775"/>
          </a:xfrm>
          <a:prstGeom prst="rect">
            <a:avLst/>
          </a:prstGeom>
          <a:noFill/>
        </p:spPr>
        <p:txBody>
          <a:bodyPr wrap="none" rtlCol="0">
            <a:spAutoFit/>
          </a:bodyPr>
          <a:lstStyle/>
          <a:p>
            <a:r>
              <a:rPr lang="en-US" altLang="ja-JP" sz="3200" b="1" i="0" kern="1200" dirty="0">
                <a:solidFill>
                  <a:schemeClr val="bg1"/>
                </a:solidFill>
                <a:effectLst/>
                <a:latin typeface="メイリオ" panose="020B0604030504040204" pitchFamily="50" charset="-128"/>
                <a:ea typeface="メイリオ" panose="020B0604030504040204" pitchFamily="50" charset="-128"/>
                <a:cs typeface="+mn-cs"/>
              </a:rPr>
              <a:t>K</a:t>
            </a:r>
            <a:r>
              <a:rPr lang="en-US" altLang="ja-JP" sz="1800" b="1" i="0" kern="1200" dirty="0">
                <a:solidFill>
                  <a:schemeClr val="bg1">
                    <a:lumMod val="95000"/>
                  </a:schemeClr>
                </a:solidFill>
                <a:effectLst/>
                <a:latin typeface="メイリオ" panose="020B0604030504040204" pitchFamily="50" charset="-128"/>
                <a:ea typeface="メイリオ" panose="020B0604030504040204" pitchFamily="50" charset="-128"/>
                <a:cs typeface="+mn-cs"/>
              </a:rPr>
              <a:t>nowledge</a:t>
            </a:r>
            <a:r>
              <a:rPr lang="ja-JP" altLang="en-US" sz="1800" b="1" i="0" kern="1200" dirty="0">
                <a:solidFill>
                  <a:schemeClr val="bg1">
                    <a:lumMod val="95000"/>
                  </a:schemeClr>
                </a:solidFill>
                <a:effectLst/>
                <a:latin typeface="メイリオ" panose="020B0604030504040204" pitchFamily="50" charset="-128"/>
                <a:ea typeface="メイリオ" panose="020B0604030504040204" pitchFamily="50" charset="-128"/>
                <a:cs typeface="+mn-cs"/>
              </a:rPr>
              <a:t>　</a:t>
            </a:r>
            <a:r>
              <a:rPr lang="ja-JP" altLang="en-US" sz="1400" b="1" i="0" kern="1200" dirty="0">
                <a:solidFill>
                  <a:schemeClr val="bg1">
                    <a:lumMod val="95000"/>
                  </a:schemeClr>
                </a:solidFill>
                <a:effectLst/>
                <a:latin typeface="メイリオ" panose="020B0604030504040204" pitchFamily="50" charset="-128"/>
                <a:ea typeface="メイリオ" panose="020B0604030504040204" pitchFamily="50" charset="-128"/>
                <a:cs typeface="+mn-cs"/>
              </a:rPr>
              <a:t>知識</a:t>
            </a:r>
            <a:endParaRPr kumimoji="1" lang="ja-JP" altLang="en-US" b="1" dirty="0">
              <a:solidFill>
                <a:schemeClr val="bg1">
                  <a:lumMod val="95000"/>
                </a:schemeClr>
              </a:solidFill>
              <a:latin typeface="メイリオ" panose="020B0604030504040204" pitchFamily="50" charset="-128"/>
              <a:ea typeface="メイリオ" panose="020B0604030504040204" pitchFamily="50" charset="-128"/>
            </a:endParaRPr>
          </a:p>
        </p:txBody>
      </p:sp>
      <p:sp>
        <p:nvSpPr>
          <p:cNvPr id="15" name="正方形/長方形 14">
            <a:extLst>
              <a:ext uri="{FF2B5EF4-FFF2-40B4-BE49-F238E27FC236}">
                <a16:creationId xmlns:a16="http://schemas.microsoft.com/office/drawing/2014/main" id="{9DC766E0-4041-4EAE-A017-B23457D896A5}"/>
              </a:ext>
            </a:extLst>
          </p:cNvPr>
          <p:cNvSpPr/>
          <p:nvPr userDrawn="1"/>
        </p:nvSpPr>
        <p:spPr>
          <a:xfrm>
            <a:off x="628650" y="5203125"/>
            <a:ext cx="2221185" cy="584775"/>
          </a:xfrm>
          <a:prstGeom prst="rect">
            <a:avLst/>
          </a:prstGeom>
        </p:spPr>
        <p:txBody>
          <a:bodyPr wrap="none">
            <a:spAutoFit/>
          </a:bodyPr>
          <a:lstStyle/>
          <a:p>
            <a:r>
              <a:rPr kumimoji="0" lang="en-US" altLang="ja-JP" sz="3200" b="1" i="0" u="none" strike="noStrike" cap="none" normalizeH="0" baseline="0" dirty="0">
                <a:ln>
                  <a:noFill/>
                </a:ln>
                <a:solidFill>
                  <a:schemeClr val="bg1">
                    <a:lumMod val="95000"/>
                  </a:schemeClr>
                </a:solidFill>
                <a:effectLst/>
                <a:latin typeface="メイリオ" panose="020B0604030504040204" pitchFamily="50" charset="-128"/>
                <a:ea typeface="メイリオ" panose="020B0604030504040204" pitchFamily="50" charset="-128"/>
              </a:rPr>
              <a:t>A</a:t>
            </a:r>
            <a:r>
              <a:rPr kumimoji="0" lang="en-US" altLang="ja-JP" sz="1800" b="1" i="0" u="none" strike="noStrike" cap="none" normalizeH="0" baseline="0" dirty="0">
                <a:ln>
                  <a:noFill/>
                </a:ln>
                <a:solidFill>
                  <a:schemeClr val="bg1">
                    <a:lumMod val="95000"/>
                  </a:schemeClr>
                </a:solidFill>
                <a:effectLst/>
                <a:latin typeface="メイリオ" panose="020B0604030504040204" pitchFamily="50" charset="-128"/>
                <a:ea typeface="メイリオ" panose="020B0604030504040204" pitchFamily="50" charset="-128"/>
              </a:rPr>
              <a:t>bility</a:t>
            </a:r>
            <a:r>
              <a:rPr kumimoji="0" lang="ja-JP" altLang="en-US" sz="1800" b="1" i="0" u="none" strike="noStrike" cap="none" normalizeH="0" baseline="0" dirty="0">
                <a:ln>
                  <a:noFill/>
                </a:ln>
                <a:solidFill>
                  <a:schemeClr val="bg1">
                    <a:lumMod val="95000"/>
                  </a:schemeClr>
                </a:solidFill>
                <a:effectLst/>
                <a:latin typeface="メイリオ" panose="020B0604030504040204" pitchFamily="50" charset="-128"/>
                <a:ea typeface="メイリオ" panose="020B0604030504040204" pitchFamily="50" charset="-128"/>
              </a:rPr>
              <a:t>　　　 </a:t>
            </a:r>
            <a:r>
              <a:rPr kumimoji="0" lang="ja-JP" altLang="en-US" sz="1400" b="1" i="0" u="none" strike="noStrike" cap="none" normalizeH="0" baseline="0" dirty="0">
                <a:ln>
                  <a:noFill/>
                </a:ln>
                <a:solidFill>
                  <a:schemeClr val="bg1">
                    <a:lumMod val="95000"/>
                  </a:schemeClr>
                </a:solidFill>
                <a:effectLst/>
                <a:latin typeface="メイリオ" panose="020B0604030504040204" pitchFamily="50" charset="-128"/>
                <a:ea typeface="メイリオ" panose="020B0604030504040204" pitchFamily="50" charset="-128"/>
              </a:rPr>
              <a:t>能力</a:t>
            </a:r>
            <a:endParaRPr lang="ja-JP" altLang="en-US" b="1" dirty="0">
              <a:solidFill>
                <a:schemeClr val="bg1">
                  <a:lumMod val="95000"/>
                </a:schemeClr>
              </a:solidFill>
              <a:latin typeface="メイリオ" panose="020B0604030504040204" pitchFamily="50" charset="-128"/>
              <a:ea typeface="メイリオ" panose="020B0604030504040204" pitchFamily="50" charset="-128"/>
            </a:endParaRPr>
          </a:p>
        </p:txBody>
      </p:sp>
      <p:sp>
        <p:nvSpPr>
          <p:cNvPr id="17" name="正方形/長方形 16">
            <a:extLst>
              <a:ext uri="{FF2B5EF4-FFF2-40B4-BE49-F238E27FC236}">
                <a16:creationId xmlns:a16="http://schemas.microsoft.com/office/drawing/2014/main" id="{ED2A1A59-B207-45EB-AA49-4266576BC318}"/>
              </a:ext>
            </a:extLst>
          </p:cNvPr>
          <p:cNvSpPr/>
          <p:nvPr userDrawn="1"/>
        </p:nvSpPr>
        <p:spPr>
          <a:xfrm>
            <a:off x="983266" y="5761565"/>
            <a:ext cx="2234907" cy="584775"/>
          </a:xfrm>
          <a:prstGeom prst="rect">
            <a:avLst/>
          </a:prstGeom>
        </p:spPr>
        <p:txBody>
          <a:bodyPr wrap="none">
            <a:spAutoFit/>
          </a:bodyPr>
          <a:lstStyle/>
          <a:p>
            <a:r>
              <a:rPr kumimoji="0" lang="en-US" altLang="ja-JP" sz="3200" b="1"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rPr>
              <a:t>E</a:t>
            </a:r>
            <a:r>
              <a:rPr kumimoji="0" lang="ja-JP" altLang="ja-JP" sz="1800" b="1" i="0" u="none" strike="noStrike" cap="none" normalizeH="0" baseline="0" dirty="0">
                <a:ln>
                  <a:noFill/>
                </a:ln>
                <a:solidFill>
                  <a:schemeClr val="bg1">
                    <a:lumMod val="95000"/>
                  </a:schemeClr>
                </a:solidFill>
                <a:effectLst/>
                <a:latin typeface="メイリオ" panose="020B0604030504040204" pitchFamily="50" charset="-128"/>
                <a:ea typeface="メイリオ" panose="020B0604030504040204" pitchFamily="50" charset="-128"/>
              </a:rPr>
              <a:t>xperience</a:t>
            </a:r>
            <a:r>
              <a:rPr kumimoji="0" lang="ja-JP" altLang="en-US" sz="1800" b="1" i="0" u="none" strike="noStrike" cap="none" normalizeH="0" baseline="0" dirty="0">
                <a:ln>
                  <a:noFill/>
                </a:ln>
                <a:solidFill>
                  <a:schemeClr val="bg1">
                    <a:lumMod val="95000"/>
                  </a:schemeClr>
                </a:solidFill>
                <a:effectLst/>
                <a:latin typeface="メイリオ" panose="020B0604030504040204" pitchFamily="50" charset="-128"/>
                <a:ea typeface="メイリオ" panose="020B0604030504040204" pitchFamily="50" charset="-128"/>
              </a:rPr>
              <a:t>　</a:t>
            </a:r>
            <a:r>
              <a:rPr kumimoji="0" lang="ja-JP" altLang="en-US" sz="1400" b="1" i="0" u="none" strike="noStrike" cap="none" normalizeH="0" baseline="0" dirty="0">
                <a:ln>
                  <a:noFill/>
                </a:ln>
                <a:solidFill>
                  <a:schemeClr val="bg1">
                    <a:lumMod val="95000"/>
                  </a:schemeClr>
                </a:solidFill>
                <a:effectLst/>
                <a:latin typeface="メイリオ" panose="020B0604030504040204" pitchFamily="50" charset="-128"/>
                <a:ea typeface="メイリオ" panose="020B0604030504040204" pitchFamily="50" charset="-128"/>
              </a:rPr>
              <a:t>経験</a:t>
            </a:r>
            <a:endParaRPr lang="ja-JP" altLang="en-US" b="1" dirty="0">
              <a:solidFill>
                <a:schemeClr val="bg1">
                  <a:lumMod val="95000"/>
                </a:schemeClr>
              </a:solidFill>
              <a:latin typeface="メイリオ" panose="020B0604030504040204" pitchFamily="50" charset="-128"/>
              <a:ea typeface="メイリオ" panose="020B0604030504040204" pitchFamily="50" charset="-128"/>
            </a:endParaRPr>
          </a:p>
        </p:txBody>
      </p:sp>
      <p:sp>
        <p:nvSpPr>
          <p:cNvPr id="18" name="正方形/長方形 17">
            <a:extLst>
              <a:ext uri="{FF2B5EF4-FFF2-40B4-BE49-F238E27FC236}">
                <a16:creationId xmlns:a16="http://schemas.microsoft.com/office/drawing/2014/main" id="{9F9A7C11-89EB-49C9-9DFF-4BF0C471F822}"/>
              </a:ext>
            </a:extLst>
          </p:cNvPr>
          <p:cNvSpPr/>
          <p:nvPr userDrawn="1"/>
        </p:nvSpPr>
        <p:spPr>
          <a:xfrm>
            <a:off x="0" y="4273614"/>
            <a:ext cx="9144000" cy="1160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0" dirty="0"/>
          </a:p>
        </p:txBody>
      </p:sp>
      <p:sp>
        <p:nvSpPr>
          <p:cNvPr id="19" name="タイトル 18">
            <a:extLst>
              <a:ext uri="{FF2B5EF4-FFF2-40B4-BE49-F238E27FC236}">
                <a16:creationId xmlns:a16="http://schemas.microsoft.com/office/drawing/2014/main" id="{410FA009-C711-4B18-8BCC-C26F6DB37215}"/>
              </a:ext>
            </a:extLst>
          </p:cNvPr>
          <p:cNvSpPr>
            <a:spLocks noGrp="1"/>
          </p:cNvSpPr>
          <p:nvPr>
            <p:ph type="title"/>
          </p:nvPr>
        </p:nvSpPr>
        <p:spPr>
          <a:xfrm>
            <a:off x="204701" y="1010862"/>
            <a:ext cx="7886700" cy="1325563"/>
          </a:xfrm>
          <a:prstGeom prst="rect">
            <a:avLst/>
          </a:prstGeom>
        </p:spPr>
        <p:txBody>
          <a:bodyPr/>
          <a:lstStyle/>
          <a:p>
            <a:r>
              <a:rPr kumimoji="1" lang="ja-JP" altLang="en-US"/>
              <a:t>マスター タイトルの書式設定</a:t>
            </a:r>
          </a:p>
        </p:txBody>
      </p:sp>
      <p:sp>
        <p:nvSpPr>
          <p:cNvPr id="29" name="正方形/長方形 28">
            <a:extLst>
              <a:ext uri="{FF2B5EF4-FFF2-40B4-BE49-F238E27FC236}">
                <a16:creationId xmlns:a16="http://schemas.microsoft.com/office/drawing/2014/main" id="{E4AB04DE-7BCF-411D-9BA8-F02FCC7CB00F}"/>
              </a:ext>
            </a:extLst>
          </p:cNvPr>
          <p:cNvSpPr/>
          <p:nvPr userDrawn="1"/>
        </p:nvSpPr>
        <p:spPr>
          <a:xfrm>
            <a:off x="41564" y="6631610"/>
            <a:ext cx="6500553" cy="261610"/>
          </a:xfrm>
          <a:prstGeom prst="rect">
            <a:avLst/>
          </a:prstGeom>
        </p:spPr>
        <p:txBody>
          <a:bodyPr wrap="square">
            <a:spAutoFit/>
          </a:bodyPr>
          <a:lstStyle/>
          <a:p>
            <a:r>
              <a:rPr kumimoji="1" lang="en-US" altLang="ja-JP" sz="1100" dirty="0">
                <a:solidFill>
                  <a:schemeClr val="bg1"/>
                </a:solidFill>
                <a:latin typeface="メイリオ" panose="020B0604030504040204" pitchFamily="50" charset="-128"/>
                <a:ea typeface="メイリオ" panose="020B0604030504040204" pitchFamily="50" charset="-128"/>
              </a:rPr>
              <a:t>Kae</a:t>
            </a:r>
            <a:r>
              <a:rPr kumimoji="1" lang="ja-JP" altLang="en-US" sz="1100" dirty="0">
                <a:solidFill>
                  <a:schemeClr val="bg1"/>
                </a:solidFill>
                <a:latin typeface="メイリオ" panose="020B0604030504040204" pitchFamily="50" charset="-128"/>
                <a:ea typeface="メイリオ" panose="020B0604030504040204" pitchFamily="50" charset="-128"/>
              </a:rPr>
              <a:t>マネジメントは医療・介護を支える継続企業を応援いたします。</a:t>
            </a:r>
          </a:p>
        </p:txBody>
      </p:sp>
      <p:sp>
        <p:nvSpPr>
          <p:cNvPr id="30" name="正方形/長方形 29">
            <a:extLst>
              <a:ext uri="{FF2B5EF4-FFF2-40B4-BE49-F238E27FC236}">
                <a16:creationId xmlns:a16="http://schemas.microsoft.com/office/drawing/2014/main" id="{A0CEA789-8D04-4AC2-B803-D38EC38F3A40}"/>
              </a:ext>
            </a:extLst>
          </p:cNvPr>
          <p:cNvSpPr/>
          <p:nvPr userDrawn="1"/>
        </p:nvSpPr>
        <p:spPr>
          <a:xfrm>
            <a:off x="3823162" y="4388287"/>
            <a:ext cx="5320838" cy="10976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0" dirty="0"/>
          </a:p>
        </p:txBody>
      </p:sp>
      <p:sp>
        <p:nvSpPr>
          <p:cNvPr id="31" name="正方形/長方形 30">
            <a:extLst>
              <a:ext uri="{FF2B5EF4-FFF2-40B4-BE49-F238E27FC236}">
                <a16:creationId xmlns:a16="http://schemas.microsoft.com/office/drawing/2014/main" id="{B3E507CD-5E53-4C97-919D-830823B52B45}"/>
              </a:ext>
            </a:extLst>
          </p:cNvPr>
          <p:cNvSpPr/>
          <p:nvPr userDrawn="1"/>
        </p:nvSpPr>
        <p:spPr>
          <a:xfrm>
            <a:off x="5102801" y="4498051"/>
            <a:ext cx="4041199" cy="10523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0" dirty="0"/>
          </a:p>
        </p:txBody>
      </p:sp>
      <p:pic>
        <p:nvPicPr>
          <p:cNvPr id="10" name="図 9" descr="室内, 暗い が含まれている画像&#10;&#10;自動的に生成された説明">
            <a:extLst>
              <a:ext uri="{FF2B5EF4-FFF2-40B4-BE49-F238E27FC236}">
                <a16:creationId xmlns:a16="http://schemas.microsoft.com/office/drawing/2014/main" id="{EBB06029-7EDA-4870-8265-D91E487DFD5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975562" y="2734714"/>
            <a:ext cx="4964775" cy="2455142"/>
          </a:xfrm>
          <a:prstGeom prst="rect">
            <a:avLst/>
          </a:prstGeom>
        </p:spPr>
      </p:pic>
    </p:spTree>
    <p:extLst>
      <p:ext uri="{BB962C8B-B14F-4D97-AF65-F5344CB8AC3E}">
        <p14:creationId xmlns:p14="http://schemas.microsoft.com/office/powerpoint/2010/main" val="30365313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2B36033B-418D-4F86-986B-3D36203BB13B}" type="datetimeFigureOut">
              <a:rPr kumimoji="1" lang="ja-JP" altLang="en-US" smtClean="0"/>
              <a:t>2025/9/19</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2E246BB2-008A-4E48-B93E-27D4C25C9F37}" type="slidenum">
              <a:rPr kumimoji="1" lang="ja-JP" altLang="en-US" smtClean="0"/>
              <a:t>‹#›</a:t>
            </a:fld>
            <a:endParaRPr kumimoji="1" lang="ja-JP" altLang="en-US"/>
          </a:p>
        </p:txBody>
      </p:sp>
    </p:spTree>
    <p:extLst>
      <p:ext uri="{BB962C8B-B14F-4D97-AF65-F5344CB8AC3E}">
        <p14:creationId xmlns:p14="http://schemas.microsoft.com/office/powerpoint/2010/main" val="34637328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FAC46640-C666-42A8-9575-CE48A2BD8A35}"/>
              </a:ext>
            </a:extLst>
          </p:cNvPr>
          <p:cNvSpPr/>
          <p:nvPr userDrawn="1"/>
        </p:nvSpPr>
        <p:spPr>
          <a:xfrm>
            <a:off x="0" y="6649025"/>
            <a:ext cx="9144000" cy="21601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b="1" dirty="0"/>
          </a:p>
        </p:txBody>
      </p:sp>
      <p:sp>
        <p:nvSpPr>
          <p:cNvPr id="7" name="正方形/長方形 6">
            <a:extLst>
              <a:ext uri="{FF2B5EF4-FFF2-40B4-BE49-F238E27FC236}">
                <a16:creationId xmlns:a16="http://schemas.microsoft.com/office/drawing/2014/main" id="{DBDD40DF-5DE2-4E13-883A-73FB314161B6}"/>
              </a:ext>
            </a:extLst>
          </p:cNvPr>
          <p:cNvSpPr/>
          <p:nvPr userDrawn="1"/>
        </p:nvSpPr>
        <p:spPr>
          <a:xfrm>
            <a:off x="0" y="486"/>
            <a:ext cx="9144000" cy="57280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b="1" dirty="0"/>
          </a:p>
        </p:txBody>
      </p:sp>
      <p:sp>
        <p:nvSpPr>
          <p:cNvPr id="12" name="正方形/長方形 11">
            <a:extLst>
              <a:ext uri="{FF2B5EF4-FFF2-40B4-BE49-F238E27FC236}">
                <a16:creationId xmlns:a16="http://schemas.microsoft.com/office/drawing/2014/main" id="{52777F9A-6BE0-4766-93AE-130F41681A9D}"/>
              </a:ext>
            </a:extLst>
          </p:cNvPr>
          <p:cNvSpPr/>
          <p:nvPr userDrawn="1"/>
        </p:nvSpPr>
        <p:spPr>
          <a:xfrm>
            <a:off x="0" y="6649025"/>
            <a:ext cx="357447" cy="21592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b="1" dirty="0"/>
          </a:p>
        </p:txBody>
      </p:sp>
      <p:sp>
        <p:nvSpPr>
          <p:cNvPr id="13" name="正方形/長方形 12">
            <a:extLst>
              <a:ext uri="{FF2B5EF4-FFF2-40B4-BE49-F238E27FC236}">
                <a16:creationId xmlns:a16="http://schemas.microsoft.com/office/drawing/2014/main" id="{1BF55A34-53AA-4A0D-8735-1AB93AC9E073}"/>
              </a:ext>
            </a:extLst>
          </p:cNvPr>
          <p:cNvSpPr/>
          <p:nvPr userDrawn="1"/>
        </p:nvSpPr>
        <p:spPr>
          <a:xfrm>
            <a:off x="0" y="574380"/>
            <a:ext cx="9144000" cy="4571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b="1" dirty="0"/>
          </a:p>
        </p:txBody>
      </p:sp>
      <p:sp>
        <p:nvSpPr>
          <p:cNvPr id="14" name="正方形/長方形 13">
            <a:extLst>
              <a:ext uri="{FF2B5EF4-FFF2-40B4-BE49-F238E27FC236}">
                <a16:creationId xmlns:a16="http://schemas.microsoft.com/office/drawing/2014/main" id="{92BD82F4-EB31-4A27-B229-88CE7E880165}"/>
              </a:ext>
            </a:extLst>
          </p:cNvPr>
          <p:cNvSpPr/>
          <p:nvPr userDrawn="1"/>
        </p:nvSpPr>
        <p:spPr>
          <a:xfrm>
            <a:off x="8515350" y="-1"/>
            <a:ext cx="628650" cy="57329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b="1" dirty="0"/>
          </a:p>
        </p:txBody>
      </p:sp>
      <p:sp>
        <p:nvSpPr>
          <p:cNvPr id="15" name="正方形/長方形 14">
            <a:extLst>
              <a:ext uri="{FF2B5EF4-FFF2-40B4-BE49-F238E27FC236}">
                <a16:creationId xmlns:a16="http://schemas.microsoft.com/office/drawing/2014/main" id="{ED5BC6C2-221D-463E-A861-7562C13BFDC2}"/>
              </a:ext>
            </a:extLst>
          </p:cNvPr>
          <p:cNvSpPr/>
          <p:nvPr userDrawn="1"/>
        </p:nvSpPr>
        <p:spPr>
          <a:xfrm flipV="1">
            <a:off x="8515350" y="569787"/>
            <a:ext cx="62865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b="1" dirty="0"/>
          </a:p>
        </p:txBody>
      </p:sp>
      <p:sp>
        <p:nvSpPr>
          <p:cNvPr id="16" name="正方形/長方形 15">
            <a:extLst>
              <a:ext uri="{FF2B5EF4-FFF2-40B4-BE49-F238E27FC236}">
                <a16:creationId xmlns:a16="http://schemas.microsoft.com/office/drawing/2014/main" id="{844937CD-4D66-46D3-9B4D-AD3DDDD6E13B}"/>
              </a:ext>
            </a:extLst>
          </p:cNvPr>
          <p:cNvSpPr/>
          <p:nvPr userDrawn="1"/>
        </p:nvSpPr>
        <p:spPr>
          <a:xfrm>
            <a:off x="3567494" y="6618486"/>
            <a:ext cx="2009012" cy="276999"/>
          </a:xfrm>
          <a:prstGeom prst="rect">
            <a:avLst/>
          </a:prstGeom>
        </p:spPr>
        <p:txBody>
          <a:bodyPr wrap="none">
            <a:spAutoFit/>
          </a:bodyPr>
          <a:lstStyle/>
          <a:p>
            <a:r>
              <a:rPr kumimoji="1" lang="en-US" altLang="ja-JP" sz="1200" dirty="0">
                <a:solidFill>
                  <a:schemeClr val="bg1"/>
                </a:solidFill>
                <a:latin typeface="メイリオ" panose="020B0604030504040204" pitchFamily="50" charset="-128"/>
                <a:ea typeface="メイリオ" panose="020B0604030504040204" pitchFamily="50" charset="-128"/>
              </a:rPr>
              <a:t>©Kae-management LTD</a:t>
            </a:r>
            <a:endParaRPr kumimoji="1" lang="ja-JP" altLang="en-US" sz="1200" dirty="0">
              <a:solidFill>
                <a:schemeClr val="bg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1553851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上なし、下線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342526D-02EB-4803-8BE9-7E3E27AD4DC1}"/>
              </a:ext>
            </a:extLst>
          </p:cNvPr>
          <p:cNvSpPr>
            <a:spLocks noGrp="1"/>
          </p:cNvSpPr>
          <p:nvPr>
            <p:ph type="title"/>
          </p:nvPr>
        </p:nvSpPr>
        <p:spPr/>
        <p:txBody>
          <a:bodyPr/>
          <a:lstStyle/>
          <a:p>
            <a:r>
              <a:rPr kumimoji="1" lang="ja-JP" altLang="en-US"/>
              <a:t>マスター タイトルの書式設定</a:t>
            </a:r>
          </a:p>
        </p:txBody>
      </p:sp>
      <p:sp>
        <p:nvSpPr>
          <p:cNvPr id="3" name="正方形/長方形 2">
            <a:extLst>
              <a:ext uri="{FF2B5EF4-FFF2-40B4-BE49-F238E27FC236}">
                <a16:creationId xmlns:a16="http://schemas.microsoft.com/office/drawing/2014/main" id="{24E1BE0D-E2AE-4E50-B1E7-E5A8EE2AAE6F}"/>
              </a:ext>
            </a:extLst>
          </p:cNvPr>
          <p:cNvSpPr/>
          <p:nvPr userDrawn="1"/>
        </p:nvSpPr>
        <p:spPr>
          <a:xfrm>
            <a:off x="0" y="6649025"/>
            <a:ext cx="9144000" cy="21601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b="1" dirty="0"/>
          </a:p>
        </p:txBody>
      </p:sp>
      <p:sp>
        <p:nvSpPr>
          <p:cNvPr id="4" name="正方形/長方形 3">
            <a:extLst>
              <a:ext uri="{FF2B5EF4-FFF2-40B4-BE49-F238E27FC236}">
                <a16:creationId xmlns:a16="http://schemas.microsoft.com/office/drawing/2014/main" id="{888DBD59-2EA8-471B-80AA-9ED04B84157E}"/>
              </a:ext>
            </a:extLst>
          </p:cNvPr>
          <p:cNvSpPr/>
          <p:nvPr userDrawn="1"/>
        </p:nvSpPr>
        <p:spPr>
          <a:xfrm>
            <a:off x="0" y="6649025"/>
            <a:ext cx="357447" cy="21592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b="1" dirty="0"/>
          </a:p>
        </p:txBody>
      </p:sp>
      <p:sp>
        <p:nvSpPr>
          <p:cNvPr id="5" name="正方形/長方形 4">
            <a:extLst>
              <a:ext uri="{FF2B5EF4-FFF2-40B4-BE49-F238E27FC236}">
                <a16:creationId xmlns:a16="http://schemas.microsoft.com/office/drawing/2014/main" id="{9012F10A-19DB-4256-9831-348D0642E68D}"/>
              </a:ext>
            </a:extLst>
          </p:cNvPr>
          <p:cNvSpPr/>
          <p:nvPr userDrawn="1"/>
        </p:nvSpPr>
        <p:spPr>
          <a:xfrm>
            <a:off x="3567494" y="6618486"/>
            <a:ext cx="2009012" cy="276999"/>
          </a:xfrm>
          <a:prstGeom prst="rect">
            <a:avLst/>
          </a:prstGeom>
        </p:spPr>
        <p:txBody>
          <a:bodyPr wrap="none">
            <a:spAutoFit/>
          </a:bodyPr>
          <a:lstStyle/>
          <a:p>
            <a:r>
              <a:rPr kumimoji="1" lang="en-US" altLang="ja-JP" sz="1200" dirty="0">
                <a:solidFill>
                  <a:schemeClr val="bg1"/>
                </a:solidFill>
                <a:latin typeface="メイリオ" panose="020B0604030504040204" pitchFamily="50" charset="-128"/>
                <a:ea typeface="メイリオ" panose="020B0604030504040204" pitchFamily="50" charset="-128"/>
              </a:rPr>
              <a:t>©Kae-management LTD</a:t>
            </a:r>
            <a:endParaRPr kumimoji="1" lang="ja-JP" altLang="en-US" sz="1200" dirty="0">
              <a:solidFill>
                <a:schemeClr val="bg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6858455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コピーライト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BFA6F70-5164-4F03-8A9F-C834FDFEDEB5}"/>
              </a:ext>
            </a:extLst>
          </p:cNvPr>
          <p:cNvSpPr>
            <a:spLocks noGrp="1"/>
          </p:cNvSpPr>
          <p:nvPr>
            <p:ph type="title"/>
          </p:nvPr>
        </p:nvSpPr>
        <p:spPr/>
        <p:txBody>
          <a:bodyPr/>
          <a:lstStyle/>
          <a:p>
            <a:r>
              <a:rPr kumimoji="1" lang="ja-JP" altLang="en-US"/>
              <a:t>マスター タイトルの書式設定</a:t>
            </a:r>
          </a:p>
        </p:txBody>
      </p:sp>
      <p:sp>
        <p:nvSpPr>
          <p:cNvPr id="3" name="正方形/長方形 2">
            <a:extLst>
              <a:ext uri="{FF2B5EF4-FFF2-40B4-BE49-F238E27FC236}">
                <a16:creationId xmlns:a16="http://schemas.microsoft.com/office/drawing/2014/main" id="{1E2AD6C6-005A-4931-B1D7-1A9474E9588E}"/>
              </a:ext>
            </a:extLst>
          </p:cNvPr>
          <p:cNvSpPr/>
          <p:nvPr userDrawn="1"/>
        </p:nvSpPr>
        <p:spPr>
          <a:xfrm>
            <a:off x="3567494" y="6618486"/>
            <a:ext cx="2009012" cy="276999"/>
          </a:xfrm>
          <a:prstGeom prst="rect">
            <a:avLst/>
          </a:prstGeom>
        </p:spPr>
        <p:txBody>
          <a:bodyPr wrap="none">
            <a:spAutoFit/>
          </a:bodyPr>
          <a:lstStyle/>
          <a:p>
            <a:r>
              <a:rPr kumimoji="1" lang="en-US" altLang="ja-JP" sz="1200" dirty="0">
                <a:solidFill>
                  <a:schemeClr val="bg1">
                    <a:lumMod val="65000"/>
                  </a:schemeClr>
                </a:solidFill>
                <a:latin typeface="メイリオ" panose="020B0604030504040204" pitchFamily="50" charset="-128"/>
                <a:ea typeface="メイリオ" panose="020B0604030504040204" pitchFamily="50" charset="-128"/>
              </a:rPr>
              <a:t>©Kae-management LTD</a:t>
            </a:r>
            <a:endParaRPr kumimoji="1" lang="ja-JP" altLang="en-US" sz="1200" dirty="0">
              <a:solidFill>
                <a:schemeClr val="bg1">
                  <a:lumMod val="65000"/>
                </a:schemeClr>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2178327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白紙">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BFA6F70-5164-4F03-8A9F-C834FDFEDEB5}"/>
              </a:ext>
            </a:extLst>
          </p:cNvPr>
          <p:cNvSpPr>
            <a:spLocks noGrp="1"/>
          </p:cNvSpPr>
          <p:nvPr>
            <p:ph type="title"/>
          </p:nvPr>
        </p:nvSpPr>
        <p:spPr/>
        <p:txBody>
          <a:bodyPr/>
          <a:lstStyle/>
          <a:p>
            <a:r>
              <a:rPr kumimoji="1" lang="ja-JP" altLang="en-US"/>
              <a:t>マスター タイトルの書式設定</a:t>
            </a:r>
          </a:p>
        </p:txBody>
      </p:sp>
    </p:spTree>
    <p:extLst>
      <p:ext uri="{BB962C8B-B14F-4D97-AF65-F5344CB8AC3E}">
        <p14:creationId xmlns:p14="http://schemas.microsoft.com/office/powerpoint/2010/main" val="16511306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cSld name="1_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36432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41847283-D27B-4C46-9287-702909C5308A}"/>
              </a:ext>
            </a:extLst>
          </p:cNvPr>
          <p:cNvSpPr/>
          <p:nvPr userDrawn="1"/>
        </p:nvSpPr>
        <p:spPr>
          <a:xfrm>
            <a:off x="0" y="4272742"/>
            <a:ext cx="9144000" cy="258525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dirty="0">
              <a:solidFill>
                <a:prstClr val="white"/>
              </a:solidFill>
            </a:endParaRPr>
          </a:p>
        </p:txBody>
      </p:sp>
      <p:sp>
        <p:nvSpPr>
          <p:cNvPr id="3" name="Subtitle 2"/>
          <p:cNvSpPr>
            <a:spLocks noGrp="1"/>
          </p:cNvSpPr>
          <p:nvPr>
            <p:ph type="subTitle" idx="1"/>
          </p:nvPr>
        </p:nvSpPr>
        <p:spPr>
          <a:xfrm>
            <a:off x="5087389" y="5084505"/>
            <a:ext cx="3304307" cy="654078"/>
          </a:xfrm>
          <a:prstGeom prst="rect">
            <a:avLst/>
          </a:prstGeo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pic>
        <p:nvPicPr>
          <p:cNvPr id="8" name="図 7">
            <a:extLst>
              <a:ext uri="{FF2B5EF4-FFF2-40B4-BE49-F238E27FC236}">
                <a16:creationId xmlns:a16="http://schemas.microsoft.com/office/drawing/2014/main" id="{BA347C22-510B-4CFC-B037-138DB2A769A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20966" y="57516"/>
            <a:ext cx="2160067" cy="515572"/>
          </a:xfrm>
          <a:prstGeom prst="rect">
            <a:avLst/>
          </a:prstGeom>
        </p:spPr>
      </p:pic>
      <p:sp>
        <p:nvSpPr>
          <p:cNvPr id="12" name="テキスト ボックス 11">
            <a:extLst>
              <a:ext uri="{FF2B5EF4-FFF2-40B4-BE49-F238E27FC236}">
                <a16:creationId xmlns:a16="http://schemas.microsoft.com/office/drawing/2014/main" id="{536278FC-2FDD-45A3-AF5A-BEF9BC393EE6}"/>
              </a:ext>
            </a:extLst>
          </p:cNvPr>
          <p:cNvSpPr txBox="1"/>
          <p:nvPr userDrawn="1"/>
        </p:nvSpPr>
        <p:spPr>
          <a:xfrm>
            <a:off x="437457" y="4541033"/>
            <a:ext cx="2257349" cy="584775"/>
          </a:xfrm>
          <a:prstGeom prst="rect">
            <a:avLst/>
          </a:prstGeom>
          <a:noFill/>
        </p:spPr>
        <p:txBody>
          <a:bodyPr wrap="none" rtlCol="0">
            <a:spAutoFit/>
          </a:bodyPr>
          <a:lstStyle/>
          <a:p>
            <a:pPr defTabSz="457200"/>
            <a:r>
              <a:rPr kumimoji="0" lang="en-US" altLang="ja-JP" sz="3200" b="1" dirty="0">
                <a:solidFill>
                  <a:prstClr val="white"/>
                </a:solidFill>
                <a:latin typeface="メイリオ" panose="020B0604030504040204" pitchFamily="50" charset="-128"/>
                <a:ea typeface="メイリオ" panose="020B0604030504040204" pitchFamily="50" charset="-128"/>
              </a:rPr>
              <a:t>K</a:t>
            </a:r>
            <a:r>
              <a:rPr kumimoji="0" lang="en-US" altLang="ja-JP" b="1" dirty="0">
                <a:solidFill>
                  <a:prstClr val="white">
                    <a:lumMod val="95000"/>
                  </a:prstClr>
                </a:solidFill>
                <a:latin typeface="メイリオ" panose="020B0604030504040204" pitchFamily="50" charset="-128"/>
                <a:ea typeface="メイリオ" panose="020B0604030504040204" pitchFamily="50" charset="-128"/>
              </a:rPr>
              <a:t>nowledge</a:t>
            </a:r>
            <a:r>
              <a:rPr kumimoji="0" lang="ja-JP" altLang="en-US" b="1" dirty="0">
                <a:solidFill>
                  <a:prstClr val="white">
                    <a:lumMod val="95000"/>
                  </a:prstClr>
                </a:solidFill>
                <a:latin typeface="メイリオ" panose="020B0604030504040204" pitchFamily="50" charset="-128"/>
                <a:ea typeface="メイリオ" panose="020B0604030504040204" pitchFamily="50" charset="-128"/>
              </a:rPr>
              <a:t>　</a:t>
            </a:r>
            <a:r>
              <a:rPr kumimoji="0" lang="ja-JP" altLang="en-US" sz="1400" b="1" dirty="0">
                <a:solidFill>
                  <a:prstClr val="white">
                    <a:lumMod val="95000"/>
                  </a:prstClr>
                </a:solidFill>
                <a:latin typeface="メイリオ" panose="020B0604030504040204" pitchFamily="50" charset="-128"/>
                <a:ea typeface="メイリオ" panose="020B0604030504040204" pitchFamily="50" charset="-128"/>
              </a:rPr>
              <a:t>知識</a:t>
            </a:r>
            <a:endParaRPr lang="ja-JP" altLang="en-US" b="1" dirty="0">
              <a:solidFill>
                <a:prstClr val="white">
                  <a:lumMod val="95000"/>
                </a:prstClr>
              </a:solidFill>
              <a:latin typeface="メイリオ" panose="020B0604030504040204" pitchFamily="50" charset="-128"/>
              <a:ea typeface="メイリオ" panose="020B0604030504040204" pitchFamily="50" charset="-128"/>
            </a:endParaRPr>
          </a:p>
        </p:txBody>
      </p:sp>
      <p:sp>
        <p:nvSpPr>
          <p:cNvPr id="15" name="正方形/長方形 14">
            <a:extLst>
              <a:ext uri="{FF2B5EF4-FFF2-40B4-BE49-F238E27FC236}">
                <a16:creationId xmlns:a16="http://schemas.microsoft.com/office/drawing/2014/main" id="{9DC766E0-4041-4EAE-A017-B23457D896A5}"/>
              </a:ext>
            </a:extLst>
          </p:cNvPr>
          <p:cNvSpPr/>
          <p:nvPr userDrawn="1"/>
        </p:nvSpPr>
        <p:spPr>
          <a:xfrm>
            <a:off x="628650" y="5203125"/>
            <a:ext cx="2221185" cy="584775"/>
          </a:xfrm>
          <a:prstGeom prst="rect">
            <a:avLst/>
          </a:prstGeom>
        </p:spPr>
        <p:txBody>
          <a:bodyPr wrap="none">
            <a:spAutoFit/>
          </a:bodyPr>
          <a:lstStyle/>
          <a:p>
            <a:pPr defTabSz="457200"/>
            <a:r>
              <a:rPr kumimoji="0" lang="en-US" altLang="ja-JP" sz="3200" b="1" dirty="0">
                <a:solidFill>
                  <a:prstClr val="white">
                    <a:lumMod val="95000"/>
                  </a:prstClr>
                </a:solidFill>
                <a:latin typeface="メイリオ" panose="020B0604030504040204" pitchFamily="50" charset="-128"/>
                <a:ea typeface="メイリオ" panose="020B0604030504040204" pitchFamily="50" charset="-128"/>
              </a:rPr>
              <a:t>A</a:t>
            </a:r>
            <a:r>
              <a:rPr kumimoji="0" lang="en-US" altLang="ja-JP" b="1" dirty="0">
                <a:solidFill>
                  <a:prstClr val="white">
                    <a:lumMod val="95000"/>
                  </a:prstClr>
                </a:solidFill>
                <a:latin typeface="メイリオ" panose="020B0604030504040204" pitchFamily="50" charset="-128"/>
                <a:ea typeface="メイリオ" panose="020B0604030504040204" pitchFamily="50" charset="-128"/>
              </a:rPr>
              <a:t>bility</a:t>
            </a:r>
            <a:r>
              <a:rPr kumimoji="0" lang="ja-JP" altLang="en-US" b="1" dirty="0">
                <a:solidFill>
                  <a:prstClr val="white">
                    <a:lumMod val="95000"/>
                  </a:prstClr>
                </a:solidFill>
                <a:latin typeface="メイリオ" panose="020B0604030504040204" pitchFamily="50" charset="-128"/>
                <a:ea typeface="メイリオ" panose="020B0604030504040204" pitchFamily="50" charset="-128"/>
              </a:rPr>
              <a:t>　　　 </a:t>
            </a:r>
            <a:r>
              <a:rPr kumimoji="0" lang="ja-JP" altLang="en-US" sz="1400" b="1" dirty="0">
                <a:solidFill>
                  <a:prstClr val="white">
                    <a:lumMod val="95000"/>
                  </a:prstClr>
                </a:solidFill>
                <a:latin typeface="メイリオ" panose="020B0604030504040204" pitchFamily="50" charset="-128"/>
                <a:ea typeface="メイリオ" panose="020B0604030504040204" pitchFamily="50" charset="-128"/>
              </a:rPr>
              <a:t>能力</a:t>
            </a:r>
            <a:endParaRPr kumimoji="0" lang="ja-JP" altLang="en-US" b="1" dirty="0">
              <a:solidFill>
                <a:prstClr val="white">
                  <a:lumMod val="95000"/>
                </a:prstClr>
              </a:solidFill>
              <a:latin typeface="メイリオ" panose="020B0604030504040204" pitchFamily="50" charset="-128"/>
              <a:ea typeface="メイリオ" panose="020B0604030504040204" pitchFamily="50" charset="-128"/>
            </a:endParaRPr>
          </a:p>
        </p:txBody>
      </p:sp>
      <p:sp>
        <p:nvSpPr>
          <p:cNvPr id="17" name="正方形/長方形 16">
            <a:extLst>
              <a:ext uri="{FF2B5EF4-FFF2-40B4-BE49-F238E27FC236}">
                <a16:creationId xmlns:a16="http://schemas.microsoft.com/office/drawing/2014/main" id="{ED2A1A59-B207-45EB-AA49-4266576BC318}"/>
              </a:ext>
            </a:extLst>
          </p:cNvPr>
          <p:cNvSpPr/>
          <p:nvPr userDrawn="1"/>
        </p:nvSpPr>
        <p:spPr>
          <a:xfrm>
            <a:off x="983266" y="5761565"/>
            <a:ext cx="2234907" cy="584775"/>
          </a:xfrm>
          <a:prstGeom prst="rect">
            <a:avLst/>
          </a:prstGeom>
        </p:spPr>
        <p:txBody>
          <a:bodyPr wrap="none">
            <a:spAutoFit/>
          </a:bodyPr>
          <a:lstStyle/>
          <a:p>
            <a:pPr defTabSz="457200"/>
            <a:r>
              <a:rPr kumimoji="0" lang="en-US" altLang="ja-JP" sz="3200" b="1" dirty="0">
                <a:solidFill>
                  <a:prstClr val="white"/>
                </a:solidFill>
                <a:latin typeface="メイリオ" panose="020B0604030504040204" pitchFamily="50" charset="-128"/>
                <a:ea typeface="メイリオ" panose="020B0604030504040204" pitchFamily="50" charset="-128"/>
              </a:rPr>
              <a:t>E</a:t>
            </a:r>
            <a:r>
              <a:rPr kumimoji="0" lang="ja-JP" altLang="ja-JP" b="1" dirty="0">
                <a:solidFill>
                  <a:prstClr val="white">
                    <a:lumMod val="95000"/>
                  </a:prstClr>
                </a:solidFill>
                <a:latin typeface="メイリオ" panose="020B0604030504040204" pitchFamily="50" charset="-128"/>
                <a:ea typeface="メイリオ" panose="020B0604030504040204" pitchFamily="50" charset="-128"/>
              </a:rPr>
              <a:t>xperience</a:t>
            </a:r>
            <a:r>
              <a:rPr kumimoji="0" lang="ja-JP" altLang="en-US" b="1" dirty="0">
                <a:solidFill>
                  <a:prstClr val="white">
                    <a:lumMod val="95000"/>
                  </a:prstClr>
                </a:solidFill>
                <a:latin typeface="メイリオ" panose="020B0604030504040204" pitchFamily="50" charset="-128"/>
                <a:ea typeface="メイリオ" panose="020B0604030504040204" pitchFamily="50" charset="-128"/>
              </a:rPr>
              <a:t>　</a:t>
            </a:r>
            <a:r>
              <a:rPr kumimoji="0" lang="ja-JP" altLang="en-US" sz="1400" b="1" dirty="0">
                <a:solidFill>
                  <a:prstClr val="white">
                    <a:lumMod val="95000"/>
                  </a:prstClr>
                </a:solidFill>
                <a:latin typeface="メイリオ" panose="020B0604030504040204" pitchFamily="50" charset="-128"/>
                <a:ea typeface="メイリオ" panose="020B0604030504040204" pitchFamily="50" charset="-128"/>
              </a:rPr>
              <a:t>経験</a:t>
            </a:r>
            <a:endParaRPr kumimoji="0" lang="ja-JP" altLang="en-US" b="1" dirty="0">
              <a:solidFill>
                <a:prstClr val="white">
                  <a:lumMod val="95000"/>
                </a:prstClr>
              </a:solidFill>
              <a:latin typeface="メイリオ" panose="020B0604030504040204" pitchFamily="50" charset="-128"/>
              <a:ea typeface="メイリオ" panose="020B0604030504040204" pitchFamily="50" charset="-128"/>
            </a:endParaRPr>
          </a:p>
        </p:txBody>
      </p:sp>
      <p:sp>
        <p:nvSpPr>
          <p:cNvPr id="18" name="正方形/長方形 17">
            <a:extLst>
              <a:ext uri="{FF2B5EF4-FFF2-40B4-BE49-F238E27FC236}">
                <a16:creationId xmlns:a16="http://schemas.microsoft.com/office/drawing/2014/main" id="{9F9A7C11-89EB-49C9-9DFF-4BF0C471F822}"/>
              </a:ext>
            </a:extLst>
          </p:cNvPr>
          <p:cNvSpPr/>
          <p:nvPr userDrawn="1"/>
        </p:nvSpPr>
        <p:spPr>
          <a:xfrm>
            <a:off x="0" y="4273614"/>
            <a:ext cx="9144000" cy="1160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dirty="0">
              <a:solidFill>
                <a:prstClr val="white"/>
              </a:solidFill>
            </a:endParaRPr>
          </a:p>
        </p:txBody>
      </p:sp>
      <p:sp>
        <p:nvSpPr>
          <p:cNvPr id="19" name="タイトル 18">
            <a:extLst>
              <a:ext uri="{FF2B5EF4-FFF2-40B4-BE49-F238E27FC236}">
                <a16:creationId xmlns:a16="http://schemas.microsoft.com/office/drawing/2014/main" id="{410FA009-C711-4B18-8BCC-C26F6DB37215}"/>
              </a:ext>
            </a:extLst>
          </p:cNvPr>
          <p:cNvSpPr>
            <a:spLocks noGrp="1"/>
          </p:cNvSpPr>
          <p:nvPr>
            <p:ph type="title"/>
          </p:nvPr>
        </p:nvSpPr>
        <p:spPr>
          <a:xfrm>
            <a:off x="204701" y="1010862"/>
            <a:ext cx="7886700" cy="1325563"/>
          </a:xfrm>
          <a:prstGeom prst="rect">
            <a:avLst/>
          </a:prstGeom>
        </p:spPr>
        <p:txBody>
          <a:bodyPr/>
          <a:lstStyle/>
          <a:p>
            <a:r>
              <a:rPr kumimoji="1" lang="ja-JP" altLang="en-US"/>
              <a:t>マスター タイトルの書式設定</a:t>
            </a:r>
          </a:p>
        </p:txBody>
      </p:sp>
      <p:sp>
        <p:nvSpPr>
          <p:cNvPr id="29" name="正方形/長方形 28">
            <a:extLst>
              <a:ext uri="{FF2B5EF4-FFF2-40B4-BE49-F238E27FC236}">
                <a16:creationId xmlns:a16="http://schemas.microsoft.com/office/drawing/2014/main" id="{E4AB04DE-7BCF-411D-9BA8-F02FCC7CB00F}"/>
              </a:ext>
            </a:extLst>
          </p:cNvPr>
          <p:cNvSpPr/>
          <p:nvPr userDrawn="1"/>
        </p:nvSpPr>
        <p:spPr>
          <a:xfrm>
            <a:off x="41564" y="6631610"/>
            <a:ext cx="6500553" cy="261610"/>
          </a:xfrm>
          <a:prstGeom prst="rect">
            <a:avLst/>
          </a:prstGeom>
        </p:spPr>
        <p:txBody>
          <a:bodyPr wrap="square">
            <a:spAutoFit/>
          </a:bodyPr>
          <a:lstStyle/>
          <a:p>
            <a:pPr defTabSz="457200"/>
            <a:r>
              <a:rPr lang="en-US" altLang="ja-JP" sz="1100" dirty="0">
                <a:solidFill>
                  <a:prstClr val="white"/>
                </a:solidFill>
                <a:latin typeface="メイリオ" panose="020B0604030504040204" pitchFamily="50" charset="-128"/>
                <a:ea typeface="メイリオ" panose="020B0604030504040204" pitchFamily="50" charset="-128"/>
              </a:rPr>
              <a:t>Kae</a:t>
            </a:r>
            <a:r>
              <a:rPr lang="ja-JP" altLang="en-US" sz="1100" dirty="0">
                <a:solidFill>
                  <a:prstClr val="white"/>
                </a:solidFill>
                <a:latin typeface="メイリオ" panose="020B0604030504040204" pitchFamily="50" charset="-128"/>
                <a:ea typeface="メイリオ" panose="020B0604030504040204" pitchFamily="50" charset="-128"/>
              </a:rPr>
              <a:t>マネジメントは医療・介護を支える継続企業を応援いたします。</a:t>
            </a:r>
          </a:p>
        </p:txBody>
      </p:sp>
      <p:sp>
        <p:nvSpPr>
          <p:cNvPr id="30" name="正方形/長方形 29">
            <a:extLst>
              <a:ext uri="{FF2B5EF4-FFF2-40B4-BE49-F238E27FC236}">
                <a16:creationId xmlns:a16="http://schemas.microsoft.com/office/drawing/2014/main" id="{A0CEA789-8D04-4AC2-B803-D38EC38F3A40}"/>
              </a:ext>
            </a:extLst>
          </p:cNvPr>
          <p:cNvSpPr/>
          <p:nvPr userDrawn="1"/>
        </p:nvSpPr>
        <p:spPr>
          <a:xfrm>
            <a:off x="3823162" y="4388287"/>
            <a:ext cx="5320838" cy="10976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dirty="0">
              <a:solidFill>
                <a:prstClr val="white"/>
              </a:solidFill>
            </a:endParaRPr>
          </a:p>
        </p:txBody>
      </p:sp>
      <p:sp>
        <p:nvSpPr>
          <p:cNvPr id="31" name="正方形/長方形 30">
            <a:extLst>
              <a:ext uri="{FF2B5EF4-FFF2-40B4-BE49-F238E27FC236}">
                <a16:creationId xmlns:a16="http://schemas.microsoft.com/office/drawing/2014/main" id="{B3E507CD-5E53-4C97-919D-830823B52B45}"/>
              </a:ext>
            </a:extLst>
          </p:cNvPr>
          <p:cNvSpPr/>
          <p:nvPr userDrawn="1"/>
        </p:nvSpPr>
        <p:spPr>
          <a:xfrm>
            <a:off x="5102801" y="4498051"/>
            <a:ext cx="4041199" cy="10523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dirty="0">
              <a:solidFill>
                <a:prstClr val="white"/>
              </a:solidFill>
            </a:endParaRPr>
          </a:p>
        </p:txBody>
      </p:sp>
      <p:pic>
        <p:nvPicPr>
          <p:cNvPr id="10" name="図 9" descr="室内, 暗い が含まれている画像&#10;&#10;自動的に生成された説明">
            <a:extLst>
              <a:ext uri="{FF2B5EF4-FFF2-40B4-BE49-F238E27FC236}">
                <a16:creationId xmlns:a16="http://schemas.microsoft.com/office/drawing/2014/main" id="{EBB06029-7EDA-4870-8265-D91E487DFD5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975562" y="2734714"/>
            <a:ext cx="4964775" cy="2455142"/>
          </a:xfrm>
          <a:prstGeom prst="rect">
            <a:avLst/>
          </a:prstGeom>
        </p:spPr>
      </p:pic>
    </p:spTree>
    <p:extLst>
      <p:ext uri="{BB962C8B-B14F-4D97-AF65-F5344CB8AC3E}">
        <p14:creationId xmlns:p14="http://schemas.microsoft.com/office/powerpoint/2010/main" val="25798947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FAC46640-C666-42A8-9575-CE48A2BD8A35}"/>
              </a:ext>
            </a:extLst>
          </p:cNvPr>
          <p:cNvSpPr/>
          <p:nvPr userDrawn="1"/>
        </p:nvSpPr>
        <p:spPr>
          <a:xfrm>
            <a:off x="0" y="6649025"/>
            <a:ext cx="9144000" cy="21601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endParaRPr lang="ja-JP" altLang="en-US" b="1" dirty="0">
              <a:solidFill>
                <a:prstClr val="white"/>
              </a:solidFill>
            </a:endParaRPr>
          </a:p>
        </p:txBody>
      </p:sp>
      <p:sp>
        <p:nvSpPr>
          <p:cNvPr id="7" name="正方形/長方形 6">
            <a:extLst>
              <a:ext uri="{FF2B5EF4-FFF2-40B4-BE49-F238E27FC236}">
                <a16:creationId xmlns:a16="http://schemas.microsoft.com/office/drawing/2014/main" id="{DBDD40DF-5DE2-4E13-883A-73FB314161B6}"/>
              </a:ext>
            </a:extLst>
          </p:cNvPr>
          <p:cNvSpPr/>
          <p:nvPr userDrawn="1"/>
        </p:nvSpPr>
        <p:spPr>
          <a:xfrm>
            <a:off x="0" y="486"/>
            <a:ext cx="9144000" cy="57280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endParaRPr lang="ja-JP" altLang="en-US" b="1" dirty="0">
              <a:solidFill>
                <a:prstClr val="white"/>
              </a:solidFill>
            </a:endParaRPr>
          </a:p>
        </p:txBody>
      </p:sp>
      <p:sp>
        <p:nvSpPr>
          <p:cNvPr id="12" name="正方形/長方形 11">
            <a:extLst>
              <a:ext uri="{FF2B5EF4-FFF2-40B4-BE49-F238E27FC236}">
                <a16:creationId xmlns:a16="http://schemas.microsoft.com/office/drawing/2014/main" id="{52777F9A-6BE0-4766-93AE-130F41681A9D}"/>
              </a:ext>
            </a:extLst>
          </p:cNvPr>
          <p:cNvSpPr/>
          <p:nvPr userDrawn="1"/>
        </p:nvSpPr>
        <p:spPr>
          <a:xfrm>
            <a:off x="0" y="6649025"/>
            <a:ext cx="357447" cy="21592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endParaRPr lang="ja-JP" altLang="en-US" b="1" dirty="0">
              <a:solidFill>
                <a:prstClr val="white"/>
              </a:solidFill>
            </a:endParaRPr>
          </a:p>
        </p:txBody>
      </p:sp>
      <p:sp>
        <p:nvSpPr>
          <p:cNvPr id="13" name="正方形/長方形 12">
            <a:extLst>
              <a:ext uri="{FF2B5EF4-FFF2-40B4-BE49-F238E27FC236}">
                <a16:creationId xmlns:a16="http://schemas.microsoft.com/office/drawing/2014/main" id="{1BF55A34-53AA-4A0D-8735-1AB93AC9E073}"/>
              </a:ext>
            </a:extLst>
          </p:cNvPr>
          <p:cNvSpPr/>
          <p:nvPr userDrawn="1"/>
        </p:nvSpPr>
        <p:spPr>
          <a:xfrm>
            <a:off x="0" y="574380"/>
            <a:ext cx="9144000" cy="4571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endParaRPr lang="ja-JP" altLang="en-US" b="1" dirty="0">
              <a:solidFill>
                <a:prstClr val="white"/>
              </a:solidFill>
            </a:endParaRPr>
          </a:p>
        </p:txBody>
      </p:sp>
      <p:sp>
        <p:nvSpPr>
          <p:cNvPr id="14" name="正方形/長方形 13">
            <a:extLst>
              <a:ext uri="{FF2B5EF4-FFF2-40B4-BE49-F238E27FC236}">
                <a16:creationId xmlns:a16="http://schemas.microsoft.com/office/drawing/2014/main" id="{92BD82F4-EB31-4A27-B229-88CE7E880165}"/>
              </a:ext>
            </a:extLst>
          </p:cNvPr>
          <p:cNvSpPr/>
          <p:nvPr userDrawn="1"/>
        </p:nvSpPr>
        <p:spPr>
          <a:xfrm>
            <a:off x="8515350" y="-1"/>
            <a:ext cx="628650" cy="57329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endParaRPr lang="ja-JP" altLang="en-US" b="1" dirty="0">
              <a:solidFill>
                <a:prstClr val="white"/>
              </a:solidFill>
            </a:endParaRPr>
          </a:p>
        </p:txBody>
      </p:sp>
      <p:sp>
        <p:nvSpPr>
          <p:cNvPr id="15" name="正方形/長方形 14">
            <a:extLst>
              <a:ext uri="{FF2B5EF4-FFF2-40B4-BE49-F238E27FC236}">
                <a16:creationId xmlns:a16="http://schemas.microsoft.com/office/drawing/2014/main" id="{ED5BC6C2-221D-463E-A861-7562C13BFDC2}"/>
              </a:ext>
            </a:extLst>
          </p:cNvPr>
          <p:cNvSpPr/>
          <p:nvPr userDrawn="1"/>
        </p:nvSpPr>
        <p:spPr>
          <a:xfrm flipV="1">
            <a:off x="8515350" y="569787"/>
            <a:ext cx="62865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endParaRPr lang="ja-JP" altLang="en-US" b="1" dirty="0">
              <a:solidFill>
                <a:prstClr val="white"/>
              </a:solidFill>
            </a:endParaRPr>
          </a:p>
        </p:txBody>
      </p:sp>
      <p:sp>
        <p:nvSpPr>
          <p:cNvPr id="16" name="正方形/長方形 15">
            <a:extLst>
              <a:ext uri="{FF2B5EF4-FFF2-40B4-BE49-F238E27FC236}">
                <a16:creationId xmlns:a16="http://schemas.microsoft.com/office/drawing/2014/main" id="{844937CD-4D66-46D3-9B4D-AD3DDDD6E13B}"/>
              </a:ext>
            </a:extLst>
          </p:cNvPr>
          <p:cNvSpPr/>
          <p:nvPr userDrawn="1"/>
        </p:nvSpPr>
        <p:spPr>
          <a:xfrm>
            <a:off x="3567494" y="6618486"/>
            <a:ext cx="2009012" cy="276999"/>
          </a:xfrm>
          <a:prstGeom prst="rect">
            <a:avLst/>
          </a:prstGeom>
        </p:spPr>
        <p:txBody>
          <a:bodyPr wrap="none">
            <a:spAutoFit/>
          </a:bodyPr>
          <a:lstStyle/>
          <a:p>
            <a:pPr defTabSz="457200"/>
            <a:r>
              <a:rPr lang="en-US" altLang="ja-JP" sz="1200" dirty="0">
                <a:solidFill>
                  <a:prstClr val="white"/>
                </a:solidFill>
                <a:latin typeface="メイリオ" panose="020B0604030504040204" pitchFamily="50" charset="-128"/>
                <a:ea typeface="メイリオ" panose="020B0604030504040204" pitchFamily="50" charset="-128"/>
              </a:rPr>
              <a:t>©Kae-management LTD</a:t>
            </a:r>
            <a:endParaRPr lang="ja-JP" altLang="en-US" sz="1200" dirty="0">
              <a:solidFill>
                <a:prstClr val="white"/>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1633002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上なし、下線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342526D-02EB-4803-8BE9-7E3E27AD4DC1}"/>
              </a:ext>
            </a:extLst>
          </p:cNvPr>
          <p:cNvSpPr>
            <a:spLocks noGrp="1"/>
          </p:cNvSpPr>
          <p:nvPr>
            <p:ph type="title"/>
          </p:nvPr>
        </p:nvSpPr>
        <p:spPr/>
        <p:txBody>
          <a:bodyPr/>
          <a:lstStyle/>
          <a:p>
            <a:r>
              <a:rPr kumimoji="1" lang="ja-JP" altLang="en-US"/>
              <a:t>マスター タイトルの書式設定</a:t>
            </a:r>
          </a:p>
        </p:txBody>
      </p:sp>
      <p:sp>
        <p:nvSpPr>
          <p:cNvPr id="3" name="正方形/長方形 2">
            <a:extLst>
              <a:ext uri="{FF2B5EF4-FFF2-40B4-BE49-F238E27FC236}">
                <a16:creationId xmlns:a16="http://schemas.microsoft.com/office/drawing/2014/main" id="{24E1BE0D-E2AE-4E50-B1E7-E5A8EE2AAE6F}"/>
              </a:ext>
            </a:extLst>
          </p:cNvPr>
          <p:cNvSpPr/>
          <p:nvPr userDrawn="1"/>
        </p:nvSpPr>
        <p:spPr>
          <a:xfrm>
            <a:off x="0" y="6649025"/>
            <a:ext cx="9144000" cy="21601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endParaRPr lang="ja-JP" altLang="en-US" b="1" dirty="0">
              <a:solidFill>
                <a:prstClr val="white"/>
              </a:solidFill>
            </a:endParaRPr>
          </a:p>
        </p:txBody>
      </p:sp>
      <p:sp>
        <p:nvSpPr>
          <p:cNvPr id="4" name="正方形/長方形 3">
            <a:extLst>
              <a:ext uri="{FF2B5EF4-FFF2-40B4-BE49-F238E27FC236}">
                <a16:creationId xmlns:a16="http://schemas.microsoft.com/office/drawing/2014/main" id="{888DBD59-2EA8-471B-80AA-9ED04B84157E}"/>
              </a:ext>
            </a:extLst>
          </p:cNvPr>
          <p:cNvSpPr/>
          <p:nvPr userDrawn="1"/>
        </p:nvSpPr>
        <p:spPr>
          <a:xfrm>
            <a:off x="0" y="6649025"/>
            <a:ext cx="357447" cy="21592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endParaRPr lang="ja-JP" altLang="en-US" b="1" dirty="0">
              <a:solidFill>
                <a:prstClr val="white"/>
              </a:solidFill>
            </a:endParaRPr>
          </a:p>
        </p:txBody>
      </p:sp>
      <p:sp>
        <p:nvSpPr>
          <p:cNvPr id="5" name="正方形/長方形 4">
            <a:extLst>
              <a:ext uri="{FF2B5EF4-FFF2-40B4-BE49-F238E27FC236}">
                <a16:creationId xmlns:a16="http://schemas.microsoft.com/office/drawing/2014/main" id="{9012F10A-19DB-4256-9831-348D0642E68D}"/>
              </a:ext>
            </a:extLst>
          </p:cNvPr>
          <p:cNvSpPr/>
          <p:nvPr userDrawn="1"/>
        </p:nvSpPr>
        <p:spPr>
          <a:xfrm>
            <a:off x="3567494" y="6618486"/>
            <a:ext cx="2009012" cy="276999"/>
          </a:xfrm>
          <a:prstGeom prst="rect">
            <a:avLst/>
          </a:prstGeom>
        </p:spPr>
        <p:txBody>
          <a:bodyPr wrap="none">
            <a:spAutoFit/>
          </a:bodyPr>
          <a:lstStyle/>
          <a:p>
            <a:pPr defTabSz="457200"/>
            <a:r>
              <a:rPr lang="en-US" altLang="ja-JP" sz="1200" dirty="0">
                <a:solidFill>
                  <a:prstClr val="white"/>
                </a:solidFill>
                <a:latin typeface="メイリオ" panose="020B0604030504040204" pitchFamily="50" charset="-128"/>
                <a:ea typeface="メイリオ" panose="020B0604030504040204" pitchFamily="50" charset="-128"/>
              </a:rPr>
              <a:t>©Kae-management LTD</a:t>
            </a:r>
            <a:endParaRPr lang="ja-JP" altLang="en-US" sz="1200" dirty="0">
              <a:solidFill>
                <a:prstClr val="white"/>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1507299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コピーライト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BFA6F70-5164-4F03-8A9F-C834FDFEDEB5}"/>
              </a:ext>
            </a:extLst>
          </p:cNvPr>
          <p:cNvSpPr>
            <a:spLocks noGrp="1"/>
          </p:cNvSpPr>
          <p:nvPr>
            <p:ph type="title"/>
          </p:nvPr>
        </p:nvSpPr>
        <p:spPr/>
        <p:txBody>
          <a:bodyPr/>
          <a:lstStyle/>
          <a:p>
            <a:r>
              <a:rPr kumimoji="1" lang="ja-JP" altLang="en-US"/>
              <a:t>マスター タイトルの書式設定</a:t>
            </a:r>
          </a:p>
        </p:txBody>
      </p:sp>
      <p:sp>
        <p:nvSpPr>
          <p:cNvPr id="3" name="正方形/長方形 2">
            <a:extLst>
              <a:ext uri="{FF2B5EF4-FFF2-40B4-BE49-F238E27FC236}">
                <a16:creationId xmlns:a16="http://schemas.microsoft.com/office/drawing/2014/main" id="{1E2AD6C6-005A-4931-B1D7-1A9474E9588E}"/>
              </a:ext>
            </a:extLst>
          </p:cNvPr>
          <p:cNvSpPr/>
          <p:nvPr userDrawn="1"/>
        </p:nvSpPr>
        <p:spPr>
          <a:xfrm>
            <a:off x="3567494" y="6618486"/>
            <a:ext cx="2009012" cy="276999"/>
          </a:xfrm>
          <a:prstGeom prst="rect">
            <a:avLst/>
          </a:prstGeom>
        </p:spPr>
        <p:txBody>
          <a:bodyPr wrap="none">
            <a:spAutoFit/>
          </a:bodyPr>
          <a:lstStyle/>
          <a:p>
            <a:pPr defTabSz="457200"/>
            <a:r>
              <a:rPr lang="en-US" altLang="ja-JP" sz="1200" dirty="0">
                <a:solidFill>
                  <a:prstClr val="white">
                    <a:lumMod val="65000"/>
                  </a:prstClr>
                </a:solidFill>
                <a:latin typeface="メイリオ" panose="020B0604030504040204" pitchFamily="50" charset="-128"/>
                <a:ea typeface="メイリオ" panose="020B0604030504040204" pitchFamily="50" charset="-128"/>
              </a:rPr>
              <a:t>©Kae-management LTD</a:t>
            </a:r>
            <a:endParaRPr lang="ja-JP" altLang="en-US" sz="1200" dirty="0">
              <a:solidFill>
                <a:prstClr val="white">
                  <a:lumMod val="65000"/>
                </a:prstClr>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642063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白紙">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BFA6F70-5164-4F03-8A9F-C834FDFEDEB5}"/>
              </a:ext>
            </a:extLst>
          </p:cNvPr>
          <p:cNvSpPr>
            <a:spLocks noGrp="1"/>
          </p:cNvSpPr>
          <p:nvPr>
            <p:ph type="title"/>
          </p:nvPr>
        </p:nvSpPr>
        <p:spPr/>
        <p:txBody>
          <a:bodyPr/>
          <a:lstStyle/>
          <a:p>
            <a:r>
              <a:rPr kumimoji="1" lang="ja-JP" altLang="en-US"/>
              <a:t>マスター タイトルの書式設定</a:t>
            </a:r>
          </a:p>
        </p:txBody>
      </p:sp>
    </p:spTree>
    <p:extLst>
      <p:ext uri="{BB962C8B-B14F-4D97-AF65-F5344CB8AC3E}">
        <p14:creationId xmlns:p14="http://schemas.microsoft.com/office/powerpoint/2010/main" val="3057127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2B36033B-418D-4F86-986B-3D36203BB13B}" type="datetimeFigureOut">
              <a:rPr kumimoji="1" lang="ja-JP" altLang="en-US" smtClean="0"/>
              <a:t>2025/9/19</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2E246BB2-008A-4E48-B93E-27D4C25C9F37}" type="slidenum">
              <a:rPr kumimoji="1" lang="ja-JP" altLang="en-US" smtClean="0"/>
              <a:t>‹#›</a:t>
            </a:fld>
            <a:endParaRPr kumimoji="1" lang="ja-JP" altLang="en-US"/>
          </a:p>
        </p:txBody>
      </p:sp>
    </p:spTree>
    <p:extLst>
      <p:ext uri="{BB962C8B-B14F-4D97-AF65-F5344CB8AC3E}">
        <p14:creationId xmlns:p14="http://schemas.microsoft.com/office/powerpoint/2010/main" val="34186117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C2D33B1D-17F6-4804-9613-D1A7634C8CE4}" type="datetimeFigureOut">
              <a:rPr kumimoji="1" lang="ja-JP" altLang="en-US" smtClean="0"/>
              <a:t>2025/9/19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00C8CA8-FB73-4305-A5BE-DFB99856BC32}" type="slidenum">
              <a:rPr kumimoji="1" lang="ja-JP" altLang="en-US" smtClean="0"/>
              <a:t>‹#›</a:t>
            </a:fld>
            <a:endParaRPr kumimoji="1" lang="ja-JP" altLang="en-US"/>
          </a:p>
        </p:txBody>
      </p:sp>
    </p:spTree>
    <p:extLst>
      <p:ext uri="{BB962C8B-B14F-4D97-AF65-F5344CB8AC3E}">
        <p14:creationId xmlns:p14="http://schemas.microsoft.com/office/powerpoint/2010/main" val="28461961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2D33B1D-17F6-4804-9613-D1A7634C8CE4}" type="datetimeFigureOut">
              <a:rPr kumimoji="1" lang="ja-JP" altLang="en-US" smtClean="0"/>
              <a:t>2025/9/19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00C8CA8-FB73-4305-A5BE-DFB99856BC32}" type="slidenum">
              <a:rPr kumimoji="1" lang="ja-JP" altLang="en-US" smtClean="0"/>
              <a:t>‹#›</a:t>
            </a:fld>
            <a:endParaRPr kumimoji="1" lang="ja-JP" altLang="en-US"/>
          </a:p>
        </p:txBody>
      </p:sp>
    </p:spTree>
    <p:extLst>
      <p:ext uri="{BB962C8B-B14F-4D97-AF65-F5344CB8AC3E}">
        <p14:creationId xmlns:p14="http://schemas.microsoft.com/office/powerpoint/2010/main" val="21015277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C2D33B1D-17F6-4804-9613-D1A7634C8CE4}" type="datetimeFigureOut">
              <a:rPr kumimoji="1" lang="ja-JP" altLang="en-US" smtClean="0"/>
              <a:t>2025/9/19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00C8CA8-FB73-4305-A5BE-DFB99856BC32}" type="slidenum">
              <a:rPr kumimoji="1" lang="ja-JP" altLang="en-US" smtClean="0"/>
              <a:t>‹#›</a:t>
            </a:fld>
            <a:endParaRPr kumimoji="1" lang="ja-JP" altLang="en-US"/>
          </a:p>
        </p:txBody>
      </p:sp>
    </p:spTree>
    <p:extLst>
      <p:ext uri="{BB962C8B-B14F-4D97-AF65-F5344CB8AC3E}">
        <p14:creationId xmlns:p14="http://schemas.microsoft.com/office/powerpoint/2010/main" val="22536078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C2D33B1D-17F6-4804-9613-D1A7634C8CE4}" type="datetimeFigureOut">
              <a:rPr kumimoji="1" lang="ja-JP" altLang="en-US" smtClean="0"/>
              <a:t>2025/9/19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00C8CA8-FB73-4305-A5BE-DFB99856BC32}" type="slidenum">
              <a:rPr kumimoji="1" lang="ja-JP" altLang="en-US" smtClean="0"/>
              <a:t>‹#›</a:t>
            </a:fld>
            <a:endParaRPr kumimoji="1" lang="ja-JP" altLang="en-US"/>
          </a:p>
        </p:txBody>
      </p:sp>
    </p:spTree>
    <p:extLst>
      <p:ext uri="{BB962C8B-B14F-4D97-AF65-F5344CB8AC3E}">
        <p14:creationId xmlns:p14="http://schemas.microsoft.com/office/powerpoint/2010/main" val="412514201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C2D33B1D-17F6-4804-9613-D1A7634C8CE4}" type="datetimeFigureOut">
              <a:rPr kumimoji="1" lang="ja-JP" altLang="en-US" smtClean="0"/>
              <a:t>2025/9/19</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800C8CA8-FB73-4305-A5BE-DFB99856BC32}" type="slidenum">
              <a:rPr kumimoji="1" lang="ja-JP" altLang="en-US" smtClean="0"/>
              <a:t>‹#›</a:t>
            </a:fld>
            <a:endParaRPr kumimoji="1" lang="ja-JP" altLang="en-US"/>
          </a:p>
        </p:txBody>
      </p:sp>
    </p:spTree>
    <p:extLst>
      <p:ext uri="{BB962C8B-B14F-4D97-AF65-F5344CB8AC3E}">
        <p14:creationId xmlns:p14="http://schemas.microsoft.com/office/powerpoint/2010/main" val="29105415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C2D33B1D-17F6-4804-9613-D1A7634C8CE4}" type="datetimeFigureOut">
              <a:rPr kumimoji="1" lang="ja-JP" altLang="en-US" smtClean="0"/>
              <a:t>2025/9/19</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800C8CA8-FB73-4305-A5BE-DFB99856BC32}" type="slidenum">
              <a:rPr kumimoji="1" lang="ja-JP" altLang="en-US" smtClean="0"/>
              <a:t>‹#›</a:t>
            </a:fld>
            <a:endParaRPr kumimoji="1" lang="ja-JP" altLang="en-US"/>
          </a:p>
        </p:txBody>
      </p:sp>
    </p:spTree>
    <p:extLst>
      <p:ext uri="{BB962C8B-B14F-4D97-AF65-F5344CB8AC3E}">
        <p14:creationId xmlns:p14="http://schemas.microsoft.com/office/powerpoint/2010/main" val="182289417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D33B1D-17F6-4804-9613-D1A7634C8CE4}" type="datetimeFigureOut">
              <a:rPr kumimoji="1" lang="ja-JP" altLang="en-US" smtClean="0"/>
              <a:t>2025/9/19</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800C8CA8-FB73-4305-A5BE-DFB99856BC32}" type="slidenum">
              <a:rPr kumimoji="1" lang="ja-JP" altLang="en-US" smtClean="0"/>
              <a:t>‹#›</a:t>
            </a:fld>
            <a:endParaRPr kumimoji="1" lang="ja-JP" altLang="en-US"/>
          </a:p>
        </p:txBody>
      </p:sp>
    </p:spTree>
    <p:extLst>
      <p:ext uri="{BB962C8B-B14F-4D97-AF65-F5344CB8AC3E}">
        <p14:creationId xmlns:p14="http://schemas.microsoft.com/office/powerpoint/2010/main" val="331593956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2D33B1D-17F6-4804-9613-D1A7634C8CE4}" type="datetimeFigureOut">
              <a:rPr kumimoji="1" lang="ja-JP" altLang="en-US" smtClean="0"/>
              <a:t>2025/9/19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00C8CA8-FB73-4305-A5BE-DFB99856BC32}" type="slidenum">
              <a:rPr kumimoji="1" lang="ja-JP" altLang="en-US" smtClean="0"/>
              <a:t>‹#›</a:t>
            </a:fld>
            <a:endParaRPr kumimoji="1" lang="ja-JP" altLang="en-US"/>
          </a:p>
        </p:txBody>
      </p:sp>
    </p:spTree>
    <p:extLst>
      <p:ext uri="{BB962C8B-B14F-4D97-AF65-F5344CB8AC3E}">
        <p14:creationId xmlns:p14="http://schemas.microsoft.com/office/powerpoint/2010/main" val="367025922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2D33B1D-17F6-4804-9613-D1A7634C8CE4}" type="datetimeFigureOut">
              <a:rPr kumimoji="1" lang="ja-JP" altLang="en-US" smtClean="0"/>
              <a:t>2025/9/19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00C8CA8-FB73-4305-A5BE-DFB99856BC32}" type="slidenum">
              <a:rPr kumimoji="1" lang="ja-JP" altLang="en-US" smtClean="0"/>
              <a:t>‹#›</a:t>
            </a:fld>
            <a:endParaRPr kumimoji="1" lang="ja-JP" altLang="en-US"/>
          </a:p>
        </p:txBody>
      </p:sp>
    </p:spTree>
    <p:extLst>
      <p:ext uri="{BB962C8B-B14F-4D97-AF65-F5344CB8AC3E}">
        <p14:creationId xmlns:p14="http://schemas.microsoft.com/office/powerpoint/2010/main" val="12873971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2D33B1D-17F6-4804-9613-D1A7634C8CE4}" type="datetimeFigureOut">
              <a:rPr kumimoji="1" lang="ja-JP" altLang="en-US" smtClean="0"/>
              <a:t>2025/9/19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00C8CA8-FB73-4305-A5BE-DFB99856BC32}" type="slidenum">
              <a:rPr kumimoji="1" lang="ja-JP" altLang="en-US" smtClean="0"/>
              <a:t>‹#›</a:t>
            </a:fld>
            <a:endParaRPr kumimoji="1" lang="ja-JP" altLang="en-US"/>
          </a:p>
        </p:txBody>
      </p:sp>
    </p:spTree>
    <p:extLst>
      <p:ext uri="{BB962C8B-B14F-4D97-AF65-F5344CB8AC3E}">
        <p14:creationId xmlns:p14="http://schemas.microsoft.com/office/powerpoint/2010/main" val="176726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36033B-418D-4F86-986B-3D36203BB13B}" type="datetimeFigureOut">
              <a:rPr kumimoji="1" lang="ja-JP" altLang="en-US" smtClean="0"/>
              <a:t>2025/9/19</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2E246BB2-008A-4E48-B93E-27D4C25C9F37}" type="slidenum">
              <a:rPr kumimoji="1" lang="ja-JP" altLang="en-US" smtClean="0"/>
              <a:t>‹#›</a:t>
            </a:fld>
            <a:endParaRPr kumimoji="1" lang="ja-JP" altLang="en-US"/>
          </a:p>
        </p:txBody>
      </p:sp>
    </p:spTree>
    <p:extLst>
      <p:ext uri="{BB962C8B-B14F-4D97-AF65-F5344CB8AC3E}">
        <p14:creationId xmlns:p14="http://schemas.microsoft.com/office/powerpoint/2010/main" val="354558944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2D33B1D-17F6-4804-9613-D1A7634C8CE4}" type="datetimeFigureOut">
              <a:rPr kumimoji="1" lang="ja-JP" altLang="en-US" smtClean="0"/>
              <a:t>2025/9/19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00C8CA8-FB73-4305-A5BE-DFB99856BC32}" type="slidenum">
              <a:rPr kumimoji="1" lang="ja-JP" altLang="en-US" smtClean="0"/>
              <a:t>‹#›</a:t>
            </a:fld>
            <a:endParaRPr kumimoji="1" lang="ja-JP" altLang="en-US"/>
          </a:p>
        </p:txBody>
      </p:sp>
    </p:spTree>
    <p:extLst>
      <p:ext uri="{BB962C8B-B14F-4D97-AF65-F5344CB8AC3E}">
        <p14:creationId xmlns:p14="http://schemas.microsoft.com/office/powerpoint/2010/main" val="1117772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2B36033B-418D-4F86-986B-3D36203BB13B}" type="datetimeFigureOut">
              <a:rPr kumimoji="1" lang="ja-JP" altLang="en-US" smtClean="0"/>
              <a:t>2025/9/19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E246BB2-008A-4E48-B93E-27D4C25C9F37}" type="slidenum">
              <a:rPr kumimoji="1" lang="ja-JP" altLang="en-US" smtClean="0"/>
              <a:t>‹#›</a:t>
            </a:fld>
            <a:endParaRPr kumimoji="1" lang="ja-JP" altLang="en-US"/>
          </a:p>
        </p:txBody>
      </p:sp>
    </p:spTree>
    <p:extLst>
      <p:ext uri="{BB962C8B-B14F-4D97-AF65-F5344CB8AC3E}">
        <p14:creationId xmlns:p14="http://schemas.microsoft.com/office/powerpoint/2010/main" val="12047469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2B36033B-418D-4F86-986B-3D36203BB13B}" type="datetimeFigureOut">
              <a:rPr kumimoji="1" lang="ja-JP" altLang="en-US" smtClean="0"/>
              <a:t>2025/9/19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E246BB2-008A-4E48-B93E-27D4C25C9F37}" type="slidenum">
              <a:rPr kumimoji="1" lang="ja-JP" altLang="en-US" smtClean="0"/>
              <a:t>‹#›</a:t>
            </a:fld>
            <a:endParaRPr kumimoji="1" lang="ja-JP" altLang="en-US"/>
          </a:p>
        </p:txBody>
      </p:sp>
    </p:spTree>
    <p:extLst>
      <p:ext uri="{BB962C8B-B14F-4D97-AF65-F5344CB8AC3E}">
        <p14:creationId xmlns:p14="http://schemas.microsoft.com/office/powerpoint/2010/main" val="19153369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6" Type="http://schemas.openxmlformats.org/officeDocument/2006/relationships/theme" Target="../theme/theme4.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1.xml"/><Relationship Id="rId7"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5" Type="http://schemas.openxmlformats.org/officeDocument/2006/relationships/slideLayout" Target="../slideLayouts/slideLayout53.xml"/><Relationship Id="rId4"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theme" Target="../theme/theme6.xml"/><Relationship Id="rId5" Type="http://schemas.openxmlformats.org/officeDocument/2006/relationships/slideLayout" Target="../slideLayouts/slideLayout59.xml"/><Relationship Id="rId4"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7.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36033B-418D-4F86-986B-3D36203BB13B}" type="datetimeFigureOut">
              <a:rPr kumimoji="1" lang="ja-JP" altLang="en-US" smtClean="0"/>
              <a:t>2025/9/19</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246BB2-008A-4E48-B93E-27D4C25C9F37}" type="slidenum">
              <a:rPr kumimoji="1" lang="ja-JP" altLang="en-US" smtClean="0"/>
              <a:t>‹#›</a:t>
            </a:fld>
            <a:endParaRPr kumimoji="1" lang="ja-JP" altLang="en-US"/>
          </a:p>
        </p:txBody>
      </p:sp>
    </p:spTree>
    <p:extLst>
      <p:ext uri="{BB962C8B-B14F-4D97-AF65-F5344CB8AC3E}">
        <p14:creationId xmlns:p14="http://schemas.microsoft.com/office/powerpoint/2010/main" val="28448529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96D3FFDC-4CBA-A695-1F4C-6B1CECF0A930}"/>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6571E0E-2AC0-C403-E8C2-5F19D31B86B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E09D06D-05A5-AEA0-E8E7-0609544A34D5}"/>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693C622E-A385-42BE-9CD2-BDD3767C64B8}" type="datetimeFigureOut">
              <a:rPr kumimoji="1" lang="ja-JP" altLang="en-US" smtClean="0"/>
              <a:t>2025/9/19</a:t>
            </a:fld>
            <a:endParaRPr kumimoji="1" lang="ja-JP" altLang="en-US"/>
          </a:p>
        </p:txBody>
      </p:sp>
      <p:sp>
        <p:nvSpPr>
          <p:cNvPr id="5" name="フッター プレースホルダー 4">
            <a:extLst>
              <a:ext uri="{FF2B5EF4-FFF2-40B4-BE49-F238E27FC236}">
                <a16:creationId xmlns:a16="http://schemas.microsoft.com/office/drawing/2014/main" id="{1F5C555D-4F3D-D84E-0DEC-8E6A43224FC3}"/>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56494270-D405-1928-0718-52CAE07A14A8}"/>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CE3A5BB6-A349-4EA5-A068-0BDF91F1FE5E}" type="slidenum">
              <a:rPr kumimoji="1" lang="ja-JP" altLang="en-US" smtClean="0"/>
              <a:t>‹#›</a:t>
            </a:fld>
            <a:endParaRPr kumimoji="1" lang="ja-JP" altLang="en-US"/>
          </a:p>
        </p:txBody>
      </p:sp>
    </p:spTree>
    <p:extLst>
      <p:ext uri="{BB962C8B-B14F-4D97-AF65-F5344CB8AC3E}">
        <p14:creationId xmlns:p14="http://schemas.microsoft.com/office/powerpoint/2010/main" val="283474896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8C33002-9CBD-4D7E-AFD0-0795FE8FDFF9}" type="datetimeFigureOut">
              <a:rPr kumimoji="1" lang="ja-JP" altLang="en-US" smtClean="0"/>
              <a:t>2025/9/19</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9724FBA-662B-4B0B-A6DA-E6EDC45071A0}" type="slidenum">
              <a:rPr kumimoji="1" lang="ja-JP" altLang="en-US" smtClean="0"/>
              <a:t>‹#›</a:t>
            </a:fld>
            <a:endParaRPr kumimoji="1" lang="ja-JP" altLang="en-US"/>
          </a:p>
        </p:txBody>
      </p:sp>
    </p:spTree>
    <p:extLst>
      <p:ext uri="{BB962C8B-B14F-4D97-AF65-F5344CB8AC3E}">
        <p14:creationId xmlns:p14="http://schemas.microsoft.com/office/powerpoint/2010/main" val="287072347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D5F1D7-CB40-4D97-9FF6-C00C04098052}" type="datetimeFigureOut">
              <a:rPr kumimoji="1" lang="ja-JP" altLang="en-US" smtClean="0"/>
              <a:t>2025/9/19</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AFB89F-937A-4786-96B8-328BC30D22F2}" type="slidenum">
              <a:rPr kumimoji="1" lang="ja-JP" altLang="en-US" smtClean="0"/>
              <a:t>‹#›</a:t>
            </a:fld>
            <a:endParaRPr kumimoji="1" lang="ja-JP" altLang="en-US"/>
          </a:p>
        </p:txBody>
      </p:sp>
    </p:spTree>
    <p:extLst>
      <p:ext uri="{BB962C8B-B14F-4D97-AF65-F5344CB8AC3E}">
        <p14:creationId xmlns:p14="http://schemas.microsoft.com/office/powerpoint/2010/main" val="134596275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タイトル プレースホルダー 15">
            <a:extLst>
              <a:ext uri="{FF2B5EF4-FFF2-40B4-BE49-F238E27FC236}">
                <a16:creationId xmlns:a16="http://schemas.microsoft.com/office/drawing/2014/main" id="{9EEDB218-90E1-4238-BAC0-BD03B866F9C0}"/>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Tree>
    <p:extLst>
      <p:ext uri="{BB962C8B-B14F-4D97-AF65-F5344CB8AC3E}">
        <p14:creationId xmlns:p14="http://schemas.microsoft.com/office/powerpoint/2010/main" val="121067720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Lst>
  <p:hf sldNum="0"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タイトル プレースホルダー 15">
            <a:extLst>
              <a:ext uri="{FF2B5EF4-FFF2-40B4-BE49-F238E27FC236}">
                <a16:creationId xmlns:a16="http://schemas.microsoft.com/office/drawing/2014/main" id="{9EEDB218-90E1-4238-BAC0-BD03B866F9C0}"/>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Tree>
    <p:extLst>
      <p:ext uri="{BB962C8B-B14F-4D97-AF65-F5344CB8AC3E}">
        <p14:creationId xmlns:p14="http://schemas.microsoft.com/office/powerpoint/2010/main" val="3881495032"/>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D33B1D-17F6-4804-9613-D1A7634C8CE4}" type="datetimeFigureOut">
              <a:rPr kumimoji="1" lang="ja-JP" altLang="en-US" smtClean="0"/>
              <a:t>2025/9/19</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0C8CA8-FB73-4305-A5BE-DFB99856BC32}" type="slidenum">
              <a:rPr kumimoji="1" lang="ja-JP" altLang="en-US" smtClean="0"/>
              <a:t>‹#›</a:t>
            </a:fld>
            <a:endParaRPr kumimoji="1" lang="ja-JP" altLang="en-US"/>
          </a:p>
        </p:txBody>
      </p:sp>
    </p:spTree>
    <p:extLst>
      <p:ext uri="{BB962C8B-B14F-4D97-AF65-F5344CB8AC3E}">
        <p14:creationId xmlns:p14="http://schemas.microsoft.com/office/powerpoint/2010/main" val="2708234182"/>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5.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0.xml"/><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40.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4.xml"/></Relationships>
</file>

<file path=ppt/slides/_rels/slide3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4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40.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0.xml"/></Relationships>
</file>

<file path=ppt/slides/_rels/slide5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9.xml"/><Relationship Id="rId5" Type="http://schemas.openxmlformats.org/officeDocument/2006/relationships/image" Target="../media/image82.png"/><Relationship Id="rId4" Type="http://schemas.openxmlformats.org/officeDocument/2006/relationships/image" Target="../media/image81.png"/></Relationships>
</file>

<file path=ppt/slides/_rels/slide5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字幕 2">
            <a:extLst>
              <a:ext uri="{FF2B5EF4-FFF2-40B4-BE49-F238E27FC236}">
                <a16:creationId xmlns:a16="http://schemas.microsoft.com/office/drawing/2014/main" id="{C1F2F595-860E-4A33-B219-18B3239529DC}"/>
              </a:ext>
            </a:extLst>
          </p:cNvPr>
          <p:cNvSpPr>
            <a:spLocks noGrp="1"/>
          </p:cNvSpPr>
          <p:nvPr>
            <p:ph type="subTitle" idx="1"/>
          </p:nvPr>
        </p:nvSpPr>
        <p:spPr>
          <a:xfrm>
            <a:off x="5514975" y="5341680"/>
            <a:ext cx="3238500" cy="654078"/>
          </a:xfrm>
        </p:spPr>
        <p:txBody>
          <a:bodyPr>
            <a:noAutofit/>
          </a:bodyPr>
          <a:lstStyle/>
          <a:p>
            <a:pPr algn="l"/>
            <a:r>
              <a:rPr lang="ja-JP" altLang="en-US" b="1" dirty="0">
                <a:solidFill>
                  <a:schemeClr val="bg1"/>
                </a:solidFill>
                <a:latin typeface="+mn-ea"/>
              </a:rPr>
              <a:t>株式会社　</a:t>
            </a:r>
            <a:r>
              <a:rPr lang="en-US" altLang="ja-JP" b="1" dirty="0">
                <a:solidFill>
                  <a:schemeClr val="bg1"/>
                </a:solidFill>
                <a:latin typeface="+mn-ea"/>
              </a:rPr>
              <a:t>Kae</a:t>
            </a:r>
            <a:r>
              <a:rPr lang="ja-JP" altLang="en-US" b="1" dirty="0">
                <a:solidFill>
                  <a:schemeClr val="bg1"/>
                </a:solidFill>
                <a:latin typeface="+mn-ea"/>
              </a:rPr>
              <a:t>マネジメント</a:t>
            </a:r>
            <a:endParaRPr lang="en-US" altLang="ja-JP" b="1" dirty="0">
              <a:solidFill>
                <a:schemeClr val="bg1"/>
              </a:solidFill>
              <a:latin typeface="+mn-ea"/>
            </a:endParaRPr>
          </a:p>
          <a:p>
            <a:pPr algn="l"/>
            <a:r>
              <a:rPr kumimoji="1" lang="ja-JP" altLang="en-US" sz="1600" b="1" dirty="0">
                <a:solidFill>
                  <a:schemeClr val="bg1"/>
                </a:solidFill>
                <a:latin typeface="+mn-ea"/>
              </a:rPr>
              <a:t>取締役会長</a:t>
            </a:r>
            <a:r>
              <a:rPr kumimoji="1" lang="en-US" altLang="ja-JP" sz="1600" b="1" dirty="0">
                <a:solidFill>
                  <a:schemeClr val="bg1"/>
                </a:solidFill>
                <a:latin typeface="+mn-ea"/>
              </a:rPr>
              <a:t>SAN </a:t>
            </a:r>
            <a:r>
              <a:rPr kumimoji="1" lang="ja-JP" altLang="en-US" sz="1600" b="1" dirty="0">
                <a:solidFill>
                  <a:schemeClr val="bg1"/>
                </a:solidFill>
                <a:latin typeface="+mn-ea"/>
              </a:rPr>
              <a:t>　</a:t>
            </a:r>
            <a:r>
              <a:rPr kumimoji="1" lang="ja-JP" altLang="en-US" b="1" dirty="0">
                <a:solidFill>
                  <a:schemeClr val="bg1"/>
                </a:solidFill>
                <a:latin typeface="+mn-ea"/>
              </a:rPr>
              <a:t>駒形　和哉</a:t>
            </a:r>
          </a:p>
        </p:txBody>
      </p:sp>
      <p:sp>
        <p:nvSpPr>
          <p:cNvPr id="7" name="テキスト ボックス 6">
            <a:extLst>
              <a:ext uri="{FF2B5EF4-FFF2-40B4-BE49-F238E27FC236}">
                <a16:creationId xmlns:a16="http://schemas.microsoft.com/office/drawing/2014/main" id="{7F29EEC8-35E8-9E90-9F25-9D67C2B1EECE}"/>
              </a:ext>
            </a:extLst>
          </p:cNvPr>
          <p:cNvSpPr txBox="1"/>
          <p:nvPr/>
        </p:nvSpPr>
        <p:spPr>
          <a:xfrm>
            <a:off x="1702464" y="1479176"/>
            <a:ext cx="5739072"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3600" b="1" i="0" u="none" strike="noStrike" kern="1200" cap="none" spc="0" normalizeH="0" baseline="0" noProof="0" dirty="0">
                <a:ln>
                  <a:noFill/>
                </a:ln>
                <a:solidFill>
                  <a:srgbClr val="002060"/>
                </a:solidFill>
                <a:effectLst/>
                <a:uLnTx/>
                <a:uFillTx/>
                <a:latin typeface="Calibri" panose="020F0502020204030204"/>
                <a:ea typeface="游ゴシック" panose="020B0400000000000000" pitchFamily="50" charset="-128"/>
                <a:cs typeface="+mn-cs"/>
              </a:rPr>
              <a:t>2026</a:t>
            </a:r>
            <a:r>
              <a:rPr kumimoji="1" lang="ja-JP" altLang="en-US" sz="2800" b="1" i="0" u="none" strike="noStrike" kern="1200" cap="none" spc="0" normalizeH="0" baseline="0" noProof="0" dirty="0">
                <a:ln>
                  <a:noFill/>
                </a:ln>
                <a:solidFill>
                  <a:srgbClr val="002060"/>
                </a:solidFill>
                <a:effectLst/>
                <a:uLnTx/>
                <a:uFillTx/>
                <a:latin typeface="Calibri" panose="020F0502020204030204"/>
                <a:ea typeface="游ゴシック" panose="020B0400000000000000" pitchFamily="50" charset="-128"/>
                <a:cs typeface="+mn-cs"/>
              </a:rPr>
              <a:t>年度</a:t>
            </a:r>
            <a:r>
              <a:rPr kumimoji="1" lang="ja-JP" altLang="en-US" sz="3600" b="1" i="0" u="none" strike="noStrike" kern="1200" cap="none" spc="0" normalizeH="0" baseline="0" noProof="0" dirty="0">
                <a:ln>
                  <a:noFill/>
                </a:ln>
                <a:solidFill>
                  <a:srgbClr val="002060"/>
                </a:solidFill>
                <a:effectLst/>
                <a:uLnTx/>
                <a:uFillTx/>
                <a:latin typeface="Calibri" panose="020F0502020204030204"/>
                <a:ea typeface="游ゴシック" panose="020B0400000000000000" pitchFamily="50" charset="-128"/>
                <a:cs typeface="+mn-cs"/>
              </a:rPr>
              <a:t> </a:t>
            </a:r>
            <a:r>
              <a:rPr kumimoji="1" lang="ja-JP" altLang="en-US" sz="2800" b="1" i="0" u="none" strike="noStrike" kern="1200" cap="none" spc="0" normalizeH="0" baseline="0" noProof="0" dirty="0">
                <a:ln>
                  <a:noFill/>
                </a:ln>
                <a:solidFill>
                  <a:srgbClr val="002060"/>
                </a:solidFill>
                <a:effectLst/>
                <a:uLnTx/>
                <a:uFillTx/>
                <a:latin typeface="Calibri" panose="020F0502020204030204"/>
                <a:ea typeface="游ゴシック" panose="020B0400000000000000" pitchFamily="50" charset="-128"/>
                <a:cs typeface="+mn-cs"/>
              </a:rPr>
              <a:t>調剤報酬改定への挑戦</a:t>
            </a:r>
            <a:endParaRPr kumimoji="1" lang="ja-JP" altLang="en-US" sz="2400" b="1" i="0" u="none" strike="noStrike" kern="1200" cap="none" spc="0" normalizeH="0" baseline="0" noProof="0" dirty="0">
              <a:ln>
                <a:noFill/>
              </a:ln>
              <a:solidFill>
                <a:srgbClr val="002060"/>
              </a:solidFill>
              <a:effectLst/>
              <a:uLnTx/>
              <a:uFillTx/>
              <a:latin typeface="Calibri" panose="020F0502020204030204"/>
              <a:ea typeface="游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9EB4E4EE-1A92-3E84-A183-8C4FF8C8F657}"/>
              </a:ext>
            </a:extLst>
          </p:cNvPr>
          <p:cNvSpPr txBox="1"/>
          <p:nvPr/>
        </p:nvSpPr>
        <p:spPr>
          <a:xfrm>
            <a:off x="1927412" y="2321858"/>
            <a:ext cx="441018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02060"/>
                </a:solidFill>
                <a:effectLst/>
                <a:uLnTx/>
                <a:uFillTx/>
                <a:latin typeface="游ゴシック" panose="020B0400000000000000" pitchFamily="50" charset="-128"/>
                <a:ea typeface="游ゴシック" panose="020B0400000000000000" pitchFamily="50" charset="-128"/>
                <a:cs typeface="+mn-cs"/>
              </a:rPr>
              <a:t>～</a:t>
            </a:r>
            <a:r>
              <a:rPr kumimoji="1" lang="en-US" altLang="ja-JP" sz="1800" b="1" i="0" u="none" strike="noStrike" kern="1200" cap="none" spc="0" normalizeH="0" baseline="0" noProof="0" dirty="0">
                <a:ln>
                  <a:noFill/>
                </a:ln>
                <a:solidFill>
                  <a:srgbClr val="002060"/>
                </a:solidFill>
                <a:effectLst/>
                <a:uLnTx/>
                <a:uFillTx/>
                <a:latin typeface="游ゴシック" panose="020B0400000000000000" pitchFamily="50" charset="-128"/>
                <a:ea typeface="游ゴシック" panose="020B0400000000000000" pitchFamily="50" charset="-128"/>
                <a:cs typeface="+mn-cs"/>
              </a:rPr>
              <a:t>2040</a:t>
            </a:r>
            <a:r>
              <a:rPr kumimoji="1" lang="ja-JP" altLang="en-US" sz="1800" b="1" i="0" u="none" strike="noStrike" kern="1200" cap="none" spc="0" normalizeH="0" baseline="0" noProof="0" dirty="0">
                <a:ln>
                  <a:noFill/>
                </a:ln>
                <a:solidFill>
                  <a:srgbClr val="002060"/>
                </a:solidFill>
                <a:effectLst/>
                <a:uLnTx/>
                <a:uFillTx/>
                <a:latin typeface="游ゴシック" panose="020B0400000000000000" pitchFamily="50" charset="-128"/>
                <a:ea typeface="游ゴシック" panose="020B0400000000000000" pitchFamily="50" charset="-128"/>
                <a:cs typeface="+mn-cs"/>
              </a:rPr>
              <a:t>年に向けた大きな転換期の到来～</a:t>
            </a:r>
          </a:p>
        </p:txBody>
      </p:sp>
      <p:pic>
        <p:nvPicPr>
          <p:cNvPr id="4" name="図 3">
            <a:extLst>
              <a:ext uri="{FF2B5EF4-FFF2-40B4-BE49-F238E27FC236}">
                <a16:creationId xmlns:a16="http://schemas.microsoft.com/office/drawing/2014/main" id="{00DC7ADA-A350-1C86-2DD7-1C576C9CEA4D}"/>
              </a:ext>
            </a:extLst>
          </p:cNvPr>
          <p:cNvPicPr>
            <a:picLocks noChangeAspect="1"/>
          </p:cNvPicPr>
          <p:nvPr/>
        </p:nvPicPr>
        <p:blipFill>
          <a:blip r:embed="rId2"/>
          <a:stretch>
            <a:fillRect/>
          </a:stretch>
        </p:blipFill>
        <p:spPr>
          <a:xfrm>
            <a:off x="503225" y="329416"/>
            <a:ext cx="2848373" cy="533474"/>
          </a:xfrm>
          <a:prstGeom prst="rect">
            <a:avLst/>
          </a:prstGeom>
        </p:spPr>
      </p:pic>
    </p:spTree>
    <p:extLst>
      <p:ext uri="{BB962C8B-B14F-4D97-AF65-F5344CB8AC3E}">
        <p14:creationId xmlns:p14="http://schemas.microsoft.com/office/powerpoint/2010/main" val="32268213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2759A71-2203-ED63-B035-FB2C9E9EEF3D}"/>
              </a:ext>
            </a:extLst>
          </p:cNvPr>
          <p:cNvPicPr>
            <a:picLocks noChangeAspect="1"/>
          </p:cNvPicPr>
          <p:nvPr/>
        </p:nvPicPr>
        <p:blipFill>
          <a:blip r:embed="rId2"/>
          <a:stretch>
            <a:fillRect/>
          </a:stretch>
        </p:blipFill>
        <p:spPr>
          <a:xfrm>
            <a:off x="0" y="160867"/>
            <a:ext cx="9072710" cy="6358466"/>
          </a:xfrm>
          <a:prstGeom prst="rect">
            <a:avLst/>
          </a:prstGeom>
        </p:spPr>
      </p:pic>
      <p:sp>
        <p:nvSpPr>
          <p:cNvPr id="5" name="テキスト ボックス 4">
            <a:extLst>
              <a:ext uri="{FF2B5EF4-FFF2-40B4-BE49-F238E27FC236}">
                <a16:creationId xmlns:a16="http://schemas.microsoft.com/office/drawing/2014/main" id="{49B021D0-2D60-0E1E-1FC2-1AE5F241B059}"/>
              </a:ext>
            </a:extLst>
          </p:cNvPr>
          <p:cNvSpPr txBox="1"/>
          <p:nvPr/>
        </p:nvSpPr>
        <p:spPr>
          <a:xfrm>
            <a:off x="6036732" y="6519333"/>
            <a:ext cx="2878668" cy="24622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00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全世代型社会保障構築会議</a:t>
            </a:r>
            <a:r>
              <a:rPr kumimoji="0" lang="ja-JP" altLang="en-US" sz="100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a:t>
            </a:r>
            <a:r>
              <a:rPr kumimoji="0" lang="en-US" altLang="ja-JP" sz="100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2023.2.24</a:t>
            </a:r>
            <a:endParaRPr kumimoji="0" lang="zh-TW" altLang="en-US" sz="100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2" name="テキスト ボックス 1">
            <a:extLst>
              <a:ext uri="{FF2B5EF4-FFF2-40B4-BE49-F238E27FC236}">
                <a16:creationId xmlns:a16="http://schemas.microsoft.com/office/drawing/2014/main" id="{F172B582-F40D-D7C4-DBF0-450FEDE4D20D}"/>
              </a:ext>
            </a:extLst>
          </p:cNvPr>
          <p:cNvSpPr txBox="1"/>
          <p:nvPr/>
        </p:nvSpPr>
        <p:spPr>
          <a:xfrm>
            <a:off x="5681133" y="423333"/>
            <a:ext cx="319189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FFFF00"/>
                </a:solidFill>
                <a:effectLst/>
                <a:uLnTx/>
                <a:uFillTx/>
                <a:latin typeface="Calibri" panose="020F0502020204030204"/>
                <a:ea typeface="游ゴシック" panose="020B0400000000000000" pitchFamily="50" charset="-128"/>
                <a:cs typeface="+mn-cs"/>
              </a:rPr>
              <a:t>2025</a:t>
            </a:r>
            <a:r>
              <a:rPr kumimoji="1" lang="ja-JP" altLang="en-US" sz="1800" b="1" i="0" u="none" strike="noStrike" kern="1200" cap="none" spc="0" normalizeH="0" baseline="0" noProof="0" dirty="0">
                <a:ln>
                  <a:noFill/>
                </a:ln>
                <a:solidFill>
                  <a:srgbClr val="FFFF00"/>
                </a:solidFill>
                <a:effectLst/>
                <a:uLnTx/>
                <a:uFillTx/>
                <a:latin typeface="Calibri" panose="020F0502020204030204"/>
                <a:ea typeface="游ゴシック" panose="020B0400000000000000" pitchFamily="50" charset="-128"/>
                <a:cs typeface="+mn-cs"/>
              </a:rPr>
              <a:t>年以降に向けた仕組み！</a:t>
            </a:r>
          </a:p>
        </p:txBody>
      </p:sp>
      <p:sp>
        <p:nvSpPr>
          <p:cNvPr id="4" name="楕円 3">
            <a:extLst>
              <a:ext uri="{FF2B5EF4-FFF2-40B4-BE49-F238E27FC236}">
                <a16:creationId xmlns:a16="http://schemas.microsoft.com/office/drawing/2014/main" id="{A9E42105-1A43-0A9F-DDBD-897701BF74EF}"/>
              </a:ext>
            </a:extLst>
          </p:cNvPr>
          <p:cNvSpPr/>
          <p:nvPr/>
        </p:nvSpPr>
        <p:spPr>
          <a:xfrm>
            <a:off x="8271933" y="2116666"/>
            <a:ext cx="389467" cy="2032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5583968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80846836-DD6B-4466-EC09-8D6E427FD6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0949" y="155084"/>
            <a:ext cx="6818016" cy="4244375"/>
          </a:xfrm>
          <a:prstGeom prst="rect">
            <a:avLst/>
          </a:prstGeom>
        </p:spPr>
      </p:pic>
      <p:pic>
        <p:nvPicPr>
          <p:cNvPr id="5" name="図 4">
            <a:extLst>
              <a:ext uri="{FF2B5EF4-FFF2-40B4-BE49-F238E27FC236}">
                <a16:creationId xmlns:a16="http://schemas.microsoft.com/office/drawing/2014/main" id="{C87367C5-B5F7-ED74-0819-A8A36774EBC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9988" y="4584125"/>
            <a:ext cx="7124729" cy="2066654"/>
          </a:xfrm>
          <a:prstGeom prst="rect">
            <a:avLst/>
          </a:prstGeom>
        </p:spPr>
      </p:pic>
      <p:sp>
        <p:nvSpPr>
          <p:cNvPr id="2" name="テキスト ボックス 1">
            <a:extLst>
              <a:ext uri="{FF2B5EF4-FFF2-40B4-BE49-F238E27FC236}">
                <a16:creationId xmlns:a16="http://schemas.microsoft.com/office/drawing/2014/main" id="{E3AE1C8F-0DA1-F870-D5D0-932920CB3DD6}"/>
              </a:ext>
            </a:extLst>
          </p:cNvPr>
          <p:cNvSpPr txBox="1"/>
          <p:nvPr/>
        </p:nvSpPr>
        <p:spPr>
          <a:xfrm>
            <a:off x="6069107" y="4214793"/>
            <a:ext cx="2723823" cy="369332"/>
          </a:xfrm>
          <a:prstGeom prst="rect">
            <a:avLst/>
          </a:prstGeom>
          <a:noFill/>
        </p:spPr>
        <p:txBody>
          <a:bodyPr wrap="none" rtlCol="0">
            <a:spAutoFit/>
          </a:bodyPr>
          <a:lstStyle/>
          <a:p>
            <a:r>
              <a:rPr kumimoji="1" lang="ja-JP" altLang="en-US" b="1" dirty="0">
                <a:solidFill>
                  <a:srgbClr val="FF3300"/>
                </a:solidFill>
              </a:rPr>
              <a:t>新たな医療費高騰の要因</a:t>
            </a:r>
          </a:p>
        </p:txBody>
      </p:sp>
    </p:spTree>
    <p:extLst>
      <p:ext uri="{BB962C8B-B14F-4D97-AF65-F5344CB8AC3E}">
        <p14:creationId xmlns:p14="http://schemas.microsoft.com/office/powerpoint/2010/main" val="17825880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90FFB0E-CE6F-4249-CC8A-25AFD6F55FC2}"/>
              </a:ext>
            </a:extLst>
          </p:cNvPr>
          <p:cNvPicPr>
            <a:picLocks noChangeAspect="1"/>
          </p:cNvPicPr>
          <p:nvPr/>
        </p:nvPicPr>
        <p:blipFill>
          <a:blip r:embed="rId2"/>
          <a:stretch>
            <a:fillRect/>
          </a:stretch>
        </p:blipFill>
        <p:spPr>
          <a:xfrm>
            <a:off x="51756" y="37626"/>
            <a:ext cx="9040487" cy="6782747"/>
          </a:xfrm>
          <a:prstGeom prst="rect">
            <a:avLst/>
          </a:prstGeom>
        </p:spPr>
      </p:pic>
      <p:sp>
        <p:nvSpPr>
          <p:cNvPr id="2" name="テキスト ボックス 1">
            <a:extLst>
              <a:ext uri="{FF2B5EF4-FFF2-40B4-BE49-F238E27FC236}">
                <a16:creationId xmlns:a16="http://schemas.microsoft.com/office/drawing/2014/main" id="{F7FCE5FB-46A1-7244-0D07-2AFEEF719A77}"/>
              </a:ext>
            </a:extLst>
          </p:cNvPr>
          <p:cNvSpPr txBox="1"/>
          <p:nvPr/>
        </p:nvSpPr>
        <p:spPr>
          <a:xfrm>
            <a:off x="6230471" y="4213412"/>
            <a:ext cx="1800493"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在宅がん患者の増加</a:t>
            </a:r>
          </a:p>
        </p:txBody>
      </p:sp>
    </p:spTree>
    <p:extLst>
      <p:ext uri="{BB962C8B-B14F-4D97-AF65-F5344CB8AC3E}">
        <p14:creationId xmlns:p14="http://schemas.microsoft.com/office/powerpoint/2010/main" val="23194949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5427229B-D212-4FE3-9F75-4086ECDB95D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7316" y="218113"/>
            <a:ext cx="4434684" cy="3065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a:extLst>
              <a:ext uri="{FF2B5EF4-FFF2-40B4-BE49-F238E27FC236}">
                <a16:creationId xmlns:a16="http://schemas.microsoft.com/office/drawing/2014/main" id="{2BE5D307-2EF5-405C-AA8A-5E7AB11DBE0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24618" y="218113"/>
            <a:ext cx="4409100" cy="3065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a:extLst>
              <a:ext uri="{FF2B5EF4-FFF2-40B4-BE49-F238E27FC236}">
                <a16:creationId xmlns:a16="http://schemas.microsoft.com/office/drawing/2014/main" id="{78AA9409-4469-4830-9A77-5CF680D19A6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9876" y="3574300"/>
            <a:ext cx="4442124" cy="3065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a:extLst>
              <a:ext uri="{FF2B5EF4-FFF2-40B4-BE49-F238E27FC236}">
                <a16:creationId xmlns:a16="http://schemas.microsoft.com/office/drawing/2014/main" id="{E005C6CE-6567-45B2-BFCE-2F6488F833F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24618" y="3574300"/>
            <a:ext cx="4419802" cy="3065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96419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1D75A0A-B4ED-D595-CBAF-5FA7C75688D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57313"/>
            <a:ext cx="9144000" cy="6343374"/>
          </a:xfrm>
          <a:prstGeom prst="rect">
            <a:avLst/>
          </a:prstGeom>
        </p:spPr>
      </p:pic>
      <p:sp>
        <p:nvSpPr>
          <p:cNvPr id="2" name="正方形/長方形 1">
            <a:extLst>
              <a:ext uri="{FF2B5EF4-FFF2-40B4-BE49-F238E27FC236}">
                <a16:creationId xmlns:a16="http://schemas.microsoft.com/office/drawing/2014/main" id="{01A7E53B-2877-6DF7-0A84-C87F0EF120B4}"/>
              </a:ext>
            </a:extLst>
          </p:cNvPr>
          <p:cNvSpPr/>
          <p:nvPr/>
        </p:nvSpPr>
        <p:spPr>
          <a:xfrm>
            <a:off x="6678706" y="1237129"/>
            <a:ext cx="1524000" cy="138953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8CB13A34-1D52-1F65-6FEF-08B2073D29A4}"/>
              </a:ext>
            </a:extLst>
          </p:cNvPr>
          <p:cNvSpPr txBox="1"/>
          <p:nvPr/>
        </p:nvSpPr>
        <p:spPr>
          <a:xfrm>
            <a:off x="4482353" y="6550223"/>
            <a:ext cx="1980029" cy="307777"/>
          </a:xfrm>
          <a:prstGeom prst="rect">
            <a:avLst/>
          </a:prstGeom>
          <a:noFill/>
        </p:spPr>
        <p:txBody>
          <a:bodyPr wrap="none" rtlCol="0">
            <a:spAutoFit/>
          </a:bodyPr>
          <a:lstStyle/>
          <a:p>
            <a:r>
              <a:rPr kumimoji="1" lang="ja-JP" altLang="en-US" sz="1400" b="1" dirty="0">
                <a:solidFill>
                  <a:srgbClr val="FF0000"/>
                </a:solidFill>
              </a:rPr>
              <a:t>ここで終わりではない</a:t>
            </a:r>
          </a:p>
        </p:txBody>
      </p:sp>
      <p:sp>
        <p:nvSpPr>
          <p:cNvPr id="6" name="矢印: 右 5">
            <a:extLst>
              <a:ext uri="{FF2B5EF4-FFF2-40B4-BE49-F238E27FC236}">
                <a16:creationId xmlns:a16="http://schemas.microsoft.com/office/drawing/2014/main" id="{CB8BE9A2-5BC3-4BD2-5FDD-6009E80EE21A}"/>
              </a:ext>
            </a:extLst>
          </p:cNvPr>
          <p:cNvSpPr/>
          <p:nvPr/>
        </p:nvSpPr>
        <p:spPr>
          <a:xfrm>
            <a:off x="6462382" y="6550223"/>
            <a:ext cx="1524001" cy="227095"/>
          </a:xfrm>
          <a:prstGeom prst="rightArrow">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D668560E-9611-FEA9-873E-ADC4B230DE10}"/>
              </a:ext>
            </a:extLst>
          </p:cNvPr>
          <p:cNvSpPr txBox="1"/>
          <p:nvPr/>
        </p:nvSpPr>
        <p:spPr>
          <a:xfrm>
            <a:off x="7986383" y="6535114"/>
            <a:ext cx="1082348" cy="307777"/>
          </a:xfrm>
          <a:prstGeom prst="rect">
            <a:avLst/>
          </a:prstGeom>
          <a:noFill/>
        </p:spPr>
        <p:txBody>
          <a:bodyPr wrap="none" rtlCol="0">
            <a:spAutoFit/>
          </a:bodyPr>
          <a:lstStyle/>
          <a:p>
            <a:r>
              <a:rPr kumimoji="1" lang="ja-JP" altLang="en-US" sz="1400" b="1" dirty="0">
                <a:solidFill>
                  <a:srgbClr val="FF0000"/>
                </a:solidFill>
              </a:rPr>
              <a:t>ここまで！</a:t>
            </a:r>
          </a:p>
        </p:txBody>
      </p:sp>
      <p:sp>
        <p:nvSpPr>
          <p:cNvPr id="8" name="テキスト ボックス 7">
            <a:extLst>
              <a:ext uri="{FF2B5EF4-FFF2-40B4-BE49-F238E27FC236}">
                <a16:creationId xmlns:a16="http://schemas.microsoft.com/office/drawing/2014/main" id="{83561BAD-B5EB-D94A-4F72-50D82940A4C4}"/>
              </a:ext>
            </a:extLst>
          </p:cNvPr>
          <p:cNvSpPr txBox="1"/>
          <p:nvPr/>
        </p:nvSpPr>
        <p:spPr>
          <a:xfrm>
            <a:off x="343932" y="6550222"/>
            <a:ext cx="1627369" cy="307777"/>
          </a:xfrm>
          <a:prstGeom prst="rect">
            <a:avLst/>
          </a:prstGeom>
          <a:noFill/>
        </p:spPr>
        <p:txBody>
          <a:bodyPr wrap="none" rtlCol="0">
            <a:spAutoFit/>
          </a:bodyPr>
          <a:lstStyle/>
          <a:p>
            <a:r>
              <a:rPr kumimoji="1" lang="en-US" altLang="ja-JP" sz="1400" b="1" dirty="0">
                <a:solidFill>
                  <a:srgbClr val="FF0000"/>
                </a:solidFill>
              </a:rPr>
              <a:t>2015</a:t>
            </a:r>
            <a:r>
              <a:rPr kumimoji="1" lang="ja-JP" altLang="en-US" sz="1400" b="1" dirty="0">
                <a:solidFill>
                  <a:srgbClr val="FF0000"/>
                </a:solidFill>
              </a:rPr>
              <a:t>年から始まり</a:t>
            </a:r>
          </a:p>
        </p:txBody>
      </p:sp>
      <p:pic>
        <p:nvPicPr>
          <p:cNvPr id="9" name="図 8">
            <a:extLst>
              <a:ext uri="{FF2B5EF4-FFF2-40B4-BE49-F238E27FC236}">
                <a16:creationId xmlns:a16="http://schemas.microsoft.com/office/drawing/2014/main" id="{1C437F65-5BB0-07FB-085B-3EA6F6F9C54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43423" y="6511357"/>
            <a:ext cx="1566808" cy="304826"/>
          </a:xfrm>
          <a:prstGeom prst="rect">
            <a:avLst/>
          </a:prstGeom>
        </p:spPr>
      </p:pic>
    </p:spTree>
    <p:extLst>
      <p:ext uri="{BB962C8B-B14F-4D97-AF65-F5344CB8AC3E}">
        <p14:creationId xmlns:p14="http://schemas.microsoft.com/office/powerpoint/2010/main" val="18416688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71AD86B-97BA-F53C-47DB-D92CA855D5F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79178" y="3646482"/>
            <a:ext cx="4832609" cy="3116991"/>
          </a:xfrm>
          <a:prstGeom prst="rect">
            <a:avLst/>
          </a:prstGeom>
        </p:spPr>
      </p:pic>
      <p:pic>
        <p:nvPicPr>
          <p:cNvPr id="4" name="図 3">
            <a:extLst>
              <a:ext uri="{FF2B5EF4-FFF2-40B4-BE49-F238E27FC236}">
                <a16:creationId xmlns:a16="http://schemas.microsoft.com/office/drawing/2014/main" id="{90DF4894-41FA-EF62-A197-E1343C8B8FD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08043" y="233081"/>
            <a:ext cx="4927913" cy="3413401"/>
          </a:xfrm>
          <a:prstGeom prst="rect">
            <a:avLst/>
          </a:prstGeom>
        </p:spPr>
      </p:pic>
      <p:sp>
        <p:nvSpPr>
          <p:cNvPr id="5" name="テキスト ボックス 4">
            <a:extLst>
              <a:ext uri="{FF2B5EF4-FFF2-40B4-BE49-F238E27FC236}">
                <a16:creationId xmlns:a16="http://schemas.microsoft.com/office/drawing/2014/main" id="{F3D946CD-CBE7-E6BD-0B8A-9C68EED5ED98}"/>
              </a:ext>
            </a:extLst>
          </p:cNvPr>
          <p:cNvSpPr txBox="1"/>
          <p:nvPr/>
        </p:nvSpPr>
        <p:spPr>
          <a:xfrm>
            <a:off x="6939550" y="5961529"/>
            <a:ext cx="2204450" cy="73866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第</a:t>
            </a:r>
            <a:r>
              <a:rPr kumimoji="1" lang="en-US" altLang="ja-JP"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12</a:t>
            </a:r>
            <a:r>
              <a:rPr kumimoji="1" lang="ja-JP" altLang="en-US"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回</a:t>
            </a:r>
            <a:endParaRPr kumimoji="1" lang="en-US" altLang="ja-JP"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「薬剤師の養成及び資質向上等に</a:t>
            </a:r>
            <a:endParaRPr kumimoji="1" lang="en-US" altLang="ja-JP"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関する検討会」</a:t>
            </a:r>
            <a:endParaRPr kumimoji="1" lang="en-US" altLang="ja-JP"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2022.7.13</a:t>
            </a:r>
            <a:endParaRPr kumimoji="1" lang="ja-JP" altLang="en-US"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cxnSp>
        <p:nvCxnSpPr>
          <p:cNvPr id="7" name="直線コネクタ 6">
            <a:extLst>
              <a:ext uri="{FF2B5EF4-FFF2-40B4-BE49-F238E27FC236}">
                <a16:creationId xmlns:a16="http://schemas.microsoft.com/office/drawing/2014/main" id="{A1A02ACA-628B-1703-1D3C-2AD56C8B3A46}"/>
              </a:ext>
            </a:extLst>
          </p:cNvPr>
          <p:cNvCxnSpPr>
            <a:cxnSpLocks/>
          </p:cNvCxnSpPr>
          <p:nvPr/>
        </p:nvCxnSpPr>
        <p:spPr>
          <a:xfrm>
            <a:off x="4168588" y="4715435"/>
            <a:ext cx="1604683" cy="233083"/>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9" name="直線矢印コネクタ 8">
            <a:extLst>
              <a:ext uri="{FF2B5EF4-FFF2-40B4-BE49-F238E27FC236}">
                <a16:creationId xmlns:a16="http://schemas.microsoft.com/office/drawing/2014/main" id="{6122F061-F270-4DE2-C004-F696C884DFF4}"/>
              </a:ext>
            </a:extLst>
          </p:cNvPr>
          <p:cNvCxnSpPr/>
          <p:nvPr/>
        </p:nvCxnSpPr>
        <p:spPr>
          <a:xfrm flipH="1">
            <a:off x="5617057" y="4419599"/>
            <a:ext cx="1450944" cy="4482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ADB428AD-D44A-82CD-3883-907DB235784E}"/>
              </a:ext>
            </a:extLst>
          </p:cNvPr>
          <p:cNvSpPr txBox="1"/>
          <p:nvPr/>
        </p:nvSpPr>
        <p:spPr>
          <a:xfrm>
            <a:off x="7064822" y="4296488"/>
            <a:ext cx="1723549"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srgbClr val="4472C4"/>
                </a:solidFill>
                <a:effectLst/>
                <a:uLnTx/>
                <a:uFillTx/>
                <a:latin typeface="Calibri" panose="020F0502020204030204"/>
                <a:ea typeface="游ゴシック" panose="020B0400000000000000" pitchFamily="50" charset="-128"/>
                <a:cs typeface="+mn-cs"/>
              </a:rPr>
              <a:t>私が勝手に追加しました！</a:t>
            </a:r>
          </a:p>
        </p:txBody>
      </p:sp>
      <p:sp>
        <p:nvSpPr>
          <p:cNvPr id="11" name="右中かっこ 10">
            <a:extLst>
              <a:ext uri="{FF2B5EF4-FFF2-40B4-BE49-F238E27FC236}">
                <a16:creationId xmlns:a16="http://schemas.microsoft.com/office/drawing/2014/main" id="{4C46DBFD-AAB5-6548-9FCD-CD4F710B2A47}"/>
              </a:ext>
            </a:extLst>
          </p:cNvPr>
          <p:cNvSpPr/>
          <p:nvPr/>
        </p:nvSpPr>
        <p:spPr>
          <a:xfrm>
            <a:off x="6840071" y="4542709"/>
            <a:ext cx="99479" cy="40580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2" name="テキスト ボックス 11">
            <a:extLst>
              <a:ext uri="{FF2B5EF4-FFF2-40B4-BE49-F238E27FC236}">
                <a16:creationId xmlns:a16="http://schemas.microsoft.com/office/drawing/2014/main" id="{C79FE2B9-C74F-11F1-20D4-B0A7535249EA}"/>
              </a:ext>
            </a:extLst>
          </p:cNvPr>
          <p:cNvSpPr txBox="1"/>
          <p:nvPr/>
        </p:nvSpPr>
        <p:spPr>
          <a:xfrm>
            <a:off x="6840071" y="4641937"/>
            <a:ext cx="1851789"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srgbClr val="4472C4"/>
                </a:solidFill>
                <a:effectLst/>
                <a:uLnTx/>
                <a:uFillTx/>
                <a:latin typeface="Calibri" panose="020F0502020204030204"/>
                <a:ea typeface="游ゴシック" panose="020B0400000000000000" pitchFamily="50" charset="-128"/>
                <a:cs typeface="+mn-cs"/>
              </a:rPr>
              <a:t>「地域支援体制加算」の要件</a:t>
            </a:r>
          </a:p>
        </p:txBody>
      </p:sp>
      <p:cxnSp>
        <p:nvCxnSpPr>
          <p:cNvPr id="6" name="直線矢印コネクタ 5">
            <a:extLst>
              <a:ext uri="{FF2B5EF4-FFF2-40B4-BE49-F238E27FC236}">
                <a16:creationId xmlns:a16="http://schemas.microsoft.com/office/drawing/2014/main" id="{A21EA042-3AF9-B036-2EB8-59C6F5745952}"/>
              </a:ext>
            </a:extLst>
          </p:cNvPr>
          <p:cNvCxnSpPr/>
          <p:nvPr/>
        </p:nvCxnSpPr>
        <p:spPr>
          <a:xfrm>
            <a:off x="2563906" y="4296488"/>
            <a:ext cx="519953" cy="246221"/>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C0CD8B80-B312-62CD-6B20-BAA9C5841A6E}"/>
              </a:ext>
            </a:extLst>
          </p:cNvPr>
          <p:cNvSpPr txBox="1"/>
          <p:nvPr/>
        </p:nvSpPr>
        <p:spPr>
          <a:xfrm>
            <a:off x="1561998" y="3896378"/>
            <a:ext cx="1107996" cy="461665"/>
          </a:xfrm>
          <a:prstGeom prst="rect">
            <a:avLst/>
          </a:prstGeom>
          <a:noFill/>
        </p:spPr>
        <p:txBody>
          <a:bodyPr wrap="none" rtlCol="0">
            <a:spAutoFit/>
          </a:bodyPr>
          <a:lstStyle/>
          <a:p>
            <a:r>
              <a:rPr kumimoji="1" lang="ja-JP" altLang="en-US" sz="1200" b="1" dirty="0">
                <a:solidFill>
                  <a:srgbClr val="00B050"/>
                </a:solidFill>
              </a:rPr>
              <a:t>健康サポート</a:t>
            </a:r>
            <a:endParaRPr kumimoji="1" lang="en-US" altLang="ja-JP" sz="1200" b="1" dirty="0">
              <a:solidFill>
                <a:srgbClr val="00B050"/>
              </a:solidFill>
            </a:endParaRPr>
          </a:p>
          <a:p>
            <a:r>
              <a:rPr kumimoji="1" lang="en-US" altLang="ja-JP" sz="1200" b="1" dirty="0">
                <a:solidFill>
                  <a:srgbClr val="00B050"/>
                </a:solidFill>
              </a:rPr>
              <a:t>OTC</a:t>
            </a:r>
            <a:r>
              <a:rPr kumimoji="1" lang="ja-JP" altLang="en-US" sz="1200" b="1" dirty="0">
                <a:solidFill>
                  <a:srgbClr val="00B050"/>
                </a:solidFill>
              </a:rPr>
              <a:t>医薬品</a:t>
            </a:r>
          </a:p>
        </p:txBody>
      </p:sp>
      <p:cxnSp>
        <p:nvCxnSpPr>
          <p:cNvPr id="14" name="直線矢印コネクタ 13">
            <a:extLst>
              <a:ext uri="{FF2B5EF4-FFF2-40B4-BE49-F238E27FC236}">
                <a16:creationId xmlns:a16="http://schemas.microsoft.com/office/drawing/2014/main" id="{06076485-C2F6-A0A6-BD4C-0B01E69FBBAB}"/>
              </a:ext>
            </a:extLst>
          </p:cNvPr>
          <p:cNvCxnSpPr>
            <a:cxnSpLocks/>
          </p:cNvCxnSpPr>
          <p:nvPr/>
        </p:nvCxnSpPr>
        <p:spPr>
          <a:xfrm>
            <a:off x="2108043" y="4888158"/>
            <a:ext cx="975816" cy="6036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05CBC272-BB9C-F7E4-7C2F-CAAA2AF91270}"/>
              </a:ext>
            </a:extLst>
          </p:cNvPr>
          <p:cNvSpPr txBox="1"/>
          <p:nvPr/>
        </p:nvSpPr>
        <p:spPr>
          <a:xfrm>
            <a:off x="72647" y="4641937"/>
            <a:ext cx="1877437" cy="646331"/>
          </a:xfrm>
          <a:prstGeom prst="rect">
            <a:avLst/>
          </a:prstGeom>
          <a:noFill/>
        </p:spPr>
        <p:txBody>
          <a:bodyPr wrap="none" rtlCol="0">
            <a:spAutoFit/>
          </a:bodyPr>
          <a:lstStyle/>
          <a:p>
            <a:r>
              <a:rPr kumimoji="1" lang="ja-JP" altLang="en-US" sz="1200" b="1" dirty="0">
                <a:solidFill>
                  <a:srgbClr val="FF0000"/>
                </a:solidFill>
              </a:rPr>
              <a:t>調剤後の相談・フォロー</a:t>
            </a:r>
            <a:endParaRPr kumimoji="1" lang="en-US" altLang="ja-JP" sz="1200" b="1" dirty="0">
              <a:solidFill>
                <a:srgbClr val="FF0000"/>
              </a:solidFill>
            </a:endParaRPr>
          </a:p>
          <a:p>
            <a:r>
              <a:rPr kumimoji="1" lang="ja-JP" altLang="en-US" sz="1200" b="1" dirty="0">
                <a:solidFill>
                  <a:srgbClr val="FF0000"/>
                </a:solidFill>
              </a:rPr>
              <a:t>ポリファーマシー対応</a:t>
            </a:r>
            <a:endParaRPr kumimoji="1" lang="en-US" altLang="ja-JP" sz="1200" b="1" dirty="0">
              <a:solidFill>
                <a:srgbClr val="FF0000"/>
              </a:solidFill>
            </a:endParaRPr>
          </a:p>
          <a:p>
            <a:r>
              <a:rPr kumimoji="1" lang="ja-JP" altLang="en-US" sz="1200" b="1" dirty="0">
                <a:solidFill>
                  <a:srgbClr val="FF0000"/>
                </a:solidFill>
              </a:rPr>
              <a:t>処方提案　等</a:t>
            </a:r>
            <a:endParaRPr kumimoji="1" lang="en-US" altLang="ja-JP" sz="1200" b="1" dirty="0">
              <a:solidFill>
                <a:srgbClr val="FF0000"/>
              </a:solidFill>
            </a:endParaRPr>
          </a:p>
        </p:txBody>
      </p:sp>
      <p:cxnSp>
        <p:nvCxnSpPr>
          <p:cNvPr id="19" name="直線矢印コネクタ 18">
            <a:extLst>
              <a:ext uri="{FF2B5EF4-FFF2-40B4-BE49-F238E27FC236}">
                <a16:creationId xmlns:a16="http://schemas.microsoft.com/office/drawing/2014/main" id="{95E0020D-DF94-EC0E-233B-80B2937A19D2}"/>
              </a:ext>
            </a:extLst>
          </p:cNvPr>
          <p:cNvCxnSpPr>
            <a:cxnSpLocks/>
          </p:cNvCxnSpPr>
          <p:nvPr/>
        </p:nvCxnSpPr>
        <p:spPr>
          <a:xfrm flipV="1">
            <a:off x="1685365" y="5593976"/>
            <a:ext cx="1398494" cy="334625"/>
          </a:xfrm>
          <a:prstGeom prst="straightConnector1">
            <a:avLst/>
          </a:prstGeom>
          <a:ln w="19050">
            <a:solidFill>
              <a:srgbClr val="F371D1"/>
            </a:solidFill>
            <a:tailEnd type="triangle"/>
          </a:ln>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D4F8BE4E-0306-8E3E-26D3-05FC602A9103}"/>
              </a:ext>
            </a:extLst>
          </p:cNvPr>
          <p:cNvSpPr txBox="1"/>
          <p:nvPr/>
        </p:nvSpPr>
        <p:spPr>
          <a:xfrm>
            <a:off x="745893" y="5841429"/>
            <a:ext cx="1261884" cy="677108"/>
          </a:xfrm>
          <a:prstGeom prst="rect">
            <a:avLst/>
          </a:prstGeom>
          <a:noFill/>
        </p:spPr>
        <p:txBody>
          <a:bodyPr wrap="none" rtlCol="0">
            <a:spAutoFit/>
          </a:bodyPr>
          <a:lstStyle/>
          <a:p>
            <a:r>
              <a:rPr kumimoji="1" lang="ja-JP" altLang="en-US" sz="1200" b="1" dirty="0">
                <a:solidFill>
                  <a:srgbClr val="F371D1"/>
                </a:solidFill>
              </a:rPr>
              <a:t>処方確認</a:t>
            </a:r>
            <a:endParaRPr kumimoji="1" lang="en-US" altLang="ja-JP" sz="1200" b="1" dirty="0">
              <a:solidFill>
                <a:srgbClr val="F371D1"/>
              </a:solidFill>
            </a:endParaRPr>
          </a:p>
          <a:p>
            <a:r>
              <a:rPr kumimoji="1" lang="ja-JP" altLang="en-US" sz="1200" b="1" dirty="0">
                <a:solidFill>
                  <a:srgbClr val="F371D1"/>
                </a:solidFill>
              </a:rPr>
              <a:t>疑義照会</a:t>
            </a:r>
            <a:endParaRPr kumimoji="1" lang="en-US" altLang="ja-JP" sz="1200" b="1" dirty="0">
              <a:solidFill>
                <a:srgbClr val="F371D1"/>
              </a:solidFill>
            </a:endParaRPr>
          </a:p>
          <a:p>
            <a:r>
              <a:rPr kumimoji="1" lang="ja-JP" altLang="en-US" sz="1400" b="1" dirty="0">
                <a:solidFill>
                  <a:srgbClr val="F371D1"/>
                </a:solidFill>
              </a:rPr>
              <a:t>服薬指導　等</a:t>
            </a:r>
          </a:p>
        </p:txBody>
      </p:sp>
      <p:cxnSp>
        <p:nvCxnSpPr>
          <p:cNvPr id="13" name="直線矢印コネクタ 12">
            <a:extLst>
              <a:ext uri="{FF2B5EF4-FFF2-40B4-BE49-F238E27FC236}">
                <a16:creationId xmlns:a16="http://schemas.microsoft.com/office/drawing/2014/main" id="{B00E0886-70E1-23F4-50FB-569A7C1DE27E}"/>
              </a:ext>
            </a:extLst>
          </p:cNvPr>
          <p:cNvCxnSpPr/>
          <p:nvPr/>
        </p:nvCxnSpPr>
        <p:spPr>
          <a:xfrm flipH="1">
            <a:off x="6840071" y="5692588"/>
            <a:ext cx="295835" cy="0"/>
          </a:xfrm>
          <a:prstGeom prst="straightConnector1">
            <a:avLst/>
          </a:prstGeom>
          <a:ln w="28575">
            <a:solidFill>
              <a:srgbClr val="99CC00"/>
            </a:solidFill>
            <a:tailEnd type="triangle"/>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B6ED9EAA-C5D4-A0A5-9188-5E260669CEA6}"/>
              </a:ext>
            </a:extLst>
          </p:cNvPr>
          <p:cNvSpPr txBox="1"/>
          <p:nvPr/>
        </p:nvSpPr>
        <p:spPr>
          <a:xfrm>
            <a:off x="7135906" y="5576046"/>
            <a:ext cx="800219" cy="276999"/>
          </a:xfrm>
          <a:prstGeom prst="rect">
            <a:avLst/>
          </a:prstGeom>
          <a:noFill/>
        </p:spPr>
        <p:txBody>
          <a:bodyPr wrap="none" rtlCol="0">
            <a:spAutoFit/>
          </a:bodyPr>
          <a:lstStyle/>
          <a:p>
            <a:r>
              <a:rPr kumimoji="1" lang="ja-JP" altLang="en-US" sz="1200" b="1" dirty="0">
                <a:solidFill>
                  <a:srgbClr val="99CC00"/>
                </a:solidFill>
              </a:rPr>
              <a:t>在宅対応</a:t>
            </a:r>
          </a:p>
        </p:txBody>
      </p:sp>
      <p:sp>
        <p:nvSpPr>
          <p:cNvPr id="18" name="左中かっこ 17">
            <a:extLst>
              <a:ext uri="{FF2B5EF4-FFF2-40B4-BE49-F238E27FC236}">
                <a16:creationId xmlns:a16="http://schemas.microsoft.com/office/drawing/2014/main" id="{BD8D6D9D-824C-4075-B969-87007B9F73C4}"/>
              </a:ext>
            </a:extLst>
          </p:cNvPr>
          <p:cNvSpPr/>
          <p:nvPr/>
        </p:nvSpPr>
        <p:spPr>
          <a:xfrm>
            <a:off x="1685365" y="1595718"/>
            <a:ext cx="393813" cy="1927653"/>
          </a:xfrm>
          <a:prstGeom prst="leftBrac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n>
                <a:solidFill>
                  <a:schemeClr val="accent1">
                    <a:lumMod val="60000"/>
                    <a:lumOff val="40000"/>
                  </a:schemeClr>
                </a:solidFill>
              </a:ln>
            </a:endParaRPr>
          </a:p>
        </p:txBody>
      </p:sp>
      <p:sp>
        <p:nvSpPr>
          <p:cNvPr id="22" name="テキスト ボックス 21">
            <a:extLst>
              <a:ext uri="{FF2B5EF4-FFF2-40B4-BE49-F238E27FC236}">
                <a16:creationId xmlns:a16="http://schemas.microsoft.com/office/drawing/2014/main" id="{3017B877-2E56-6743-DD3D-50CDDEAC026F}"/>
              </a:ext>
            </a:extLst>
          </p:cNvPr>
          <p:cNvSpPr txBox="1"/>
          <p:nvPr/>
        </p:nvSpPr>
        <p:spPr>
          <a:xfrm>
            <a:off x="1344508" y="1104033"/>
            <a:ext cx="400110" cy="2605842"/>
          </a:xfrm>
          <a:prstGeom prst="rect">
            <a:avLst/>
          </a:prstGeom>
          <a:noFill/>
        </p:spPr>
        <p:txBody>
          <a:bodyPr vert="eaVert" wrap="none" rtlCol="0">
            <a:spAutoFit/>
          </a:bodyPr>
          <a:lstStyle/>
          <a:p>
            <a:r>
              <a:rPr kumimoji="1" lang="ja-JP" altLang="en-US" sz="1400" b="1" dirty="0">
                <a:solidFill>
                  <a:schemeClr val="accent5">
                    <a:lumMod val="75000"/>
                  </a:schemeClr>
                </a:solidFill>
              </a:rPr>
              <a:t>処方箋を受け取っただけの報酬</a:t>
            </a:r>
          </a:p>
        </p:txBody>
      </p:sp>
      <p:sp>
        <p:nvSpPr>
          <p:cNvPr id="23" name="右中かっこ 22">
            <a:extLst>
              <a:ext uri="{FF2B5EF4-FFF2-40B4-BE49-F238E27FC236}">
                <a16:creationId xmlns:a16="http://schemas.microsoft.com/office/drawing/2014/main" id="{ECA6D024-63B2-52F0-508E-98C1F9E22EB4}"/>
              </a:ext>
            </a:extLst>
          </p:cNvPr>
          <p:cNvSpPr/>
          <p:nvPr/>
        </p:nvSpPr>
        <p:spPr>
          <a:xfrm>
            <a:off x="6987988" y="950259"/>
            <a:ext cx="300318" cy="2034988"/>
          </a:xfrm>
          <a:prstGeom prst="rightBrac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1B6C662F-FB7E-1B4C-179D-601B4320572D}"/>
              </a:ext>
            </a:extLst>
          </p:cNvPr>
          <p:cNvSpPr txBox="1"/>
          <p:nvPr/>
        </p:nvSpPr>
        <p:spPr>
          <a:xfrm>
            <a:off x="7223034" y="868010"/>
            <a:ext cx="400110" cy="2426305"/>
          </a:xfrm>
          <a:prstGeom prst="rect">
            <a:avLst/>
          </a:prstGeom>
          <a:noFill/>
        </p:spPr>
        <p:txBody>
          <a:bodyPr vert="eaVert" wrap="none" rtlCol="0">
            <a:spAutoFit/>
          </a:bodyPr>
          <a:lstStyle/>
          <a:p>
            <a:r>
              <a:rPr kumimoji="1" lang="ja-JP" altLang="en-US" sz="1400" b="1" dirty="0">
                <a:solidFill>
                  <a:schemeClr val="accent2">
                    <a:lumMod val="75000"/>
                  </a:schemeClr>
                </a:solidFill>
              </a:rPr>
              <a:t>薬剤師の職能発揮による報酬</a:t>
            </a:r>
          </a:p>
        </p:txBody>
      </p:sp>
    </p:spTree>
    <p:extLst>
      <p:ext uri="{BB962C8B-B14F-4D97-AF65-F5344CB8AC3E}">
        <p14:creationId xmlns:p14="http://schemas.microsoft.com/office/powerpoint/2010/main" val="26117200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89AE534B-99DB-3D22-677F-D6DD575C8F3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75476"/>
            <a:ext cx="9144000" cy="6327754"/>
          </a:xfrm>
          <a:prstGeom prst="rect">
            <a:avLst/>
          </a:prstGeom>
        </p:spPr>
      </p:pic>
      <p:sp>
        <p:nvSpPr>
          <p:cNvPr id="4" name="テキスト ボックス 3">
            <a:extLst>
              <a:ext uri="{FF2B5EF4-FFF2-40B4-BE49-F238E27FC236}">
                <a16:creationId xmlns:a16="http://schemas.microsoft.com/office/drawing/2014/main" id="{12552756-03FE-7314-8A6B-42D4C3BE338E}"/>
              </a:ext>
            </a:extLst>
          </p:cNvPr>
          <p:cNvSpPr txBox="1"/>
          <p:nvPr/>
        </p:nvSpPr>
        <p:spPr>
          <a:xfrm>
            <a:off x="3774140" y="6503230"/>
            <a:ext cx="5199531" cy="276999"/>
          </a:xfrm>
          <a:prstGeom prst="rect">
            <a:avLst/>
          </a:prstGeom>
          <a:noFill/>
        </p:spPr>
        <p:txBody>
          <a:bodyPr wrap="square">
            <a:spAutoFit/>
          </a:bodyPr>
          <a:lstStyle/>
          <a:p>
            <a:pPr algn="l">
              <a:buNone/>
            </a:pPr>
            <a:r>
              <a:rPr lang="zh-TW" altLang="en-US" sz="1200" b="1" i="0" dirty="0">
                <a:solidFill>
                  <a:srgbClr val="000000"/>
                </a:solidFill>
                <a:effectLst/>
                <a:latin typeface="游ゴシック" panose="020B0400000000000000" pitchFamily="50" charset="-128"/>
                <a:ea typeface="游ゴシック" panose="020B0400000000000000" pitchFamily="50" charset="-128"/>
              </a:rPr>
              <a:t>財政制度分科会（令和</a:t>
            </a:r>
            <a:r>
              <a:rPr lang="en-US" altLang="zh-TW" sz="1200" b="1" i="0" dirty="0">
                <a:solidFill>
                  <a:srgbClr val="000000"/>
                </a:solidFill>
                <a:effectLst/>
                <a:latin typeface="游ゴシック" panose="020B0400000000000000" pitchFamily="50" charset="-128"/>
                <a:ea typeface="游ゴシック" panose="020B0400000000000000" pitchFamily="50" charset="-128"/>
              </a:rPr>
              <a:t>7</a:t>
            </a:r>
            <a:r>
              <a:rPr lang="zh-TW" altLang="en-US" sz="1200" b="1" i="0" dirty="0">
                <a:solidFill>
                  <a:srgbClr val="000000"/>
                </a:solidFill>
                <a:effectLst/>
                <a:latin typeface="游ゴシック" panose="020B0400000000000000" pitchFamily="50" charset="-128"/>
                <a:ea typeface="游ゴシック" panose="020B0400000000000000" pitchFamily="50" charset="-128"/>
              </a:rPr>
              <a:t>年</a:t>
            </a:r>
            <a:r>
              <a:rPr lang="en-US" altLang="zh-TW" sz="1200" b="1" i="0" dirty="0">
                <a:solidFill>
                  <a:srgbClr val="000000"/>
                </a:solidFill>
                <a:effectLst/>
                <a:latin typeface="游ゴシック" panose="020B0400000000000000" pitchFamily="50" charset="-128"/>
                <a:ea typeface="游ゴシック" panose="020B0400000000000000" pitchFamily="50" charset="-128"/>
              </a:rPr>
              <a:t>4</a:t>
            </a:r>
            <a:r>
              <a:rPr lang="zh-TW" altLang="en-US" sz="1200" b="1" i="0" dirty="0">
                <a:solidFill>
                  <a:srgbClr val="000000"/>
                </a:solidFill>
                <a:effectLst/>
                <a:latin typeface="游ゴシック" panose="020B0400000000000000" pitchFamily="50" charset="-128"/>
                <a:ea typeface="游ゴシック" panose="020B0400000000000000" pitchFamily="50" charset="-128"/>
              </a:rPr>
              <a:t>月</a:t>
            </a:r>
            <a:r>
              <a:rPr lang="en-US" altLang="zh-TW" sz="1200" b="1" i="0" dirty="0">
                <a:solidFill>
                  <a:srgbClr val="000000"/>
                </a:solidFill>
                <a:effectLst/>
                <a:latin typeface="游ゴシック" panose="020B0400000000000000" pitchFamily="50" charset="-128"/>
                <a:ea typeface="游ゴシック" panose="020B0400000000000000" pitchFamily="50" charset="-128"/>
              </a:rPr>
              <a:t>23</a:t>
            </a:r>
            <a:r>
              <a:rPr lang="zh-TW" altLang="en-US" sz="1200" b="1" i="0" dirty="0">
                <a:solidFill>
                  <a:srgbClr val="000000"/>
                </a:solidFill>
                <a:effectLst/>
                <a:latin typeface="游ゴシック" panose="020B0400000000000000" pitchFamily="50" charset="-128"/>
                <a:ea typeface="游ゴシック" panose="020B0400000000000000" pitchFamily="50" charset="-128"/>
              </a:rPr>
              <a:t>日開催）</a:t>
            </a:r>
            <a:r>
              <a:rPr lang="ja-JP" altLang="en-US" sz="1200" b="1" i="0" dirty="0">
                <a:solidFill>
                  <a:srgbClr val="000000"/>
                </a:solidFill>
                <a:effectLst/>
                <a:latin typeface="游ゴシック" panose="020B0400000000000000" pitchFamily="50" charset="-128"/>
                <a:ea typeface="游ゴシック" panose="020B0400000000000000" pitchFamily="50" charset="-128"/>
              </a:rPr>
              <a:t>持続可能な社会保障制度の構築</a:t>
            </a:r>
            <a:endParaRPr lang="zh-TW" altLang="en-US" sz="1200" b="1" i="0" dirty="0">
              <a:solidFill>
                <a:srgbClr val="000000"/>
              </a:solidFill>
              <a:effectLst/>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0817686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FF3F86E-710A-5D74-9D6B-BE05C43E048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78619"/>
            <a:ext cx="9144000" cy="6300761"/>
          </a:xfrm>
          <a:prstGeom prst="rect">
            <a:avLst/>
          </a:prstGeom>
        </p:spPr>
      </p:pic>
      <p:sp>
        <p:nvSpPr>
          <p:cNvPr id="5" name="テキスト ボックス 4">
            <a:extLst>
              <a:ext uri="{FF2B5EF4-FFF2-40B4-BE49-F238E27FC236}">
                <a16:creationId xmlns:a16="http://schemas.microsoft.com/office/drawing/2014/main" id="{0AB0DE79-5CFC-F285-E1D3-141033A99014}"/>
              </a:ext>
            </a:extLst>
          </p:cNvPr>
          <p:cNvSpPr txBox="1"/>
          <p:nvPr/>
        </p:nvSpPr>
        <p:spPr>
          <a:xfrm>
            <a:off x="5325036" y="6581001"/>
            <a:ext cx="3818964" cy="276999"/>
          </a:xfrm>
          <a:prstGeom prst="rect">
            <a:avLst/>
          </a:prstGeom>
          <a:noFill/>
        </p:spPr>
        <p:txBody>
          <a:bodyPr wrap="square">
            <a:spAutoFit/>
          </a:bodyPr>
          <a:lstStyle/>
          <a:p>
            <a:r>
              <a:rPr lang="zh-CN" altLang="en-US" sz="1200" b="1" dirty="0"/>
              <a:t>中央社会保険医療協議会 総会（第</a:t>
            </a:r>
            <a:r>
              <a:rPr lang="en-US" altLang="zh-CN" sz="1200" b="1" dirty="0"/>
              <a:t>613</a:t>
            </a:r>
            <a:r>
              <a:rPr lang="zh-CN" altLang="en-US" sz="1200" b="1" dirty="0"/>
              <a:t>回）</a:t>
            </a:r>
            <a:r>
              <a:rPr lang="en-US" altLang="ja-JP" sz="1200" b="1" dirty="0"/>
              <a:t>2025.7.23</a:t>
            </a:r>
            <a:endParaRPr lang="ja-JP" altLang="en-US" sz="1200" b="1" dirty="0"/>
          </a:p>
        </p:txBody>
      </p:sp>
    </p:spTree>
    <p:extLst>
      <p:ext uri="{BB962C8B-B14F-4D97-AF65-F5344CB8AC3E}">
        <p14:creationId xmlns:p14="http://schemas.microsoft.com/office/powerpoint/2010/main" val="27201145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57812E9-C212-0F5C-1002-86D073A61B1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42593"/>
            <a:ext cx="9144000" cy="6285944"/>
          </a:xfrm>
          <a:prstGeom prst="rect">
            <a:avLst/>
          </a:prstGeom>
        </p:spPr>
      </p:pic>
      <p:sp>
        <p:nvSpPr>
          <p:cNvPr id="5" name="テキスト ボックス 4">
            <a:extLst>
              <a:ext uri="{FF2B5EF4-FFF2-40B4-BE49-F238E27FC236}">
                <a16:creationId xmlns:a16="http://schemas.microsoft.com/office/drawing/2014/main" id="{8CBD6E97-528B-ADF3-9459-F11D60A43777}"/>
              </a:ext>
            </a:extLst>
          </p:cNvPr>
          <p:cNvSpPr txBox="1"/>
          <p:nvPr/>
        </p:nvSpPr>
        <p:spPr>
          <a:xfrm>
            <a:off x="4446493" y="6438408"/>
            <a:ext cx="4840941"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令和</a:t>
            </a:r>
            <a:r>
              <a:rPr kumimoji="0" lang="en-US" altLang="ja-JP"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7</a:t>
            </a:r>
            <a:r>
              <a:rPr kumimoji="0" lang="ja-JP" altLang="en-US"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年度第</a:t>
            </a:r>
            <a:r>
              <a:rPr kumimoji="0" lang="en-US" altLang="ja-JP"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7</a:t>
            </a:r>
            <a:r>
              <a:rPr kumimoji="0" lang="ja-JP" altLang="en-US"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回入院・外来医療等の調査・評価分科会　</a:t>
            </a:r>
            <a:r>
              <a:rPr kumimoji="0" lang="en-US" altLang="ja-JP"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2025.7.17</a:t>
            </a:r>
            <a:endParaRPr kumimoji="0" lang="ja-JP" altLang="en-US"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 name="テキスト ボックス 1">
            <a:extLst>
              <a:ext uri="{FF2B5EF4-FFF2-40B4-BE49-F238E27FC236}">
                <a16:creationId xmlns:a16="http://schemas.microsoft.com/office/drawing/2014/main" id="{F6EF5248-1CBC-A532-3506-6115BF6DD7E8}"/>
              </a:ext>
            </a:extLst>
          </p:cNvPr>
          <p:cNvSpPr txBox="1"/>
          <p:nvPr/>
        </p:nvSpPr>
        <p:spPr>
          <a:xfrm>
            <a:off x="5791200" y="4267200"/>
            <a:ext cx="707245" cy="369332"/>
          </a:xfrm>
          <a:prstGeom prst="rect">
            <a:avLst/>
          </a:prstGeom>
          <a:noFill/>
        </p:spPr>
        <p:txBody>
          <a:bodyPr wrap="none" rtlCol="0">
            <a:spAutoFit/>
          </a:bodyPr>
          <a:lstStyle/>
          <a:p>
            <a:r>
              <a:rPr kumimoji="1" lang="en-US" altLang="ja-JP" b="1" dirty="0">
                <a:solidFill>
                  <a:srgbClr val="D60093"/>
                </a:solidFill>
              </a:rPr>
              <a:t>7.4</a:t>
            </a:r>
            <a:r>
              <a:rPr kumimoji="1" lang="ja-JP" altLang="en-US" b="1" dirty="0">
                <a:solidFill>
                  <a:srgbClr val="D60093"/>
                </a:solidFill>
              </a:rPr>
              <a:t>倍</a:t>
            </a:r>
          </a:p>
        </p:txBody>
      </p:sp>
      <p:sp>
        <p:nvSpPr>
          <p:cNvPr id="4" name="楕円 3">
            <a:extLst>
              <a:ext uri="{FF2B5EF4-FFF2-40B4-BE49-F238E27FC236}">
                <a16:creationId xmlns:a16="http://schemas.microsoft.com/office/drawing/2014/main" id="{D6CDAADF-815F-E230-DE9E-0613306ACC81}"/>
              </a:ext>
            </a:extLst>
          </p:cNvPr>
          <p:cNvSpPr/>
          <p:nvPr/>
        </p:nvSpPr>
        <p:spPr>
          <a:xfrm>
            <a:off x="5674659" y="4096871"/>
            <a:ext cx="959223" cy="636494"/>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直線矢印コネクタ 6">
            <a:extLst>
              <a:ext uri="{FF2B5EF4-FFF2-40B4-BE49-F238E27FC236}">
                <a16:creationId xmlns:a16="http://schemas.microsoft.com/office/drawing/2014/main" id="{FD141F64-BAAA-B25C-1C66-7591C500C2E5}"/>
              </a:ext>
            </a:extLst>
          </p:cNvPr>
          <p:cNvCxnSpPr/>
          <p:nvPr/>
        </p:nvCxnSpPr>
        <p:spPr>
          <a:xfrm flipV="1">
            <a:off x="331694" y="4636532"/>
            <a:ext cx="2537012" cy="128913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2A23A392-4F86-A313-79B0-29B346D3D56D}"/>
              </a:ext>
            </a:extLst>
          </p:cNvPr>
          <p:cNvCxnSpPr/>
          <p:nvPr/>
        </p:nvCxnSpPr>
        <p:spPr>
          <a:xfrm>
            <a:off x="331694" y="5908163"/>
            <a:ext cx="726142" cy="57374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D579442A-864C-57EB-1F6D-612A55E06ABA}"/>
              </a:ext>
            </a:extLst>
          </p:cNvPr>
          <p:cNvSpPr txBox="1"/>
          <p:nvPr/>
        </p:nvSpPr>
        <p:spPr>
          <a:xfrm>
            <a:off x="968188" y="6407630"/>
            <a:ext cx="2698175" cy="307777"/>
          </a:xfrm>
          <a:prstGeom prst="rect">
            <a:avLst/>
          </a:prstGeom>
          <a:noFill/>
        </p:spPr>
        <p:txBody>
          <a:bodyPr wrap="none" rtlCol="0">
            <a:spAutoFit/>
          </a:bodyPr>
          <a:lstStyle/>
          <a:p>
            <a:r>
              <a:rPr kumimoji="1" lang="ja-JP" altLang="en-US" sz="1400" b="1" dirty="0">
                <a:solidFill>
                  <a:srgbClr val="FF0000"/>
                </a:solidFill>
              </a:rPr>
              <a:t>病院薬剤師の給与が安い原因？</a:t>
            </a:r>
          </a:p>
        </p:txBody>
      </p:sp>
    </p:spTree>
    <p:extLst>
      <p:ext uri="{BB962C8B-B14F-4D97-AF65-F5344CB8AC3E}">
        <p14:creationId xmlns:p14="http://schemas.microsoft.com/office/powerpoint/2010/main" val="42877479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69D735F5-FDF1-7A97-E42E-FDF88B809A6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5828" y="636493"/>
            <a:ext cx="8952343" cy="4984139"/>
          </a:xfrm>
          <a:prstGeom prst="rect">
            <a:avLst/>
          </a:prstGeom>
        </p:spPr>
      </p:pic>
      <p:sp>
        <p:nvSpPr>
          <p:cNvPr id="10" name="テキスト ボックス 9">
            <a:extLst>
              <a:ext uri="{FF2B5EF4-FFF2-40B4-BE49-F238E27FC236}">
                <a16:creationId xmlns:a16="http://schemas.microsoft.com/office/drawing/2014/main" id="{7E680026-58A0-6379-350E-E0B568E39620}"/>
              </a:ext>
            </a:extLst>
          </p:cNvPr>
          <p:cNvSpPr txBox="1"/>
          <p:nvPr/>
        </p:nvSpPr>
        <p:spPr>
          <a:xfrm>
            <a:off x="519953" y="415407"/>
            <a:ext cx="4572000" cy="307777"/>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ja-JP" sz="1400" b="1" i="0" u="none" strike="noStrike" kern="100" cap="none" spc="0" normalizeH="0" baseline="0" noProof="0" dirty="0">
                <a:ln>
                  <a:noFill/>
                </a:ln>
                <a:solidFill>
                  <a:prstClr val="black"/>
                </a:solidFill>
                <a:effectLst/>
                <a:uLnTx/>
                <a:uFillTx/>
                <a:latin typeface="游明朝" panose="02020400000000000000" pitchFamily="18" charset="-128"/>
                <a:ea typeface="游ゴシック" panose="020B0400000000000000" pitchFamily="50" charset="-128"/>
                <a:cs typeface="Times New Roman" panose="02020603050405020304" pitchFamily="18" charset="0"/>
              </a:rPr>
              <a:t>「主な施設基準の届出状況等」　</a:t>
            </a:r>
            <a:r>
              <a:rPr kumimoji="0" lang="ja-JP" altLang="ja-JP" sz="1400" b="0" i="0" u="none" strike="noStrike" kern="100" cap="none" spc="0" normalizeH="0" baseline="0" noProof="0" dirty="0">
                <a:ln>
                  <a:noFill/>
                </a:ln>
                <a:solidFill>
                  <a:prstClr val="black"/>
                </a:solidFill>
                <a:effectLst/>
                <a:uLnTx/>
                <a:uFillTx/>
                <a:latin typeface="游明朝" panose="02020400000000000000" pitchFamily="18" charset="-128"/>
                <a:ea typeface="游ゴシック" panose="020B0400000000000000" pitchFamily="50" charset="-128"/>
                <a:cs typeface="Times New Roman" panose="02020603050405020304" pitchFamily="18" charset="0"/>
              </a:rPr>
              <a:t>中医協（</a:t>
            </a:r>
            <a:r>
              <a:rPr kumimoji="0" lang="en-US" altLang="ja-JP" sz="1400" b="0" i="0" u="none" strike="noStrike" kern="100" cap="none" spc="0" normalizeH="0" baseline="0" noProof="0" dirty="0">
                <a:ln>
                  <a:noFill/>
                </a:ln>
                <a:solidFill>
                  <a:prstClr val="black"/>
                </a:solidFill>
                <a:effectLst/>
                <a:uLnTx/>
                <a:uFillTx/>
                <a:latin typeface="游明朝" panose="02020400000000000000" pitchFamily="18" charset="-128"/>
                <a:ea typeface="游ゴシック" panose="020B0400000000000000" pitchFamily="50" charset="-128"/>
                <a:cs typeface="Times New Roman" panose="02020603050405020304" pitchFamily="18" charset="0"/>
              </a:rPr>
              <a:t>2025.7.23</a:t>
            </a:r>
            <a:r>
              <a:rPr kumimoji="0" lang="ja-JP" altLang="ja-JP" sz="1400" b="0" i="0" u="none" strike="noStrike" kern="100" cap="none" spc="0" normalizeH="0" baseline="0" noProof="0" dirty="0">
                <a:ln>
                  <a:noFill/>
                </a:ln>
                <a:solidFill>
                  <a:prstClr val="black"/>
                </a:solidFill>
                <a:effectLst/>
                <a:uLnTx/>
                <a:uFillTx/>
                <a:latin typeface="游明朝" panose="02020400000000000000" pitchFamily="18" charset="-128"/>
                <a:ea typeface="游ゴシック" panose="020B0400000000000000" pitchFamily="50" charset="-128"/>
                <a:cs typeface="Times New Roman" panose="02020603050405020304" pitchFamily="18" charset="0"/>
              </a:rPr>
              <a:t>）</a:t>
            </a:r>
            <a:endParaRPr kumimoji="0" lang="ja-JP" altLang="ja-JP" sz="14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sp>
        <p:nvSpPr>
          <p:cNvPr id="14" name="テキスト ボックス 13">
            <a:extLst>
              <a:ext uri="{FF2B5EF4-FFF2-40B4-BE49-F238E27FC236}">
                <a16:creationId xmlns:a16="http://schemas.microsoft.com/office/drawing/2014/main" id="{4D8053E8-6A97-4F0A-156F-6B2E037409F7}"/>
              </a:ext>
            </a:extLst>
          </p:cNvPr>
          <p:cNvSpPr txBox="1"/>
          <p:nvPr/>
        </p:nvSpPr>
        <p:spPr>
          <a:xfrm>
            <a:off x="1255058" y="5841718"/>
            <a:ext cx="7709648" cy="738664"/>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ja-JP" sz="1050" b="1" i="0" u="none" strike="noStrike" kern="100" cap="none" spc="0" normalizeH="0" baseline="0" noProof="0" dirty="0">
                <a:ln>
                  <a:noFill/>
                </a:ln>
                <a:solidFill>
                  <a:srgbClr val="A5A5A5">
                    <a:lumMod val="50000"/>
                  </a:srgbClr>
                </a:solidFill>
                <a:effectLst/>
                <a:uLnTx/>
                <a:uFillTx/>
                <a:latin typeface="游明朝" panose="02020400000000000000" pitchFamily="18" charset="-128"/>
                <a:ea typeface="游ゴシック" panose="020B0400000000000000" pitchFamily="50" charset="-128"/>
                <a:cs typeface="Times New Roman" panose="02020603050405020304" pitchFamily="18" charset="0"/>
              </a:rPr>
              <a:t>調剤基本料＝</a:t>
            </a:r>
            <a:r>
              <a:rPr kumimoji="0" lang="en-US" altLang="ja-JP" sz="1050" b="1" i="0" u="none" strike="noStrike" kern="100" cap="none" spc="0" normalizeH="0" baseline="0" noProof="0" dirty="0">
                <a:ln>
                  <a:noFill/>
                </a:ln>
                <a:solidFill>
                  <a:srgbClr val="A5A5A5">
                    <a:lumMod val="50000"/>
                  </a:srgbClr>
                </a:solidFill>
                <a:effectLst/>
                <a:uLnTx/>
                <a:uFillTx/>
                <a:latin typeface="游明朝" panose="02020400000000000000" pitchFamily="18" charset="-128"/>
                <a:ea typeface="游ゴシック" panose="020B0400000000000000" pitchFamily="50" charset="-128"/>
                <a:cs typeface="Times New Roman" panose="02020603050405020304" pitchFamily="18" charset="0"/>
              </a:rPr>
              <a:t>61,341</a:t>
            </a:r>
            <a:r>
              <a:rPr kumimoji="0" lang="ja-JP" altLang="ja-JP" sz="1050" b="1" i="0" u="none" strike="noStrike" kern="100" cap="none" spc="0" normalizeH="0" baseline="0" noProof="0" dirty="0">
                <a:ln>
                  <a:noFill/>
                </a:ln>
                <a:solidFill>
                  <a:srgbClr val="A5A5A5">
                    <a:lumMod val="50000"/>
                  </a:srgbClr>
                </a:solidFill>
                <a:effectLst/>
                <a:uLnTx/>
                <a:uFillTx/>
                <a:latin typeface="游明朝" panose="02020400000000000000" pitchFamily="18" charset="-128"/>
                <a:ea typeface="游ゴシック" panose="020B0400000000000000" pitchFamily="50" charset="-128"/>
                <a:cs typeface="Times New Roman" panose="02020603050405020304" pitchFamily="18" charset="0"/>
              </a:rPr>
              <a:t>　　</a:t>
            </a:r>
            <a:r>
              <a:rPr kumimoji="0" lang="ja-JP" altLang="ja-JP" sz="1050" b="1" i="0" u="none" strike="noStrike" kern="100" cap="none" spc="0" normalizeH="0" baseline="0" noProof="0" dirty="0">
                <a:ln>
                  <a:noFill/>
                </a:ln>
                <a:solidFill>
                  <a:srgbClr val="FF0000"/>
                </a:solidFill>
                <a:effectLst/>
                <a:uLnTx/>
                <a:uFillTx/>
                <a:latin typeface="游明朝" panose="02020400000000000000" pitchFamily="18" charset="-128"/>
                <a:ea typeface="游ゴシック" panose="020B0400000000000000" pitchFamily="50" charset="-128"/>
                <a:cs typeface="Times New Roman" panose="02020603050405020304" pitchFamily="18" charset="0"/>
              </a:rPr>
              <a:t>地域支援体制加算＝</a:t>
            </a:r>
            <a:r>
              <a:rPr kumimoji="0" lang="en-US" altLang="ja-JP" sz="1050" b="1" i="0" u="none" strike="noStrike" kern="100" cap="none" spc="0" normalizeH="0" baseline="0" noProof="0" dirty="0">
                <a:ln>
                  <a:noFill/>
                </a:ln>
                <a:solidFill>
                  <a:srgbClr val="FF0000"/>
                </a:solidFill>
                <a:effectLst/>
                <a:uLnTx/>
                <a:uFillTx/>
                <a:latin typeface="游明朝" panose="02020400000000000000" pitchFamily="18" charset="-128"/>
                <a:ea typeface="游ゴシック" panose="020B0400000000000000" pitchFamily="50" charset="-128"/>
                <a:cs typeface="Times New Roman" panose="02020603050405020304" pitchFamily="18" charset="0"/>
              </a:rPr>
              <a:t>24,482</a:t>
            </a:r>
            <a:r>
              <a:rPr kumimoji="0" lang="ja-JP" altLang="ja-JP" sz="1050" b="1" i="0" u="none" strike="noStrike" kern="100" cap="none" spc="0" normalizeH="0" baseline="0" noProof="0" dirty="0">
                <a:ln>
                  <a:noFill/>
                </a:ln>
                <a:solidFill>
                  <a:srgbClr val="FF0000"/>
                </a:solidFill>
                <a:effectLst/>
                <a:uLnTx/>
                <a:uFillTx/>
                <a:latin typeface="游明朝" panose="02020400000000000000" pitchFamily="18" charset="-128"/>
                <a:ea typeface="游ゴシック" panose="020B0400000000000000" pitchFamily="50" charset="-128"/>
                <a:cs typeface="Times New Roman" panose="02020603050405020304" pitchFamily="18" charset="0"/>
              </a:rPr>
              <a:t>（</a:t>
            </a:r>
            <a:r>
              <a:rPr kumimoji="0" lang="en-US" altLang="ja-JP" sz="1050" b="1" i="0" u="none" strike="noStrike" kern="100" cap="none" spc="0" normalizeH="0" baseline="0" noProof="0" dirty="0">
                <a:ln>
                  <a:noFill/>
                </a:ln>
                <a:solidFill>
                  <a:srgbClr val="FF0000"/>
                </a:solidFill>
                <a:effectLst/>
                <a:uLnTx/>
                <a:uFillTx/>
                <a:latin typeface="游明朝" panose="02020400000000000000" pitchFamily="18" charset="-128"/>
                <a:ea typeface="游ゴシック" panose="020B0400000000000000" pitchFamily="50" charset="-128"/>
                <a:cs typeface="Times New Roman" panose="02020603050405020304" pitchFamily="18" charset="0"/>
              </a:rPr>
              <a:t>39.9</a:t>
            </a:r>
            <a:r>
              <a:rPr kumimoji="0" lang="ja-JP" altLang="ja-JP" sz="1050" b="1" i="0" u="none" strike="noStrike" kern="100" cap="none" spc="0" normalizeH="0" baseline="0" noProof="0" dirty="0">
                <a:ln>
                  <a:noFill/>
                </a:ln>
                <a:solidFill>
                  <a:srgbClr val="FF0000"/>
                </a:solidFill>
                <a:effectLst/>
                <a:uLnTx/>
                <a:uFillTx/>
                <a:latin typeface="游明朝" panose="02020400000000000000" pitchFamily="18" charset="-128"/>
                <a:ea typeface="游ゴシック" panose="020B0400000000000000" pitchFamily="50" charset="-128"/>
                <a:cs typeface="Times New Roman" panose="02020603050405020304" pitchFamily="18" charset="0"/>
              </a:rPr>
              <a:t>）　</a:t>
            </a:r>
            <a:endParaRPr kumimoji="0" lang="ja-JP" altLang="ja-JP" sz="1050" b="1" i="0" u="none" strike="noStrike" kern="1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ja-JP" sz="1050" b="1" i="0" u="none" strike="noStrike" kern="100" cap="none" spc="0" normalizeH="0" baseline="0" noProof="0" dirty="0">
                <a:ln>
                  <a:noFill/>
                </a:ln>
                <a:solidFill>
                  <a:srgbClr val="A5A5A5">
                    <a:lumMod val="50000"/>
                  </a:srgbClr>
                </a:solidFill>
                <a:effectLst/>
                <a:uLnTx/>
                <a:uFillTx/>
                <a:latin typeface="游明朝" panose="02020400000000000000" pitchFamily="18" charset="-128"/>
                <a:ea typeface="游ゴシック" panose="020B0400000000000000" pitchFamily="50" charset="-128"/>
                <a:cs typeface="Times New Roman" panose="02020603050405020304" pitchFamily="18" charset="0"/>
              </a:rPr>
              <a:t>後発医薬品調剤体制加算＝</a:t>
            </a:r>
            <a:r>
              <a:rPr kumimoji="0" lang="en-US" altLang="ja-JP" sz="1050" b="1" i="0" u="none" strike="noStrike" kern="100" cap="none" spc="0" normalizeH="0" baseline="0" noProof="0" dirty="0">
                <a:ln>
                  <a:noFill/>
                </a:ln>
                <a:solidFill>
                  <a:srgbClr val="A5A5A5">
                    <a:lumMod val="50000"/>
                  </a:srgbClr>
                </a:solidFill>
                <a:effectLst/>
                <a:uLnTx/>
                <a:uFillTx/>
                <a:latin typeface="游明朝" panose="02020400000000000000" pitchFamily="18" charset="-128"/>
                <a:ea typeface="游ゴシック" panose="020B0400000000000000" pitchFamily="50" charset="-128"/>
                <a:cs typeface="Times New Roman" panose="02020603050405020304" pitchFamily="18" charset="0"/>
              </a:rPr>
              <a:t>51,214</a:t>
            </a:r>
            <a:r>
              <a:rPr kumimoji="0" lang="ja-JP" altLang="ja-JP" sz="1050" b="1" i="0" u="none" strike="noStrike" kern="100" cap="none" spc="0" normalizeH="0" baseline="0" noProof="0" dirty="0">
                <a:ln>
                  <a:noFill/>
                </a:ln>
                <a:solidFill>
                  <a:srgbClr val="FF0000"/>
                </a:solidFill>
                <a:effectLst/>
                <a:uLnTx/>
                <a:uFillTx/>
                <a:latin typeface="游明朝" panose="02020400000000000000" pitchFamily="18" charset="-128"/>
                <a:ea typeface="游ゴシック" panose="020B0400000000000000" pitchFamily="50" charset="-128"/>
                <a:cs typeface="Times New Roman" panose="02020603050405020304" pitchFamily="18" charset="0"/>
              </a:rPr>
              <a:t>（</a:t>
            </a:r>
            <a:r>
              <a:rPr kumimoji="0" lang="en-US" altLang="ja-JP" sz="1050" b="1" i="0" u="none" strike="noStrike" kern="100" cap="none" spc="0" normalizeH="0" baseline="0" noProof="0" dirty="0">
                <a:ln>
                  <a:noFill/>
                </a:ln>
                <a:solidFill>
                  <a:srgbClr val="FF0000"/>
                </a:solidFill>
                <a:effectLst/>
                <a:uLnTx/>
                <a:uFillTx/>
                <a:latin typeface="游明朝" panose="02020400000000000000" pitchFamily="18" charset="-128"/>
                <a:ea typeface="游ゴシック" panose="020B0400000000000000" pitchFamily="50" charset="-128"/>
                <a:cs typeface="Times New Roman" panose="02020603050405020304" pitchFamily="18" charset="0"/>
              </a:rPr>
              <a:t>83.5</a:t>
            </a:r>
            <a:r>
              <a:rPr kumimoji="0" lang="ja-JP" altLang="ja-JP" sz="1050" b="1" i="0" u="none" strike="noStrike" kern="100" cap="none" spc="0" normalizeH="0" baseline="0" noProof="0" dirty="0">
                <a:ln>
                  <a:noFill/>
                </a:ln>
                <a:solidFill>
                  <a:srgbClr val="FF0000"/>
                </a:solidFill>
                <a:effectLst/>
                <a:uLnTx/>
                <a:uFillTx/>
                <a:latin typeface="游明朝" panose="02020400000000000000" pitchFamily="18" charset="-128"/>
                <a:ea typeface="游ゴシック" panose="020B0400000000000000" pitchFamily="50" charset="-128"/>
                <a:cs typeface="Times New Roman" panose="02020603050405020304" pitchFamily="18" charset="0"/>
              </a:rPr>
              <a:t>％</a:t>
            </a:r>
            <a:r>
              <a:rPr kumimoji="0" lang="ja-JP" altLang="ja-JP" sz="1050" b="1" i="0" u="none" strike="noStrike" kern="100" cap="none" spc="0" normalizeH="0" baseline="0" noProof="0" dirty="0">
                <a:ln>
                  <a:noFill/>
                </a:ln>
                <a:solidFill>
                  <a:srgbClr val="A5A5A5">
                    <a:lumMod val="50000"/>
                  </a:srgbClr>
                </a:solidFill>
                <a:effectLst/>
                <a:uLnTx/>
                <a:uFillTx/>
                <a:latin typeface="游明朝" panose="02020400000000000000" pitchFamily="18" charset="-128"/>
                <a:ea typeface="游ゴシック" panose="020B0400000000000000" pitchFamily="50" charset="-128"/>
                <a:cs typeface="Times New Roman" panose="02020603050405020304" pitchFamily="18" charset="0"/>
              </a:rPr>
              <a:t>）</a:t>
            </a:r>
            <a:endParaRPr kumimoji="0" lang="ja-JP" altLang="ja-JP" sz="1050" b="1" i="0" u="none" strike="noStrike" kern="100" cap="none" spc="0" normalizeH="0" baseline="0" noProof="0" dirty="0">
              <a:ln>
                <a:noFill/>
              </a:ln>
              <a:solidFill>
                <a:srgbClr val="A5A5A5">
                  <a:lumMod val="50000"/>
                </a:srgbClr>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ja-JP" sz="1050" b="1" i="0" u="none" strike="noStrike" kern="100" cap="none" spc="0" normalizeH="0" baseline="0" noProof="0" dirty="0">
                <a:ln>
                  <a:noFill/>
                </a:ln>
                <a:solidFill>
                  <a:srgbClr val="A5A5A5">
                    <a:lumMod val="50000"/>
                  </a:srgbClr>
                </a:solidFill>
                <a:effectLst/>
                <a:uLnTx/>
                <a:uFillTx/>
                <a:latin typeface="游明朝" panose="02020400000000000000" pitchFamily="18" charset="-128"/>
                <a:ea typeface="游ゴシック" panose="020B0400000000000000" pitchFamily="50" charset="-128"/>
                <a:cs typeface="Times New Roman" panose="02020603050405020304" pitchFamily="18" charset="0"/>
              </a:rPr>
              <a:t>在宅患者訪問薬剤管理指導料＝</a:t>
            </a:r>
            <a:r>
              <a:rPr kumimoji="0" lang="en-US" altLang="ja-JP" sz="1050" b="1" i="0" u="none" strike="noStrike" kern="100" cap="none" spc="0" normalizeH="0" baseline="0" noProof="0" dirty="0">
                <a:ln>
                  <a:noFill/>
                </a:ln>
                <a:solidFill>
                  <a:srgbClr val="A5A5A5">
                    <a:lumMod val="50000"/>
                  </a:srgbClr>
                </a:solidFill>
                <a:effectLst/>
                <a:uLnTx/>
                <a:uFillTx/>
                <a:latin typeface="游明朝" panose="02020400000000000000" pitchFamily="18" charset="-128"/>
                <a:ea typeface="游ゴシック" panose="020B0400000000000000" pitchFamily="50" charset="-128"/>
                <a:cs typeface="Times New Roman" panose="02020603050405020304" pitchFamily="18" charset="0"/>
              </a:rPr>
              <a:t>56,774</a:t>
            </a:r>
            <a:r>
              <a:rPr kumimoji="0" lang="ja-JP" altLang="en-US" sz="1050" b="1" i="0" u="none" strike="noStrike" kern="100" cap="none" spc="0" normalizeH="0" baseline="0" noProof="0" dirty="0">
                <a:ln>
                  <a:noFill/>
                </a:ln>
                <a:solidFill>
                  <a:srgbClr val="FF0000"/>
                </a:solidFill>
                <a:effectLst/>
                <a:uLnTx/>
                <a:uFillTx/>
                <a:latin typeface="游明朝" panose="02020400000000000000" pitchFamily="18" charset="-128"/>
                <a:ea typeface="游ゴシック" panose="020B0400000000000000" pitchFamily="50" charset="-128"/>
                <a:cs typeface="Times New Roman" panose="02020603050405020304" pitchFamily="18" charset="0"/>
              </a:rPr>
              <a:t>（</a:t>
            </a:r>
            <a:r>
              <a:rPr kumimoji="0" lang="en-US" altLang="ja-JP" sz="1050" b="1" i="0" u="none" strike="noStrike" kern="100" cap="none" spc="0" normalizeH="0" baseline="0" noProof="0" dirty="0">
                <a:ln>
                  <a:noFill/>
                </a:ln>
                <a:solidFill>
                  <a:srgbClr val="FF0000"/>
                </a:solidFill>
                <a:effectLst/>
                <a:uLnTx/>
                <a:uFillTx/>
                <a:latin typeface="游明朝" panose="02020400000000000000" pitchFamily="18" charset="-128"/>
                <a:ea typeface="游ゴシック" panose="020B0400000000000000" pitchFamily="50" charset="-128"/>
                <a:cs typeface="Times New Roman" panose="02020603050405020304" pitchFamily="18" charset="0"/>
              </a:rPr>
              <a:t>92.5</a:t>
            </a:r>
            <a:r>
              <a:rPr kumimoji="0" lang="ja-JP" altLang="en-US" sz="1050" b="1" i="0" u="none" strike="noStrike" kern="100" cap="none" spc="0" normalizeH="0" baseline="0" noProof="0" dirty="0">
                <a:ln>
                  <a:noFill/>
                </a:ln>
                <a:solidFill>
                  <a:srgbClr val="FF0000"/>
                </a:solidFill>
                <a:effectLst/>
                <a:uLnTx/>
                <a:uFillTx/>
                <a:latin typeface="游明朝" panose="02020400000000000000" pitchFamily="18" charset="-128"/>
                <a:ea typeface="游ゴシック" panose="020B0400000000000000" pitchFamily="50" charset="-128"/>
                <a:cs typeface="Times New Roman" panose="02020603050405020304" pitchFamily="18" charset="0"/>
              </a:rPr>
              <a:t>％）</a:t>
            </a:r>
            <a:r>
              <a:rPr kumimoji="0" lang="ja-JP" altLang="ja-JP" sz="1050" b="1" i="0" u="none" strike="noStrike" kern="100" cap="none" spc="0" normalizeH="0" baseline="0" noProof="0" dirty="0">
                <a:ln>
                  <a:noFill/>
                </a:ln>
                <a:solidFill>
                  <a:srgbClr val="FF0000"/>
                </a:solidFill>
                <a:effectLst/>
                <a:uLnTx/>
                <a:uFillTx/>
                <a:latin typeface="游明朝" panose="02020400000000000000" pitchFamily="18" charset="-128"/>
                <a:ea typeface="游ゴシック" panose="020B0400000000000000" pitchFamily="50" charset="-128"/>
                <a:cs typeface="Times New Roman" panose="02020603050405020304" pitchFamily="18" charset="0"/>
              </a:rPr>
              <a:t>　　</a:t>
            </a:r>
            <a:r>
              <a:rPr kumimoji="0" lang="ja-JP" altLang="ja-JP" sz="1050" b="1" i="0" u="none" strike="noStrike" kern="100" cap="none" spc="0" normalizeH="0" baseline="0" noProof="0" dirty="0">
                <a:ln>
                  <a:noFill/>
                </a:ln>
                <a:solidFill>
                  <a:srgbClr val="A5A5A5">
                    <a:lumMod val="50000"/>
                  </a:srgbClr>
                </a:solidFill>
                <a:effectLst/>
                <a:uLnTx/>
                <a:uFillTx/>
                <a:latin typeface="游明朝" panose="02020400000000000000" pitchFamily="18" charset="-128"/>
                <a:ea typeface="游ゴシック" panose="020B0400000000000000" pitchFamily="50" charset="-128"/>
                <a:cs typeface="Times New Roman" panose="02020603050405020304" pitchFamily="18" charset="0"/>
              </a:rPr>
              <a:t>在宅薬学総合体制加算＝</a:t>
            </a:r>
            <a:r>
              <a:rPr kumimoji="0" lang="en-US" altLang="ja-JP" sz="1050" b="1" i="0" u="none" strike="noStrike" kern="100" cap="none" spc="0" normalizeH="0" baseline="0" noProof="0" dirty="0">
                <a:ln>
                  <a:noFill/>
                </a:ln>
                <a:solidFill>
                  <a:srgbClr val="A5A5A5">
                    <a:lumMod val="50000"/>
                  </a:srgbClr>
                </a:solidFill>
                <a:effectLst/>
                <a:uLnTx/>
                <a:uFillTx/>
                <a:latin typeface="游明朝" panose="02020400000000000000" pitchFamily="18" charset="-128"/>
                <a:ea typeface="游ゴシック" panose="020B0400000000000000" pitchFamily="50" charset="-128"/>
                <a:cs typeface="Times New Roman" panose="02020603050405020304" pitchFamily="18" charset="0"/>
              </a:rPr>
              <a:t>23,275+4,081</a:t>
            </a:r>
            <a:r>
              <a:rPr kumimoji="0" lang="ja-JP" altLang="ja-JP" sz="1050" b="1" i="0" u="none" strike="noStrike" kern="100" cap="none" spc="0" normalizeH="0" baseline="0" noProof="0" dirty="0">
                <a:ln>
                  <a:noFill/>
                </a:ln>
                <a:solidFill>
                  <a:srgbClr val="A5A5A5">
                    <a:lumMod val="50000"/>
                  </a:srgbClr>
                </a:solidFill>
                <a:effectLst/>
                <a:uLnTx/>
                <a:uFillTx/>
                <a:latin typeface="游明朝" panose="02020400000000000000" pitchFamily="18" charset="-128"/>
                <a:ea typeface="游ゴシック" panose="020B0400000000000000" pitchFamily="50" charset="-128"/>
                <a:cs typeface="Times New Roman" panose="02020603050405020304" pitchFamily="18" charset="0"/>
              </a:rPr>
              <a:t>＝</a:t>
            </a:r>
            <a:r>
              <a:rPr kumimoji="0" lang="en-US" altLang="ja-JP" sz="1050" b="1" i="0" u="none" strike="noStrike" kern="100" cap="none" spc="0" normalizeH="0" baseline="0" noProof="0" dirty="0">
                <a:ln>
                  <a:noFill/>
                </a:ln>
                <a:solidFill>
                  <a:srgbClr val="FF0000"/>
                </a:solidFill>
                <a:effectLst/>
                <a:uLnTx/>
                <a:uFillTx/>
                <a:latin typeface="游明朝" panose="02020400000000000000" pitchFamily="18" charset="-128"/>
                <a:ea typeface="游ゴシック" panose="020B0400000000000000" pitchFamily="50" charset="-128"/>
                <a:cs typeface="Times New Roman" panose="02020603050405020304" pitchFamily="18" charset="0"/>
              </a:rPr>
              <a:t>27,356</a:t>
            </a:r>
            <a:r>
              <a:rPr kumimoji="0" lang="ja-JP" altLang="ja-JP" sz="1050" b="1" i="0" u="none" strike="noStrike" kern="100" cap="none" spc="0" normalizeH="0" baseline="0" noProof="0" dirty="0">
                <a:ln>
                  <a:noFill/>
                </a:ln>
                <a:solidFill>
                  <a:srgbClr val="FF0000"/>
                </a:solidFill>
                <a:effectLst/>
                <a:uLnTx/>
                <a:uFillTx/>
                <a:latin typeface="游明朝" panose="02020400000000000000" pitchFamily="18" charset="-128"/>
                <a:ea typeface="游ゴシック" panose="020B0400000000000000" pitchFamily="50" charset="-128"/>
                <a:cs typeface="Times New Roman" panose="02020603050405020304" pitchFamily="18" charset="0"/>
              </a:rPr>
              <a:t>（</a:t>
            </a:r>
            <a:r>
              <a:rPr kumimoji="0" lang="en-US" altLang="ja-JP" sz="1050" b="1" i="0" u="none" strike="noStrike" kern="100" cap="none" spc="0" normalizeH="0" baseline="0" noProof="0" dirty="0">
                <a:ln>
                  <a:noFill/>
                </a:ln>
                <a:solidFill>
                  <a:srgbClr val="FF0000"/>
                </a:solidFill>
                <a:effectLst/>
                <a:uLnTx/>
                <a:uFillTx/>
                <a:latin typeface="游明朝" panose="02020400000000000000" pitchFamily="18" charset="-128"/>
                <a:ea typeface="游ゴシック" panose="020B0400000000000000" pitchFamily="50" charset="-128"/>
                <a:cs typeface="Times New Roman" panose="02020603050405020304" pitchFamily="18" charset="0"/>
              </a:rPr>
              <a:t>48.2</a:t>
            </a:r>
            <a:r>
              <a:rPr kumimoji="0" lang="ja-JP" altLang="ja-JP" sz="1050" b="1" i="0" u="none" strike="noStrike" kern="100" cap="none" spc="0" normalizeH="0" baseline="0" noProof="0" dirty="0">
                <a:ln>
                  <a:noFill/>
                </a:ln>
                <a:solidFill>
                  <a:srgbClr val="FF0000"/>
                </a:solidFill>
                <a:effectLst/>
                <a:uLnTx/>
                <a:uFillTx/>
                <a:latin typeface="游明朝" panose="02020400000000000000" pitchFamily="18" charset="-128"/>
                <a:ea typeface="游ゴシック" panose="020B0400000000000000" pitchFamily="50" charset="-128"/>
                <a:cs typeface="Times New Roman" panose="02020603050405020304" pitchFamily="18" charset="0"/>
              </a:rPr>
              <a:t>％</a:t>
            </a:r>
            <a:r>
              <a:rPr kumimoji="0" lang="ja-JP" altLang="en-US" sz="1050" b="1" i="0" u="none" strike="noStrike" kern="100" cap="none" spc="0" normalizeH="0" baseline="0" noProof="0" dirty="0">
                <a:ln>
                  <a:noFill/>
                </a:ln>
                <a:solidFill>
                  <a:srgbClr val="FF0000"/>
                </a:solidFill>
                <a:effectLst/>
                <a:uLnTx/>
                <a:uFillTx/>
                <a:latin typeface="游明朝" panose="02020400000000000000" pitchFamily="18" charset="-128"/>
                <a:ea typeface="游ゴシック" panose="020B0400000000000000" pitchFamily="50" charset="-128"/>
                <a:cs typeface="Times New Roman" panose="02020603050405020304" pitchFamily="18" charset="0"/>
              </a:rPr>
              <a:t>）</a:t>
            </a:r>
            <a:r>
              <a:rPr kumimoji="0" lang="ja-JP" altLang="en-US" sz="1050" b="1" i="0" u="none" strike="noStrike" kern="100" cap="none" spc="0" normalizeH="0" baseline="0" noProof="0" dirty="0">
                <a:ln>
                  <a:noFill/>
                </a:ln>
                <a:solidFill>
                  <a:srgbClr val="F371D1"/>
                </a:solidFill>
                <a:effectLst/>
                <a:uLnTx/>
                <a:uFillTx/>
                <a:latin typeface="游明朝" panose="02020400000000000000" pitchFamily="18" charset="-128"/>
                <a:ea typeface="游ゴシック" panose="020B0400000000000000" pitchFamily="50" charset="-128"/>
                <a:cs typeface="Times New Roman" panose="02020603050405020304" pitchFamily="18" charset="0"/>
              </a:rPr>
              <a:t>（</a:t>
            </a:r>
            <a:r>
              <a:rPr lang="en-US" altLang="ja-JP" sz="1050" b="1" kern="100" dirty="0">
                <a:solidFill>
                  <a:srgbClr val="F371D1"/>
                </a:solidFill>
                <a:latin typeface="游明朝" panose="02020400000000000000" pitchFamily="18" charset="-128"/>
                <a:ea typeface="游ゴシック" panose="020B0400000000000000" pitchFamily="50" charset="-128"/>
                <a:cs typeface="Times New Roman" panose="02020603050405020304" pitchFamily="18" charset="0"/>
              </a:rPr>
              <a:t>44.6</a:t>
            </a:r>
            <a:r>
              <a:rPr lang="ja-JP" altLang="en-US" sz="1050" b="1" kern="100" dirty="0">
                <a:solidFill>
                  <a:srgbClr val="F371D1"/>
                </a:solidFill>
                <a:latin typeface="游明朝" panose="02020400000000000000" pitchFamily="18" charset="-128"/>
                <a:ea typeface="游ゴシック" panose="020B0400000000000000" pitchFamily="50" charset="-128"/>
                <a:cs typeface="Times New Roman" panose="02020603050405020304" pitchFamily="18" charset="0"/>
              </a:rPr>
              <a:t>％）</a:t>
            </a:r>
            <a:endParaRPr kumimoji="0" lang="en-US" altLang="ja-JP" sz="1050" b="1" i="0" u="none" strike="noStrike" kern="100" cap="none" spc="0" normalizeH="0" baseline="0" noProof="0" dirty="0">
              <a:ln>
                <a:noFill/>
              </a:ln>
              <a:solidFill>
                <a:srgbClr val="F371D1"/>
              </a:solidFill>
              <a:effectLst/>
              <a:uLnTx/>
              <a:uFillTx/>
              <a:latin typeface="游明朝" panose="02020400000000000000" pitchFamily="18" charset="-128"/>
              <a:ea typeface="游ゴシック" panose="020B0400000000000000" pitchFamily="50" charset="-128"/>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050" b="1" i="0" u="none" strike="noStrike" kern="100" cap="none" spc="0" normalizeH="0" baseline="0" noProof="0" dirty="0">
                <a:ln>
                  <a:noFill/>
                </a:ln>
                <a:solidFill>
                  <a:srgbClr val="A5A5A5">
                    <a:lumMod val="50000"/>
                  </a:srgbClr>
                </a:solidFill>
                <a:effectLst/>
                <a:uLnTx/>
                <a:uFillTx/>
                <a:latin typeface="游明朝" panose="02020400000000000000" pitchFamily="18" charset="-128"/>
                <a:ea typeface="游ゴシック" panose="020B0400000000000000" pitchFamily="50" charset="-128"/>
                <a:cs typeface="Times New Roman" panose="02020603050405020304" pitchFamily="18" charset="0"/>
              </a:rPr>
              <a:t>かかりつけ薬剤師指導料＝</a:t>
            </a:r>
            <a:r>
              <a:rPr kumimoji="0" lang="en-US" altLang="ja-JP" sz="1050" b="1" i="0" u="none" strike="noStrike" kern="100" cap="none" spc="0" normalizeH="0" baseline="0" noProof="0" dirty="0">
                <a:ln>
                  <a:noFill/>
                </a:ln>
                <a:solidFill>
                  <a:srgbClr val="A5A5A5">
                    <a:lumMod val="50000"/>
                  </a:srgbClr>
                </a:solidFill>
                <a:effectLst/>
                <a:uLnTx/>
                <a:uFillTx/>
                <a:latin typeface="游明朝" panose="02020400000000000000" pitchFamily="18" charset="-128"/>
                <a:ea typeface="游ゴシック" panose="020B0400000000000000" pitchFamily="50" charset="-128"/>
                <a:cs typeface="Times New Roman" panose="02020603050405020304" pitchFamily="18" charset="0"/>
              </a:rPr>
              <a:t>38,153</a:t>
            </a:r>
            <a:r>
              <a:rPr kumimoji="0" lang="ja-JP" altLang="en-US" sz="1050" b="1" i="0" u="none" strike="noStrike" kern="100" cap="none" spc="0" normalizeH="0" baseline="0" noProof="0" dirty="0">
                <a:ln>
                  <a:noFill/>
                </a:ln>
                <a:solidFill>
                  <a:srgbClr val="FF0000"/>
                </a:solidFill>
                <a:effectLst/>
                <a:uLnTx/>
                <a:uFillTx/>
                <a:latin typeface="游明朝" panose="02020400000000000000" pitchFamily="18" charset="-128"/>
                <a:ea typeface="游ゴシック" panose="020B0400000000000000" pitchFamily="50" charset="-128"/>
                <a:cs typeface="Times New Roman" panose="02020603050405020304" pitchFamily="18" charset="0"/>
              </a:rPr>
              <a:t>（</a:t>
            </a:r>
            <a:r>
              <a:rPr kumimoji="0" lang="en-US" altLang="ja-JP" sz="1050" b="1" i="0" u="none" strike="noStrike" kern="100" cap="none" spc="0" normalizeH="0" baseline="0" noProof="0" dirty="0">
                <a:ln>
                  <a:noFill/>
                </a:ln>
                <a:solidFill>
                  <a:srgbClr val="FF0000"/>
                </a:solidFill>
                <a:effectLst/>
                <a:uLnTx/>
                <a:uFillTx/>
                <a:latin typeface="游明朝" panose="02020400000000000000" pitchFamily="18" charset="-128"/>
                <a:ea typeface="游ゴシック" panose="020B0400000000000000" pitchFamily="50" charset="-128"/>
                <a:cs typeface="Times New Roman" panose="02020603050405020304" pitchFamily="18" charset="0"/>
              </a:rPr>
              <a:t>62.2</a:t>
            </a:r>
            <a:r>
              <a:rPr kumimoji="0" lang="ja-JP" altLang="en-US" sz="1050" b="1" i="0" u="none" strike="noStrike" kern="100" cap="none" spc="0" normalizeH="0" baseline="0" noProof="0" dirty="0">
                <a:ln>
                  <a:noFill/>
                </a:ln>
                <a:solidFill>
                  <a:srgbClr val="FF0000"/>
                </a:solidFill>
                <a:effectLst/>
                <a:uLnTx/>
                <a:uFillTx/>
                <a:latin typeface="游明朝" panose="02020400000000000000" pitchFamily="18" charset="-128"/>
                <a:ea typeface="游ゴシック" panose="020B0400000000000000" pitchFamily="50" charset="-128"/>
                <a:cs typeface="Times New Roman" panose="02020603050405020304" pitchFamily="18" charset="0"/>
              </a:rPr>
              <a:t>％）　</a:t>
            </a:r>
            <a:endParaRPr kumimoji="0" lang="ja-JP" altLang="ja-JP" sz="1050" b="1" i="0" u="none" strike="noStrike" kern="1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10928719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59F322F-EB05-B465-65C6-9356E5BF38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920508"/>
            <a:ext cx="9144000" cy="5016984"/>
          </a:xfrm>
          <a:prstGeom prst="rect">
            <a:avLst/>
          </a:prstGeom>
        </p:spPr>
      </p:pic>
      <p:sp>
        <p:nvSpPr>
          <p:cNvPr id="2" name="テキスト ボックス 1">
            <a:extLst>
              <a:ext uri="{FF2B5EF4-FFF2-40B4-BE49-F238E27FC236}">
                <a16:creationId xmlns:a16="http://schemas.microsoft.com/office/drawing/2014/main" id="{EF7FF704-6B6D-C2CB-5433-AB0E24067A40}"/>
              </a:ext>
            </a:extLst>
          </p:cNvPr>
          <p:cNvSpPr txBox="1"/>
          <p:nvPr/>
        </p:nvSpPr>
        <p:spPr>
          <a:xfrm>
            <a:off x="136406" y="421341"/>
            <a:ext cx="9007594"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002060"/>
                </a:solidFill>
                <a:effectLst/>
                <a:uLnTx/>
                <a:uFillTx/>
                <a:latin typeface="Aptos" panose="02110004020202020204"/>
                <a:ea typeface="游ゴシック" panose="020B0400000000000000" pitchFamily="50" charset="-128"/>
                <a:cs typeface="+mn-cs"/>
              </a:rPr>
              <a:t>はなれていても同じ感動　　違う言葉で話が通じる　　天気をすぐに予測　　自分で動く車や船</a:t>
            </a:r>
          </a:p>
        </p:txBody>
      </p:sp>
      <p:sp>
        <p:nvSpPr>
          <p:cNvPr id="5" name="テキスト ボックス 4">
            <a:extLst>
              <a:ext uri="{FF2B5EF4-FFF2-40B4-BE49-F238E27FC236}">
                <a16:creationId xmlns:a16="http://schemas.microsoft.com/office/drawing/2014/main" id="{EA03E8C7-11CD-3981-DD5E-F0963B57796E}"/>
              </a:ext>
            </a:extLst>
          </p:cNvPr>
          <p:cNvSpPr txBox="1"/>
          <p:nvPr/>
        </p:nvSpPr>
        <p:spPr>
          <a:xfrm>
            <a:off x="136406" y="6267382"/>
            <a:ext cx="9212778"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002060"/>
                </a:solidFill>
                <a:effectLst/>
                <a:uLnTx/>
                <a:uFillTx/>
                <a:latin typeface="Aptos" panose="02110004020202020204"/>
                <a:ea typeface="游ゴシック" panose="020B0400000000000000" pitchFamily="50" charset="-128"/>
                <a:cs typeface="+mn-cs"/>
              </a:rPr>
              <a:t>新しい足　コツを教えてくれるロボット　食べ物を</a:t>
            </a:r>
            <a:r>
              <a:rPr kumimoji="1" lang="ja-JP" altLang="en-US" sz="1600" b="1">
                <a:solidFill>
                  <a:srgbClr val="002060"/>
                </a:solidFill>
                <a:latin typeface="Aptos" panose="02110004020202020204"/>
                <a:ea typeface="游ゴシック" panose="020B0400000000000000" pitchFamily="50" charset="-128"/>
              </a:rPr>
              <a:t>機械</a:t>
            </a:r>
            <a:r>
              <a:rPr kumimoji="1" lang="ja-JP" altLang="en-US" sz="1600" b="1" i="0" u="none" strike="noStrike" kern="1200" cap="none" spc="0" normalizeH="0" baseline="0" noProof="0">
                <a:ln>
                  <a:noFill/>
                </a:ln>
                <a:solidFill>
                  <a:srgbClr val="002060"/>
                </a:solidFill>
                <a:effectLst/>
                <a:uLnTx/>
                <a:uFillTx/>
                <a:latin typeface="Aptos" panose="02110004020202020204"/>
                <a:ea typeface="游ゴシック" panose="020B0400000000000000" pitchFamily="50" charset="-128"/>
                <a:cs typeface="+mn-cs"/>
              </a:rPr>
              <a:t>が</a:t>
            </a:r>
            <a:r>
              <a:rPr kumimoji="1" lang="ja-JP" altLang="en-US" sz="1600" b="1" i="0" u="none" strike="noStrike" kern="1200" cap="none" spc="0" normalizeH="0" baseline="0" noProof="0" dirty="0">
                <a:ln>
                  <a:noFill/>
                </a:ln>
                <a:solidFill>
                  <a:srgbClr val="002060"/>
                </a:solidFill>
                <a:effectLst/>
                <a:uLnTx/>
                <a:uFillTx/>
                <a:latin typeface="Aptos" panose="02110004020202020204"/>
                <a:ea typeface="游ゴシック" panose="020B0400000000000000" pitchFamily="50" charset="-128"/>
                <a:cs typeface="+mn-cs"/>
              </a:rPr>
              <a:t>つくる　植物と同じことが出来る！？</a:t>
            </a:r>
          </a:p>
        </p:txBody>
      </p:sp>
    </p:spTree>
    <p:extLst>
      <p:ext uri="{BB962C8B-B14F-4D97-AF65-F5344CB8AC3E}">
        <p14:creationId xmlns:p14="http://schemas.microsoft.com/office/powerpoint/2010/main" val="27570400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915CEAFB-63E9-764C-F6BB-CCB40B4CA70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474" y="421341"/>
            <a:ext cx="8858513" cy="6078071"/>
          </a:xfrm>
          <a:prstGeom prst="rect">
            <a:avLst/>
          </a:prstGeom>
        </p:spPr>
      </p:pic>
      <p:sp>
        <p:nvSpPr>
          <p:cNvPr id="3" name="矢印: 右 2">
            <a:extLst>
              <a:ext uri="{FF2B5EF4-FFF2-40B4-BE49-F238E27FC236}">
                <a16:creationId xmlns:a16="http://schemas.microsoft.com/office/drawing/2014/main" id="{969BB3C8-58E9-F51B-E6F7-F8D42F120192}"/>
              </a:ext>
            </a:extLst>
          </p:cNvPr>
          <p:cNvSpPr/>
          <p:nvPr/>
        </p:nvSpPr>
        <p:spPr>
          <a:xfrm>
            <a:off x="8148919" y="1165412"/>
            <a:ext cx="188258" cy="304800"/>
          </a:xfrm>
          <a:prstGeom prst="rightArrow">
            <a:avLst/>
          </a:prstGeom>
          <a:solidFill>
            <a:srgbClr val="FFC000"/>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 name="矢印: 右 4">
            <a:extLst>
              <a:ext uri="{FF2B5EF4-FFF2-40B4-BE49-F238E27FC236}">
                <a16:creationId xmlns:a16="http://schemas.microsoft.com/office/drawing/2014/main" id="{91503114-49D2-25FB-2F42-8A6440A402A5}"/>
              </a:ext>
            </a:extLst>
          </p:cNvPr>
          <p:cNvSpPr/>
          <p:nvPr/>
        </p:nvSpPr>
        <p:spPr>
          <a:xfrm>
            <a:off x="8148919" y="1470212"/>
            <a:ext cx="188258" cy="304800"/>
          </a:xfrm>
          <a:prstGeom prst="rightArrow">
            <a:avLst/>
          </a:prstGeom>
          <a:solidFill>
            <a:srgbClr val="FFC000"/>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 name="正方形/長方形 5">
            <a:extLst>
              <a:ext uri="{FF2B5EF4-FFF2-40B4-BE49-F238E27FC236}">
                <a16:creationId xmlns:a16="http://schemas.microsoft.com/office/drawing/2014/main" id="{CC9D4F1F-EA85-C5FE-038E-86E1B1ED13C1}"/>
              </a:ext>
            </a:extLst>
          </p:cNvPr>
          <p:cNvSpPr/>
          <p:nvPr/>
        </p:nvSpPr>
        <p:spPr>
          <a:xfrm>
            <a:off x="8086166" y="2268071"/>
            <a:ext cx="869360" cy="3048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6999370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3902892D-7B53-B309-65F9-9EA5EC0EF48A}"/>
              </a:ext>
            </a:extLst>
          </p:cNvPr>
          <p:cNvPicPr>
            <a:picLocks noChangeAspect="1"/>
          </p:cNvPicPr>
          <p:nvPr/>
        </p:nvPicPr>
        <p:blipFill>
          <a:blip r:embed="rId2"/>
          <a:stretch>
            <a:fillRect/>
          </a:stretch>
        </p:blipFill>
        <p:spPr>
          <a:xfrm>
            <a:off x="246408" y="1362974"/>
            <a:ext cx="8741496" cy="4175184"/>
          </a:xfrm>
          <a:prstGeom prst="rect">
            <a:avLst/>
          </a:prstGeom>
        </p:spPr>
      </p:pic>
      <p:sp>
        <p:nvSpPr>
          <p:cNvPr id="3" name="正方形/長方形 2">
            <a:extLst>
              <a:ext uri="{FF2B5EF4-FFF2-40B4-BE49-F238E27FC236}">
                <a16:creationId xmlns:a16="http://schemas.microsoft.com/office/drawing/2014/main" id="{4A8B8C6A-DFFC-A781-8D23-5A7A28A1906E}"/>
              </a:ext>
            </a:extLst>
          </p:cNvPr>
          <p:cNvSpPr/>
          <p:nvPr/>
        </p:nvSpPr>
        <p:spPr>
          <a:xfrm>
            <a:off x="7458635" y="4482353"/>
            <a:ext cx="1371600" cy="528918"/>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 name="テキスト ボックス 3">
            <a:extLst>
              <a:ext uri="{FF2B5EF4-FFF2-40B4-BE49-F238E27FC236}">
                <a16:creationId xmlns:a16="http://schemas.microsoft.com/office/drawing/2014/main" id="{69B2E8BE-37A4-28B1-F3F1-5EFC194C26D5}"/>
              </a:ext>
            </a:extLst>
          </p:cNvPr>
          <p:cNvSpPr txBox="1"/>
          <p:nvPr/>
        </p:nvSpPr>
        <p:spPr>
          <a:xfrm>
            <a:off x="2303929" y="5880847"/>
            <a:ext cx="387798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処方元の医師の賞味期限は・・・？</a:t>
            </a:r>
          </a:p>
        </p:txBody>
      </p:sp>
      <p:sp>
        <p:nvSpPr>
          <p:cNvPr id="5" name="テキスト ボックス 4">
            <a:extLst>
              <a:ext uri="{FF2B5EF4-FFF2-40B4-BE49-F238E27FC236}">
                <a16:creationId xmlns:a16="http://schemas.microsoft.com/office/drawing/2014/main" id="{3A09E305-A36F-184E-AF7C-A3FA1D96B34C}"/>
              </a:ext>
            </a:extLst>
          </p:cNvPr>
          <p:cNvSpPr txBox="1"/>
          <p:nvPr/>
        </p:nvSpPr>
        <p:spPr>
          <a:xfrm>
            <a:off x="1129553" y="499132"/>
            <a:ext cx="1955985"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FFC000">
                    <a:lumMod val="50000"/>
                  </a:srgbClr>
                </a:solidFill>
                <a:effectLst/>
                <a:uLnTx/>
                <a:uFillTx/>
                <a:latin typeface="Calibri" panose="020F0502020204030204"/>
                <a:ea typeface="游ゴシック" panose="020B0400000000000000" pitchFamily="50" charset="-128"/>
                <a:cs typeface="+mn-cs"/>
              </a:rPr>
              <a:t>3</a:t>
            </a:r>
            <a:r>
              <a:rPr kumimoji="1" lang="ja-JP" altLang="en-US" sz="1800" b="1" i="0" u="none" strike="noStrike" kern="1200" cap="none" spc="0" normalizeH="0" baseline="0" noProof="0" dirty="0">
                <a:ln>
                  <a:noFill/>
                </a:ln>
                <a:solidFill>
                  <a:srgbClr val="FFC000">
                    <a:lumMod val="50000"/>
                  </a:srgbClr>
                </a:solidFill>
                <a:effectLst/>
                <a:uLnTx/>
                <a:uFillTx/>
                <a:latin typeface="Calibri" panose="020F0502020204030204"/>
                <a:ea typeface="游ゴシック" panose="020B0400000000000000" pitchFamily="50" charset="-128"/>
                <a:cs typeface="+mn-cs"/>
              </a:rPr>
              <a:t>年経ちました！</a:t>
            </a:r>
          </a:p>
        </p:txBody>
      </p:sp>
      <p:sp>
        <p:nvSpPr>
          <p:cNvPr id="7" name="テキスト ボックス 6">
            <a:extLst>
              <a:ext uri="{FF2B5EF4-FFF2-40B4-BE49-F238E27FC236}">
                <a16:creationId xmlns:a16="http://schemas.microsoft.com/office/drawing/2014/main" id="{105F04E4-9B58-7417-D632-AAF24D50BF2D}"/>
              </a:ext>
            </a:extLst>
          </p:cNvPr>
          <p:cNvSpPr txBox="1"/>
          <p:nvPr/>
        </p:nvSpPr>
        <p:spPr>
          <a:xfrm>
            <a:off x="3572434" y="591465"/>
            <a:ext cx="5069541" cy="646331"/>
          </a:xfrm>
          <a:prstGeom prst="rect">
            <a:avLst/>
          </a:prstGeom>
          <a:noFill/>
        </p:spPr>
        <p:txBody>
          <a:bodyPr wrap="square">
            <a:spAutoFit/>
          </a:bodyPr>
          <a:lstStyle/>
          <a:p>
            <a:r>
              <a:rPr lang="ja-JP" altLang="ja-JP" b="1" dirty="0">
                <a:solidFill>
                  <a:srgbClr val="FF3300"/>
                </a:solidFill>
                <a:effectLst/>
                <a:ea typeface="游ゴシック" panose="020B0400000000000000" pitchFamily="50" charset="-128"/>
                <a:cs typeface="Times New Roman" panose="02020603050405020304" pitchFamily="18" charset="0"/>
              </a:rPr>
              <a:t>「近い将来、廃業を考える」　⇒　</a:t>
            </a:r>
            <a:r>
              <a:rPr lang="en-US" altLang="ja-JP" b="1" dirty="0">
                <a:solidFill>
                  <a:srgbClr val="FF3300"/>
                </a:solidFill>
                <a:effectLst/>
                <a:ea typeface="游ゴシック" panose="020B0400000000000000" pitchFamily="50" charset="-128"/>
                <a:cs typeface="Times New Roman" panose="02020603050405020304" pitchFamily="18" charset="0"/>
              </a:rPr>
              <a:t>13.8</a:t>
            </a:r>
            <a:r>
              <a:rPr lang="ja-JP" altLang="ja-JP" b="1" dirty="0">
                <a:solidFill>
                  <a:srgbClr val="FF3300"/>
                </a:solidFill>
                <a:effectLst/>
                <a:ea typeface="游ゴシック" panose="020B0400000000000000" pitchFamily="50" charset="-128"/>
                <a:cs typeface="Times New Roman" panose="02020603050405020304" pitchFamily="18" charset="0"/>
              </a:rPr>
              <a:t>％</a:t>
            </a:r>
            <a:endParaRPr lang="en-US" altLang="ja-JP" b="1" dirty="0">
              <a:solidFill>
                <a:srgbClr val="FF3300"/>
              </a:solidFill>
              <a:effectLst/>
              <a:ea typeface="游ゴシック" panose="020B0400000000000000" pitchFamily="50" charset="-128"/>
              <a:cs typeface="Times New Roman" panose="02020603050405020304" pitchFamily="18" charset="0"/>
            </a:endParaRPr>
          </a:p>
          <a:p>
            <a:r>
              <a:rPr lang="ja-JP" altLang="en-US" b="1" dirty="0">
                <a:solidFill>
                  <a:srgbClr val="FF3300"/>
                </a:solidFill>
                <a:ea typeface="游ゴシック" panose="020B0400000000000000" pitchFamily="50" charset="-128"/>
                <a:cs typeface="Times New Roman" panose="02020603050405020304" pitchFamily="18" charset="0"/>
              </a:rPr>
              <a:t>　　　　　　　　　　　</a:t>
            </a:r>
            <a:r>
              <a:rPr lang="ja-JP" altLang="en-US" sz="1200" b="1" dirty="0">
                <a:solidFill>
                  <a:srgbClr val="FF3300"/>
                </a:solidFill>
                <a:ea typeface="游ゴシック" panose="020B0400000000000000" pitchFamily="50" charset="-128"/>
                <a:cs typeface="Times New Roman" panose="02020603050405020304" pitchFamily="18" charset="0"/>
              </a:rPr>
              <a:t>（日本医師会調査</a:t>
            </a:r>
            <a:r>
              <a:rPr lang="en-US" altLang="ja-JP" sz="1200" b="1" dirty="0">
                <a:solidFill>
                  <a:srgbClr val="FF3300"/>
                </a:solidFill>
                <a:ea typeface="游ゴシック" panose="020B0400000000000000" pitchFamily="50" charset="-128"/>
                <a:cs typeface="Times New Roman" panose="02020603050405020304" pitchFamily="18" charset="0"/>
              </a:rPr>
              <a:t>2023</a:t>
            </a:r>
            <a:r>
              <a:rPr lang="ja-JP" altLang="en-US" sz="1200" b="1" dirty="0">
                <a:solidFill>
                  <a:srgbClr val="FF3300"/>
                </a:solidFill>
                <a:ea typeface="游ゴシック" panose="020B0400000000000000" pitchFamily="50" charset="-128"/>
                <a:cs typeface="Times New Roman" panose="02020603050405020304" pitchFamily="18" charset="0"/>
              </a:rPr>
              <a:t>年）</a:t>
            </a:r>
            <a:r>
              <a:rPr lang="ja-JP" altLang="ja-JP" sz="1200" b="1" dirty="0">
                <a:solidFill>
                  <a:srgbClr val="FF3300"/>
                </a:solidFill>
                <a:effectLst/>
                <a:ea typeface="游ゴシック" panose="020B0400000000000000" pitchFamily="50" charset="-128"/>
                <a:cs typeface="Times New Roman" panose="02020603050405020304" pitchFamily="18" charset="0"/>
              </a:rPr>
              <a:t>　</a:t>
            </a:r>
            <a:endParaRPr lang="ja-JP" altLang="en-US" sz="1200" b="1" dirty="0">
              <a:solidFill>
                <a:srgbClr val="FF3300"/>
              </a:solidFill>
            </a:endParaRPr>
          </a:p>
        </p:txBody>
      </p:sp>
    </p:spTree>
    <p:extLst>
      <p:ext uri="{BB962C8B-B14F-4D97-AF65-F5344CB8AC3E}">
        <p14:creationId xmlns:p14="http://schemas.microsoft.com/office/powerpoint/2010/main" val="36077377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95EB52F9-BADF-3E0C-DC59-A48F913347A2}"/>
              </a:ext>
            </a:extLst>
          </p:cNvPr>
          <p:cNvSpPr txBox="1"/>
          <p:nvPr/>
        </p:nvSpPr>
        <p:spPr>
          <a:xfrm>
            <a:off x="2474259" y="256666"/>
            <a:ext cx="3775393"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混とんとしている診療報酬改定</a:t>
            </a:r>
          </a:p>
        </p:txBody>
      </p:sp>
      <p:sp>
        <p:nvSpPr>
          <p:cNvPr id="4" name="テキスト ボックス 3">
            <a:extLst>
              <a:ext uri="{FF2B5EF4-FFF2-40B4-BE49-F238E27FC236}">
                <a16:creationId xmlns:a16="http://schemas.microsoft.com/office/drawing/2014/main" id="{4B2793B1-91C5-A552-6CFC-7F2C08EFB509}"/>
              </a:ext>
            </a:extLst>
          </p:cNvPr>
          <p:cNvSpPr txBox="1"/>
          <p:nvPr/>
        </p:nvSpPr>
        <p:spPr>
          <a:xfrm>
            <a:off x="1263991" y="775236"/>
            <a:ext cx="7175362" cy="107721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厚生労働省　</a:t>
            </a:r>
            <a:r>
              <a:rPr kumimoji="1" lang="en-US" altLang="ja-JP"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2026</a:t>
            </a:r>
            <a:r>
              <a:rPr kumimoji="1" lang="ja-JP" altLang="en-US"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年度予算の概算要求　</a:t>
            </a:r>
            <a:r>
              <a:rPr kumimoji="1" lang="en-US" altLang="ja-JP"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34.7</a:t>
            </a:r>
            <a:r>
              <a:rPr kumimoji="1" lang="ja-JP" altLang="en-US"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兆円（</a:t>
            </a:r>
            <a:r>
              <a:rPr kumimoji="1" lang="en-US" altLang="ja-JP"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1.4</a:t>
            </a:r>
            <a:r>
              <a:rPr kumimoji="1" lang="ja-JP" altLang="en-US"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％増）</a:t>
            </a:r>
            <a:endParaRPr kumimoji="1" lang="en-US" altLang="ja-JP"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年金・医療などの経費　</a:t>
            </a:r>
            <a:r>
              <a:rPr kumimoji="1" lang="en-US" altLang="ja-JP"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32.9</a:t>
            </a:r>
            <a:r>
              <a:rPr kumimoji="1" lang="ja-JP" altLang="en-US"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兆円（</a:t>
            </a:r>
            <a:r>
              <a:rPr kumimoji="1" lang="en-US" altLang="ja-JP"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1.1</a:t>
            </a:r>
            <a:r>
              <a:rPr kumimoji="1" lang="ja-JP" altLang="en-US"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％増）　高齢化と医療技術の高度化</a:t>
            </a:r>
            <a:endParaRPr kumimoji="1" lang="en-US" altLang="ja-JP"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内訳は医療費に対する国庫負担が</a:t>
            </a:r>
            <a:r>
              <a:rPr kumimoji="1" lang="en-US" altLang="ja-JP"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10.48</a:t>
            </a:r>
            <a:r>
              <a:rPr kumimoji="1" lang="ja-JP" altLang="en-US"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兆円をどこに配分するか？</a:t>
            </a:r>
            <a:endParaRPr kumimoji="1" lang="en-US" altLang="ja-JP"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6" name="図 5">
            <a:extLst>
              <a:ext uri="{FF2B5EF4-FFF2-40B4-BE49-F238E27FC236}">
                <a16:creationId xmlns:a16="http://schemas.microsoft.com/office/drawing/2014/main" id="{BF50F870-213F-D2FD-DA22-E3A4818D543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573369"/>
            <a:ext cx="9144000" cy="1806338"/>
          </a:xfrm>
          <a:prstGeom prst="rect">
            <a:avLst/>
          </a:prstGeom>
        </p:spPr>
      </p:pic>
      <p:pic>
        <p:nvPicPr>
          <p:cNvPr id="8" name="図 7">
            <a:extLst>
              <a:ext uri="{FF2B5EF4-FFF2-40B4-BE49-F238E27FC236}">
                <a16:creationId xmlns:a16="http://schemas.microsoft.com/office/drawing/2014/main" id="{3FFA7D65-C349-F99F-B9A4-FA9E8B0BD6C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483759"/>
            <a:ext cx="9144000" cy="1104393"/>
          </a:xfrm>
          <a:prstGeom prst="rect">
            <a:avLst/>
          </a:prstGeom>
        </p:spPr>
      </p:pic>
      <p:pic>
        <p:nvPicPr>
          <p:cNvPr id="10" name="図 9">
            <a:extLst>
              <a:ext uri="{FF2B5EF4-FFF2-40B4-BE49-F238E27FC236}">
                <a16:creationId xmlns:a16="http://schemas.microsoft.com/office/drawing/2014/main" id="{11E83A6F-568E-F368-DBCF-5977C312330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692204"/>
            <a:ext cx="9144000" cy="785664"/>
          </a:xfrm>
          <a:prstGeom prst="rect">
            <a:avLst/>
          </a:prstGeom>
        </p:spPr>
      </p:pic>
      <p:pic>
        <p:nvPicPr>
          <p:cNvPr id="12" name="図 11">
            <a:extLst>
              <a:ext uri="{FF2B5EF4-FFF2-40B4-BE49-F238E27FC236}">
                <a16:creationId xmlns:a16="http://schemas.microsoft.com/office/drawing/2014/main" id="{0C4142D9-C0FE-A37D-EB4E-F3AACD6592E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1150" y="2136386"/>
            <a:ext cx="2178616" cy="295021"/>
          </a:xfrm>
          <a:prstGeom prst="rect">
            <a:avLst/>
          </a:prstGeom>
        </p:spPr>
      </p:pic>
      <p:sp>
        <p:nvSpPr>
          <p:cNvPr id="14" name="テキスト ボックス 13">
            <a:extLst>
              <a:ext uri="{FF2B5EF4-FFF2-40B4-BE49-F238E27FC236}">
                <a16:creationId xmlns:a16="http://schemas.microsoft.com/office/drawing/2014/main" id="{7A69DFDE-7D52-316E-733E-4AFF761EB677}"/>
              </a:ext>
            </a:extLst>
          </p:cNvPr>
          <p:cNvSpPr txBox="1"/>
          <p:nvPr/>
        </p:nvSpPr>
        <p:spPr>
          <a:xfrm>
            <a:off x="2689413" y="2197128"/>
            <a:ext cx="4572000"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200" b="1" i="0" u="none" strike="noStrike" kern="1200" cap="none" spc="0" normalizeH="0" baseline="0" noProof="0" dirty="0">
                <a:ln>
                  <a:noFill/>
                </a:ln>
                <a:solidFill>
                  <a:srgbClr val="2E3136"/>
                </a:solidFill>
                <a:effectLst/>
                <a:uLnTx/>
                <a:uFillTx/>
                <a:latin typeface="ヒラギノ角ゴ Pro W3"/>
                <a:ea typeface="等线" panose="02010600030101010101" pitchFamily="2" charset="-122"/>
                <a:cs typeface="+mn-cs"/>
              </a:rPr>
              <a:t>中央社会保険医療協議会 総会（第</a:t>
            </a:r>
            <a:r>
              <a:rPr kumimoji="0" lang="en-US" altLang="zh-CN" sz="1200" b="1" i="0" u="none" strike="noStrike" kern="1200" cap="none" spc="0" normalizeH="0" baseline="0" noProof="0" dirty="0">
                <a:ln>
                  <a:noFill/>
                </a:ln>
                <a:solidFill>
                  <a:srgbClr val="2E3136"/>
                </a:solidFill>
                <a:effectLst/>
                <a:uLnTx/>
                <a:uFillTx/>
                <a:latin typeface="ヒラギノ角ゴ Pro W3"/>
                <a:ea typeface="等线" panose="02010600030101010101" pitchFamily="2" charset="-122"/>
                <a:cs typeface="+mn-cs"/>
              </a:rPr>
              <a:t>615</a:t>
            </a:r>
            <a:r>
              <a:rPr kumimoji="0" lang="zh-CN" altLang="en-US" sz="1200" b="1" i="0" u="none" strike="noStrike" kern="1200" cap="none" spc="0" normalizeH="0" baseline="0" noProof="0" dirty="0">
                <a:ln>
                  <a:noFill/>
                </a:ln>
                <a:solidFill>
                  <a:srgbClr val="2E3136"/>
                </a:solidFill>
                <a:effectLst/>
                <a:uLnTx/>
                <a:uFillTx/>
                <a:latin typeface="ヒラギノ角ゴ Pro W3"/>
                <a:ea typeface="等线" panose="02010600030101010101" pitchFamily="2" charset="-122"/>
                <a:cs typeface="+mn-cs"/>
              </a:rPr>
              <a:t>回）</a:t>
            </a:r>
            <a:r>
              <a:rPr kumimoji="0" lang="en-US" altLang="ja-JP" sz="1200" b="1" i="0" u="none" strike="noStrike" kern="1200" cap="none" spc="0" normalizeH="0" baseline="0" noProof="0" dirty="0">
                <a:ln>
                  <a:noFill/>
                </a:ln>
                <a:solidFill>
                  <a:srgbClr val="2E3136"/>
                </a:solidFill>
                <a:effectLst/>
                <a:uLnTx/>
                <a:uFillTx/>
                <a:latin typeface="ヒラギノ角ゴ Pro W3"/>
                <a:ea typeface="游ゴシック" panose="020B0400000000000000" pitchFamily="50" charset="-128"/>
                <a:cs typeface="+mn-cs"/>
              </a:rPr>
              <a:t>2025.8.27</a:t>
            </a:r>
            <a:endParaRPr kumimoji="0"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cxnSp>
        <p:nvCxnSpPr>
          <p:cNvPr id="5" name="直線コネクタ 4">
            <a:extLst>
              <a:ext uri="{FF2B5EF4-FFF2-40B4-BE49-F238E27FC236}">
                <a16:creationId xmlns:a16="http://schemas.microsoft.com/office/drawing/2014/main" id="{B4E939F4-2267-EEC3-8297-C92EA2834841}"/>
              </a:ext>
            </a:extLst>
          </p:cNvPr>
          <p:cNvCxnSpPr/>
          <p:nvPr/>
        </p:nvCxnSpPr>
        <p:spPr>
          <a:xfrm>
            <a:off x="242047" y="3263153"/>
            <a:ext cx="877644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F8530390-1786-CDFA-D7DA-CB8A976F8836}"/>
              </a:ext>
            </a:extLst>
          </p:cNvPr>
          <p:cNvCxnSpPr/>
          <p:nvPr/>
        </p:nvCxnSpPr>
        <p:spPr>
          <a:xfrm>
            <a:off x="242047" y="4930588"/>
            <a:ext cx="877644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1B222B52-01C9-B752-BD78-8269619F54F9}"/>
              </a:ext>
            </a:extLst>
          </p:cNvPr>
          <p:cNvSpPr txBox="1"/>
          <p:nvPr/>
        </p:nvSpPr>
        <p:spPr>
          <a:xfrm>
            <a:off x="2268071" y="6477868"/>
            <a:ext cx="4314001" cy="307777"/>
          </a:xfrm>
          <a:prstGeom prst="rect">
            <a:avLst/>
          </a:prstGeom>
          <a:noFill/>
        </p:spPr>
        <p:txBody>
          <a:bodyPr wrap="none" rtlCol="0">
            <a:spAutoFit/>
          </a:bodyPr>
          <a:lstStyle/>
          <a:p>
            <a:r>
              <a:rPr kumimoji="1" lang="ja-JP" altLang="en-US" sz="1400" b="1" dirty="0">
                <a:solidFill>
                  <a:srgbClr val="FF0000"/>
                </a:solidFill>
              </a:rPr>
              <a:t>病院は赤字、診療所は黒字、そして薬局は・・・？</a:t>
            </a:r>
          </a:p>
        </p:txBody>
      </p:sp>
    </p:spTree>
    <p:extLst>
      <p:ext uri="{BB962C8B-B14F-4D97-AF65-F5344CB8AC3E}">
        <p14:creationId xmlns:p14="http://schemas.microsoft.com/office/powerpoint/2010/main" val="5816617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4627917-161E-8834-1A3F-031E2DA5071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5272" y="208438"/>
            <a:ext cx="8740588" cy="4992119"/>
          </a:xfrm>
          <a:prstGeom prst="rect">
            <a:avLst/>
          </a:prstGeom>
        </p:spPr>
      </p:pic>
      <p:sp>
        <p:nvSpPr>
          <p:cNvPr id="4" name="テキスト ボックス 3">
            <a:extLst>
              <a:ext uri="{FF2B5EF4-FFF2-40B4-BE49-F238E27FC236}">
                <a16:creationId xmlns:a16="http://schemas.microsoft.com/office/drawing/2014/main" id="{2432B186-0D8B-3EAF-4432-329353952394}"/>
              </a:ext>
            </a:extLst>
          </p:cNvPr>
          <p:cNvSpPr txBox="1"/>
          <p:nvPr/>
        </p:nvSpPr>
        <p:spPr>
          <a:xfrm>
            <a:off x="3451412" y="439270"/>
            <a:ext cx="2646878"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（全国自治体病院協議会）</a:t>
            </a:r>
          </a:p>
        </p:txBody>
      </p:sp>
      <p:sp>
        <p:nvSpPr>
          <p:cNvPr id="6" name="テキスト ボックス 5">
            <a:extLst>
              <a:ext uri="{FF2B5EF4-FFF2-40B4-BE49-F238E27FC236}">
                <a16:creationId xmlns:a16="http://schemas.microsoft.com/office/drawing/2014/main" id="{6D2ED68E-BB2D-6446-0D83-B47772CA64FA}"/>
              </a:ext>
            </a:extLst>
          </p:cNvPr>
          <p:cNvSpPr txBox="1"/>
          <p:nvPr/>
        </p:nvSpPr>
        <p:spPr>
          <a:xfrm>
            <a:off x="726140" y="6126342"/>
            <a:ext cx="8109720" cy="523220"/>
          </a:xfrm>
          <a:prstGeom prst="rect">
            <a:avLst/>
          </a:prstGeom>
          <a:noFill/>
        </p:spPr>
        <p:txBody>
          <a:bodyPr wrap="square">
            <a:spAutoFit/>
          </a:bodyPr>
          <a:lstStyle/>
          <a:p>
            <a:pPr marL="0" marR="0" lvl="0" indent="0" algn="l" defTabSz="457200" rtl="0" eaLnBrk="1" fontAlgn="base" latinLnBrk="0" hangingPunct="1">
              <a:lnSpc>
                <a:spcPct val="100000"/>
              </a:lnSpc>
              <a:spcBef>
                <a:spcPts val="0"/>
              </a:spcBef>
              <a:spcAft>
                <a:spcPts val="2250"/>
              </a:spcAft>
              <a:buClrTx/>
              <a:buSzTx/>
              <a:buFontTx/>
              <a:buNone/>
              <a:tabLst/>
              <a:defRPr/>
            </a:pPr>
            <a:r>
              <a:rPr kumimoji="0" lang="en-US" altLang="ja-JP" sz="1400" b="1" i="0" u="none" strike="noStrike" kern="1200" cap="none" spc="0" normalizeH="0" baseline="0" noProof="0" dirty="0">
                <a:ln>
                  <a:noFill/>
                </a:ln>
                <a:solidFill>
                  <a:srgbClr val="0E0E0E"/>
                </a:solidFill>
                <a:effectLst/>
                <a:uLnTx/>
                <a:uFillTx/>
                <a:latin typeface="Times New Roman" panose="02020603050405020304" pitchFamily="18" charset="0"/>
                <a:ea typeface="游ゴシック" panose="020B0400000000000000" pitchFamily="50" charset="-128"/>
                <a:cs typeface="+mn-cs"/>
              </a:rPr>
              <a:t>2024</a:t>
            </a:r>
            <a:r>
              <a:rPr kumimoji="0" lang="ja-JP" altLang="en-US" sz="1400" b="1" i="0" u="none" strike="noStrike" kern="1200" cap="none" spc="0" normalizeH="0" baseline="0" noProof="0" dirty="0">
                <a:ln>
                  <a:noFill/>
                </a:ln>
                <a:solidFill>
                  <a:srgbClr val="0E0E0E"/>
                </a:solidFill>
                <a:effectLst/>
                <a:uLnTx/>
                <a:uFillTx/>
                <a:latin typeface="Times New Roman" panose="02020603050405020304" pitchFamily="18" charset="0"/>
                <a:ea typeface="游ゴシック" panose="020B0400000000000000" pitchFamily="50" charset="-128"/>
                <a:cs typeface="+mn-cs"/>
              </a:rPr>
              <a:t>年度診療報酬改定後に</a:t>
            </a:r>
            <a:r>
              <a:rPr kumimoji="0" lang="ja-JP" alt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游ゴシック" panose="020B0400000000000000" pitchFamily="50" charset="-128"/>
                <a:cs typeface="+mn-cs"/>
              </a:rPr>
              <a:t>医業赤字病院は</a:t>
            </a:r>
            <a:r>
              <a:rPr kumimoji="0" lang="en-US" altLang="ja-JP" sz="1400" b="1" i="0" u="none" strike="noStrike" kern="1200" cap="none" spc="0" normalizeH="0" baseline="0" noProof="0" dirty="0">
                <a:ln>
                  <a:noFill/>
                </a:ln>
                <a:solidFill>
                  <a:srgbClr val="FF0000"/>
                </a:solidFill>
                <a:effectLst/>
                <a:uLnTx/>
                <a:uFillTx/>
                <a:latin typeface="Times New Roman" panose="02020603050405020304" pitchFamily="18" charset="0"/>
                <a:ea typeface="游ゴシック" panose="020B0400000000000000" pitchFamily="50" charset="-128"/>
                <a:cs typeface="+mn-cs"/>
              </a:rPr>
              <a:t>69</a:t>
            </a:r>
            <a:r>
              <a:rPr kumimoji="0" lang="ja-JP" alt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游ゴシック" panose="020B0400000000000000" pitchFamily="50" charset="-128"/>
                <a:cs typeface="+mn-cs"/>
              </a:rPr>
              <a:t>％、経常赤字病院は</a:t>
            </a:r>
            <a:r>
              <a:rPr kumimoji="0" lang="en-US" altLang="ja-JP" sz="1400" b="1" i="0" u="none" strike="noStrike" kern="1200" cap="none" spc="0" normalizeH="0" baseline="0" noProof="0" dirty="0">
                <a:ln>
                  <a:noFill/>
                </a:ln>
                <a:solidFill>
                  <a:srgbClr val="FF0000"/>
                </a:solidFill>
                <a:effectLst/>
                <a:uLnTx/>
                <a:uFillTx/>
                <a:latin typeface="Times New Roman" panose="02020603050405020304" pitchFamily="18" charset="0"/>
                <a:ea typeface="游ゴシック" panose="020B0400000000000000" pitchFamily="50" charset="-128"/>
                <a:cs typeface="+mn-cs"/>
              </a:rPr>
              <a:t>61.2</a:t>
            </a:r>
            <a:r>
              <a:rPr kumimoji="0" lang="ja-JP" alt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游ゴシック" panose="020B0400000000000000" pitchFamily="50" charset="-128"/>
                <a:cs typeface="+mn-cs"/>
              </a:rPr>
              <a:t>％に増加</a:t>
            </a:r>
            <a:r>
              <a:rPr kumimoji="0" lang="ja-JP" altLang="en-US" sz="1400" b="1" i="0" u="none" strike="noStrike" kern="1200" cap="none" spc="0" normalizeH="0" baseline="0" noProof="0" dirty="0">
                <a:ln>
                  <a:noFill/>
                </a:ln>
                <a:solidFill>
                  <a:srgbClr val="0E0E0E"/>
                </a:solidFill>
                <a:effectLst/>
                <a:uLnTx/>
                <a:uFillTx/>
                <a:latin typeface="Times New Roman" panose="02020603050405020304" pitchFamily="18" charset="0"/>
                <a:ea typeface="游ゴシック" panose="020B0400000000000000" pitchFamily="50" charset="-128"/>
                <a:cs typeface="+mn-cs"/>
              </a:rPr>
              <a:t>、「物価・賃金の上昇」に対応できる病院診療報酬を</a:t>
            </a:r>
            <a:r>
              <a:rPr kumimoji="0" lang="en-US" altLang="ja-JP" sz="1400" b="1" i="0" u="none" strike="noStrike" kern="1200" cap="none" spc="0" normalizeH="0" baseline="0" noProof="0" dirty="0">
                <a:ln>
                  <a:noFill/>
                </a:ln>
                <a:solidFill>
                  <a:srgbClr val="0E0E0E"/>
                </a:solidFill>
                <a:effectLst/>
                <a:uLnTx/>
                <a:uFillTx/>
                <a:latin typeface="Times New Roman" panose="02020603050405020304" pitchFamily="18" charset="0"/>
                <a:ea typeface="游ゴシック" panose="020B0400000000000000" pitchFamily="50" charset="-128"/>
                <a:cs typeface="+mn-cs"/>
              </a:rPr>
              <a:t>—</a:t>
            </a:r>
            <a:r>
              <a:rPr kumimoji="0" lang="en-US" altLang="ja-JP" sz="1400" b="1" i="0" u="none" strike="noStrike" kern="1200" cap="none" spc="0" normalizeH="0" baseline="0" noProof="0" dirty="0">
                <a:ln>
                  <a:noFill/>
                </a:ln>
                <a:solidFill>
                  <a:srgbClr val="0070C0"/>
                </a:solidFill>
                <a:effectLst/>
                <a:uLnTx/>
                <a:uFillTx/>
                <a:latin typeface="Times New Roman" panose="02020603050405020304" pitchFamily="18" charset="0"/>
                <a:ea typeface="游ゴシック" panose="020B0400000000000000" pitchFamily="50" charset="-128"/>
                <a:cs typeface="+mn-cs"/>
              </a:rPr>
              <a:t>6</a:t>
            </a:r>
            <a:r>
              <a:rPr kumimoji="0" lang="ja-JP" altLang="en-US" sz="1400" b="1" i="0" u="none" strike="noStrike" kern="1200" cap="none" spc="0" normalizeH="0" baseline="0" noProof="0" dirty="0">
                <a:ln>
                  <a:noFill/>
                </a:ln>
                <a:solidFill>
                  <a:srgbClr val="0070C0"/>
                </a:solidFill>
                <a:effectLst/>
                <a:uLnTx/>
                <a:uFillTx/>
                <a:latin typeface="Times New Roman" panose="02020603050405020304" pitchFamily="18" charset="0"/>
                <a:ea typeface="游ゴシック" panose="020B0400000000000000" pitchFamily="50" charset="-128"/>
                <a:cs typeface="+mn-cs"/>
              </a:rPr>
              <a:t>病院団体</a:t>
            </a:r>
          </a:p>
        </p:txBody>
      </p:sp>
      <p:sp>
        <p:nvSpPr>
          <p:cNvPr id="8" name="テキスト ボックス 7">
            <a:extLst>
              <a:ext uri="{FF2B5EF4-FFF2-40B4-BE49-F238E27FC236}">
                <a16:creationId xmlns:a16="http://schemas.microsoft.com/office/drawing/2014/main" id="{291D3575-2FB1-19BA-B2AE-A01ECC9340DA}"/>
              </a:ext>
            </a:extLst>
          </p:cNvPr>
          <p:cNvSpPr txBox="1"/>
          <p:nvPr/>
        </p:nvSpPr>
        <p:spPr>
          <a:xfrm>
            <a:off x="726140" y="5431389"/>
            <a:ext cx="8274423"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srgbClr val="0E0E0E"/>
                </a:solidFill>
                <a:effectLst/>
                <a:uLnTx/>
                <a:uFillTx/>
                <a:latin typeface="Avenir"/>
                <a:ea typeface="游ゴシック" panose="020B0400000000000000" pitchFamily="50" charset="-128"/>
                <a:cs typeface="+mn-cs"/>
              </a:rPr>
              <a:t>2024</a:t>
            </a:r>
            <a:r>
              <a:rPr kumimoji="0" lang="ja-JP" altLang="en-US" sz="1400" b="1" i="0" u="none" strike="noStrike" kern="1200" cap="none" spc="0" normalizeH="0" baseline="0" noProof="0" dirty="0">
                <a:ln>
                  <a:noFill/>
                </a:ln>
                <a:solidFill>
                  <a:srgbClr val="0E0E0E"/>
                </a:solidFill>
                <a:effectLst/>
                <a:uLnTx/>
                <a:uFillTx/>
                <a:latin typeface="Avenir"/>
                <a:ea typeface="游ゴシック" panose="020B0400000000000000" pitchFamily="50" charset="-128"/>
                <a:cs typeface="+mn-cs"/>
              </a:rPr>
              <a:t>年度における</a:t>
            </a:r>
            <a:r>
              <a:rPr kumimoji="0" lang="ja-JP" altLang="en-US" sz="1400" b="1" i="0" u="none" strike="noStrike" kern="1200" cap="none" spc="0" normalizeH="0" baseline="0" noProof="0" dirty="0">
                <a:ln>
                  <a:noFill/>
                </a:ln>
                <a:solidFill>
                  <a:srgbClr val="0070C0"/>
                </a:solidFill>
                <a:effectLst/>
                <a:uLnTx/>
                <a:uFillTx/>
                <a:latin typeface="Avenir"/>
                <a:ea typeface="游ゴシック" panose="020B0400000000000000" pitchFamily="50" charset="-128"/>
                <a:cs typeface="+mn-cs"/>
              </a:rPr>
              <a:t>自治体病院</a:t>
            </a:r>
            <a:r>
              <a:rPr kumimoji="0" lang="ja-JP" altLang="en-US" sz="1400" b="1" i="0" u="none" strike="noStrike" kern="1200" cap="none" spc="0" normalizeH="0" baseline="0" noProof="0" dirty="0">
                <a:ln>
                  <a:noFill/>
                </a:ln>
                <a:solidFill>
                  <a:srgbClr val="0E0E0E"/>
                </a:solidFill>
                <a:effectLst/>
                <a:uLnTx/>
                <a:uFillTx/>
                <a:latin typeface="Avenir"/>
                <a:ea typeface="游ゴシック" panose="020B0400000000000000" pitchFamily="50" charset="-128"/>
                <a:cs typeface="+mn-cs"/>
              </a:rPr>
              <a:t>の決算状況を調べたところ、</a:t>
            </a:r>
            <a:r>
              <a:rPr kumimoji="0" lang="en-US" altLang="ja-JP" sz="1400" b="1" i="0" u="none" strike="noStrike" kern="1200" cap="none" spc="0" normalizeH="0" baseline="0" noProof="0" dirty="0">
                <a:ln>
                  <a:noFill/>
                </a:ln>
                <a:solidFill>
                  <a:srgbClr val="FF0000"/>
                </a:solidFill>
                <a:effectLst/>
                <a:uLnTx/>
                <a:uFillTx/>
                <a:latin typeface="Avenir"/>
                <a:ea typeface="游ゴシック" panose="020B0400000000000000" pitchFamily="50" charset="-128"/>
                <a:cs typeface="+mn-cs"/>
              </a:rPr>
              <a:t>86</a:t>
            </a:r>
            <a:r>
              <a:rPr kumimoji="0" lang="ja-JP" altLang="en-US" sz="1400" b="1" i="0" u="none" strike="noStrike" kern="1200" cap="none" spc="0" normalizeH="0" baseline="0" noProof="0" dirty="0">
                <a:ln>
                  <a:noFill/>
                </a:ln>
                <a:solidFill>
                  <a:srgbClr val="FF0000"/>
                </a:solidFill>
                <a:effectLst/>
                <a:uLnTx/>
                <a:uFillTx/>
                <a:latin typeface="Avenir"/>
                <a:ea typeface="游ゴシック" panose="020B0400000000000000" pitchFamily="50" charset="-128"/>
                <a:cs typeface="+mn-cs"/>
              </a:rPr>
              <a:t>％が経常赤字、</a:t>
            </a:r>
            <a:r>
              <a:rPr kumimoji="0" lang="en-US" altLang="ja-JP" sz="1400" b="1" i="0" u="none" strike="noStrike" kern="1200" cap="none" spc="0" normalizeH="0" baseline="0" noProof="0" dirty="0">
                <a:ln>
                  <a:noFill/>
                </a:ln>
                <a:solidFill>
                  <a:srgbClr val="FF0000"/>
                </a:solidFill>
                <a:effectLst/>
                <a:uLnTx/>
                <a:uFillTx/>
                <a:latin typeface="Avenir"/>
                <a:ea typeface="游ゴシック" panose="020B0400000000000000" pitchFamily="50" charset="-128"/>
                <a:cs typeface="+mn-cs"/>
              </a:rPr>
              <a:t>95</a:t>
            </a:r>
            <a:r>
              <a:rPr kumimoji="0" lang="ja-JP" altLang="en-US" sz="1400" b="1" i="0" u="none" strike="noStrike" kern="1200" cap="none" spc="0" normalizeH="0" baseline="0" noProof="0" dirty="0">
                <a:ln>
                  <a:noFill/>
                </a:ln>
                <a:solidFill>
                  <a:srgbClr val="FF0000"/>
                </a:solidFill>
                <a:effectLst/>
                <a:uLnTx/>
                <a:uFillTx/>
                <a:latin typeface="Avenir"/>
                <a:ea typeface="游ゴシック" panose="020B0400000000000000" pitchFamily="50" charset="-128"/>
                <a:cs typeface="+mn-cs"/>
              </a:rPr>
              <a:t>％が医業赤字</a:t>
            </a:r>
            <a:r>
              <a:rPr kumimoji="0" lang="ja-JP" altLang="en-US" sz="1400" b="1" i="0" u="none" strike="noStrike" kern="1200" cap="none" spc="0" normalizeH="0" baseline="0" noProof="0" dirty="0">
                <a:ln>
                  <a:noFill/>
                </a:ln>
                <a:solidFill>
                  <a:srgbClr val="0E0E0E"/>
                </a:solidFill>
                <a:effectLst/>
                <a:uLnTx/>
                <a:uFillTx/>
                <a:latin typeface="Avenir"/>
                <a:ea typeface="游ゴシック" panose="020B0400000000000000" pitchFamily="50" charset="-128"/>
                <a:cs typeface="+mn-cs"/>
              </a:rPr>
              <a:t>という異常事態であることが明確になった</a:t>
            </a:r>
            <a:endParaRPr kumimoji="0"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0419706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CE81A4A-F2CE-E5A7-973F-74EF2587E7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24632"/>
            <a:ext cx="9144000" cy="6374344"/>
          </a:xfrm>
          <a:prstGeom prst="rect">
            <a:avLst/>
          </a:prstGeom>
        </p:spPr>
      </p:pic>
      <p:pic>
        <p:nvPicPr>
          <p:cNvPr id="5" name="図 4">
            <a:extLst>
              <a:ext uri="{FF2B5EF4-FFF2-40B4-BE49-F238E27FC236}">
                <a16:creationId xmlns:a16="http://schemas.microsoft.com/office/drawing/2014/main" id="{CDD59556-5458-28D8-5E91-C4261DB7042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7335" y="234767"/>
            <a:ext cx="3437818" cy="591393"/>
          </a:xfrm>
          <a:prstGeom prst="rect">
            <a:avLst/>
          </a:prstGeom>
        </p:spPr>
      </p:pic>
      <p:pic>
        <p:nvPicPr>
          <p:cNvPr id="7" name="図 6">
            <a:extLst>
              <a:ext uri="{FF2B5EF4-FFF2-40B4-BE49-F238E27FC236}">
                <a16:creationId xmlns:a16="http://schemas.microsoft.com/office/drawing/2014/main" id="{DAF36524-5879-57CD-72C5-91BAB5FA8F6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66643" y="418958"/>
            <a:ext cx="1871924" cy="481080"/>
          </a:xfrm>
          <a:prstGeom prst="rect">
            <a:avLst/>
          </a:prstGeom>
        </p:spPr>
      </p:pic>
    </p:spTree>
    <p:extLst>
      <p:ext uri="{BB962C8B-B14F-4D97-AF65-F5344CB8AC3E}">
        <p14:creationId xmlns:p14="http://schemas.microsoft.com/office/powerpoint/2010/main" val="20295129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760E0EE-1EC3-E579-24CC-F650B7B8EDA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71615"/>
            <a:ext cx="9144000" cy="6314770"/>
          </a:xfrm>
          <a:prstGeom prst="rect">
            <a:avLst/>
          </a:prstGeom>
        </p:spPr>
      </p:pic>
      <p:pic>
        <p:nvPicPr>
          <p:cNvPr id="5" name="図 4">
            <a:extLst>
              <a:ext uri="{FF2B5EF4-FFF2-40B4-BE49-F238E27FC236}">
                <a16:creationId xmlns:a16="http://schemas.microsoft.com/office/drawing/2014/main" id="{8F0F011D-6BC4-50FC-7EAC-FF6278FF55E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66148" y="6577034"/>
            <a:ext cx="3834716" cy="323116"/>
          </a:xfrm>
          <a:prstGeom prst="rect">
            <a:avLst/>
          </a:prstGeom>
        </p:spPr>
      </p:pic>
      <p:sp>
        <p:nvSpPr>
          <p:cNvPr id="2" name="正方形/長方形 1">
            <a:extLst>
              <a:ext uri="{FF2B5EF4-FFF2-40B4-BE49-F238E27FC236}">
                <a16:creationId xmlns:a16="http://schemas.microsoft.com/office/drawing/2014/main" id="{162F103F-99D1-C022-1511-47971119FD3C}"/>
              </a:ext>
            </a:extLst>
          </p:cNvPr>
          <p:cNvSpPr/>
          <p:nvPr/>
        </p:nvSpPr>
        <p:spPr>
          <a:xfrm>
            <a:off x="134470" y="5513294"/>
            <a:ext cx="5585012" cy="197224"/>
          </a:xfrm>
          <a:prstGeom prst="rect">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楕円 3">
            <a:extLst>
              <a:ext uri="{FF2B5EF4-FFF2-40B4-BE49-F238E27FC236}">
                <a16:creationId xmlns:a16="http://schemas.microsoft.com/office/drawing/2014/main" id="{D837E389-96D4-49DB-FABB-C78F80FC43B2}"/>
              </a:ext>
            </a:extLst>
          </p:cNvPr>
          <p:cNvSpPr/>
          <p:nvPr/>
        </p:nvSpPr>
        <p:spPr>
          <a:xfrm>
            <a:off x="4782126" y="5513294"/>
            <a:ext cx="284022" cy="197224"/>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直線矢印コネクタ 6">
            <a:extLst>
              <a:ext uri="{FF2B5EF4-FFF2-40B4-BE49-F238E27FC236}">
                <a16:creationId xmlns:a16="http://schemas.microsoft.com/office/drawing/2014/main" id="{1C741B43-AACE-3BE3-5CF6-493993D4FFED}"/>
              </a:ext>
            </a:extLst>
          </p:cNvPr>
          <p:cNvCxnSpPr/>
          <p:nvPr/>
        </p:nvCxnSpPr>
        <p:spPr>
          <a:xfrm flipH="1" flipV="1">
            <a:off x="5066148" y="5710518"/>
            <a:ext cx="796770" cy="20618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EC34BA26-9110-F7D5-1235-547779BC2C57}"/>
              </a:ext>
            </a:extLst>
          </p:cNvPr>
          <p:cNvSpPr txBox="1"/>
          <p:nvPr/>
        </p:nvSpPr>
        <p:spPr>
          <a:xfrm>
            <a:off x="5813955" y="5813612"/>
            <a:ext cx="2339102" cy="307777"/>
          </a:xfrm>
          <a:prstGeom prst="rect">
            <a:avLst/>
          </a:prstGeom>
          <a:noFill/>
        </p:spPr>
        <p:txBody>
          <a:bodyPr wrap="none" rtlCol="0">
            <a:spAutoFit/>
          </a:bodyPr>
          <a:lstStyle/>
          <a:p>
            <a:r>
              <a:rPr kumimoji="1" lang="ja-JP" altLang="en-US" sz="1400" b="1" dirty="0">
                <a:solidFill>
                  <a:srgbClr val="FF0000"/>
                </a:solidFill>
              </a:rPr>
              <a:t>増収減益だけど黒字を維持</a:t>
            </a:r>
          </a:p>
        </p:txBody>
      </p:sp>
    </p:spTree>
    <p:extLst>
      <p:ext uri="{BB962C8B-B14F-4D97-AF65-F5344CB8AC3E}">
        <p14:creationId xmlns:p14="http://schemas.microsoft.com/office/powerpoint/2010/main" val="33202569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58BC03D-C09F-FEBE-2BEF-A652145B824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27033"/>
            <a:ext cx="9144000" cy="6296449"/>
          </a:xfrm>
          <a:prstGeom prst="rect">
            <a:avLst/>
          </a:prstGeom>
        </p:spPr>
      </p:pic>
      <p:sp>
        <p:nvSpPr>
          <p:cNvPr id="5" name="テキスト ボックス 4">
            <a:extLst>
              <a:ext uri="{FF2B5EF4-FFF2-40B4-BE49-F238E27FC236}">
                <a16:creationId xmlns:a16="http://schemas.microsoft.com/office/drawing/2014/main" id="{F1DC50EC-1D30-DA49-0518-1D6597DBB00B}"/>
              </a:ext>
            </a:extLst>
          </p:cNvPr>
          <p:cNvSpPr txBox="1"/>
          <p:nvPr/>
        </p:nvSpPr>
        <p:spPr>
          <a:xfrm>
            <a:off x="3574677" y="6515274"/>
            <a:ext cx="5849470"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rgbClr val="2E3136"/>
                </a:solidFill>
                <a:effectLst/>
                <a:uLnTx/>
                <a:uFillTx/>
                <a:latin typeface="ヒラギノ角ゴ Pro W3"/>
                <a:ea typeface="游ゴシック" panose="020B0400000000000000" pitchFamily="50" charset="-128"/>
                <a:cs typeface="+mn-cs"/>
              </a:rPr>
              <a:t>令和</a:t>
            </a:r>
            <a:r>
              <a:rPr kumimoji="0" lang="en-US" altLang="ja-JP" sz="1200" b="1" i="0" u="none" strike="noStrike" kern="1200" cap="none" spc="0" normalizeH="0" baseline="0" noProof="0" dirty="0">
                <a:ln>
                  <a:noFill/>
                </a:ln>
                <a:solidFill>
                  <a:srgbClr val="2E3136"/>
                </a:solidFill>
                <a:effectLst/>
                <a:uLnTx/>
                <a:uFillTx/>
                <a:latin typeface="ヒラギノ角ゴ Pro W3"/>
                <a:ea typeface="游ゴシック" panose="020B0400000000000000" pitchFamily="50" charset="-128"/>
                <a:cs typeface="+mn-cs"/>
              </a:rPr>
              <a:t>7</a:t>
            </a:r>
            <a:r>
              <a:rPr kumimoji="0" lang="ja-JP" altLang="en-US" sz="1200" b="1" i="0" u="none" strike="noStrike" kern="1200" cap="none" spc="0" normalizeH="0" baseline="0" noProof="0" dirty="0">
                <a:ln>
                  <a:noFill/>
                </a:ln>
                <a:solidFill>
                  <a:srgbClr val="2E3136"/>
                </a:solidFill>
                <a:effectLst/>
                <a:uLnTx/>
                <a:uFillTx/>
                <a:latin typeface="ヒラギノ角ゴ Pro W3"/>
                <a:ea typeface="游ゴシック" panose="020B0400000000000000" pitchFamily="50" charset="-128"/>
                <a:cs typeface="+mn-cs"/>
              </a:rPr>
              <a:t>年度第</a:t>
            </a:r>
            <a:r>
              <a:rPr kumimoji="0" lang="en-US" altLang="ja-JP" sz="1200" b="1" i="0" u="none" strike="noStrike" kern="1200" cap="none" spc="0" normalizeH="0" baseline="0" noProof="0" dirty="0">
                <a:ln>
                  <a:noFill/>
                </a:ln>
                <a:solidFill>
                  <a:srgbClr val="2E3136"/>
                </a:solidFill>
                <a:effectLst/>
                <a:uLnTx/>
                <a:uFillTx/>
                <a:latin typeface="ヒラギノ角ゴ Pro W3"/>
                <a:ea typeface="游ゴシック" panose="020B0400000000000000" pitchFamily="50" charset="-128"/>
                <a:cs typeface="+mn-cs"/>
              </a:rPr>
              <a:t>9</a:t>
            </a:r>
            <a:r>
              <a:rPr kumimoji="0" lang="ja-JP" altLang="en-US" sz="1200" b="1" i="0" u="none" strike="noStrike" kern="1200" cap="none" spc="0" normalizeH="0" baseline="0" noProof="0" dirty="0">
                <a:ln>
                  <a:noFill/>
                </a:ln>
                <a:solidFill>
                  <a:srgbClr val="2E3136"/>
                </a:solidFill>
                <a:effectLst/>
                <a:uLnTx/>
                <a:uFillTx/>
                <a:latin typeface="ヒラギノ角ゴ Pro W3"/>
                <a:ea typeface="游ゴシック" panose="020B0400000000000000" pitchFamily="50" charset="-128"/>
                <a:cs typeface="+mn-cs"/>
              </a:rPr>
              <a:t>回入院・外来医療等の調査・評価分科会（中医協）　</a:t>
            </a:r>
            <a:r>
              <a:rPr kumimoji="0" lang="en-US" altLang="ja-JP" sz="1200" b="1" i="0" u="none" strike="noStrike" kern="1200" cap="none" spc="0" normalizeH="0" baseline="0" noProof="0" dirty="0">
                <a:ln>
                  <a:noFill/>
                </a:ln>
                <a:solidFill>
                  <a:srgbClr val="2E3136"/>
                </a:solidFill>
                <a:effectLst/>
                <a:uLnTx/>
                <a:uFillTx/>
                <a:latin typeface="ヒラギノ角ゴ Pro W3"/>
                <a:ea typeface="游ゴシック" panose="020B0400000000000000" pitchFamily="50" charset="-128"/>
                <a:cs typeface="+mn-cs"/>
              </a:rPr>
              <a:t>2025.8.241</a:t>
            </a:r>
            <a:endParaRPr kumimoji="0"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 name="テキスト ボックス 1">
            <a:extLst>
              <a:ext uri="{FF2B5EF4-FFF2-40B4-BE49-F238E27FC236}">
                <a16:creationId xmlns:a16="http://schemas.microsoft.com/office/drawing/2014/main" id="{B55AD050-77D0-DAEA-3EB0-E9FEF13E14D9}"/>
              </a:ext>
            </a:extLst>
          </p:cNvPr>
          <p:cNvSpPr txBox="1"/>
          <p:nvPr/>
        </p:nvSpPr>
        <p:spPr>
          <a:xfrm>
            <a:off x="331694" y="5486399"/>
            <a:ext cx="4405373" cy="307777"/>
          </a:xfrm>
          <a:prstGeom prst="rect">
            <a:avLst/>
          </a:prstGeom>
          <a:noFill/>
        </p:spPr>
        <p:txBody>
          <a:bodyPr wrap="none" rtlCol="0">
            <a:spAutoFit/>
          </a:bodyPr>
          <a:lstStyle/>
          <a:p>
            <a:r>
              <a:rPr kumimoji="1" lang="ja-JP" altLang="en-US" sz="1400" b="1" dirty="0">
                <a:solidFill>
                  <a:srgbClr val="FF0000"/>
                </a:solidFill>
              </a:rPr>
              <a:t>「調剤基本料」へのプラス</a:t>
            </a:r>
            <a:r>
              <a:rPr kumimoji="1" lang="en-US" altLang="ja-JP" sz="1400" b="1" dirty="0">
                <a:solidFill>
                  <a:srgbClr val="FF0000"/>
                </a:solidFill>
              </a:rPr>
              <a:t>3</a:t>
            </a:r>
            <a:r>
              <a:rPr kumimoji="1" lang="ja-JP" altLang="en-US" sz="1400" b="1" dirty="0">
                <a:solidFill>
                  <a:srgbClr val="FF0000"/>
                </a:solidFill>
              </a:rPr>
              <a:t>点は無意味だったのか？</a:t>
            </a:r>
          </a:p>
        </p:txBody>
      </p:sp>
      <p:cxnSp>
        <p:nvCxnSpPr>
          <p:cNvPr id="6" name="直線コネクタ 5">
            <a:extLst>
              <a:ext uri="{FF2B5EF4-FFF2-40B4-BE49-F238E27FC236}">
                <a16:creationId xmlns:a16="http://schemas.microsoft.com/office/drawing/2014/main" id="{A011D80D-D423-9FA9-5C28-70C7281D7BE4}"/>
              </a:ext>
            </a:extLst>
          </p:cNvPr>
          <p:cNvCxnSpPr/>
          <p:nvPr/>
        </p:nvCxnSpPr>
        <p:spPr>
          <a:xfrm>
            <a:off x="2994212" y="2017059"/>
            <a:ext cx="69924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4B0D401D-937A-AABA-5285-9B7CDAF938BA}"/>
              </a:ext>
            </a:extLst>
          </p:cNvPr>
          <p:cNvCxnSpPr/>
          <p:nvPr/>
        </p:nvCxnSpPr>
        <p:spPr>
          <a:xfrm>
            <a:off x="4267200" y="6293224"/>
            <a:ext cx="446442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矢印: 下 3">
            <a:extLst>
              <a:ext uri="{FF2B5EF4-FFF2-40B4-BE49-F238E27FC236}">
                <a16:creationId xmlns:a16="http://schemas.microsoft.com/office/drawing/2014/main" id="{19BA7A25-556A-E4ED-7757-B12A8B21822B}"/>
              </a:ext>
            </a:extLst>
          </p:cNvPr>
          <p:cNvSpPr/>
          <p:nvPr/>
        </p:nvSpPr>
        <p:spPr>
          <a:xfrm>
            <a:off x="735105" y="5794176"/>
            <a:ext cx="878541" cy="158389"/>
          </a:xfrm>
          <a:prstGeom prst="downArrow">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5BF00725-C28E-C8D3-7DED-2BC3838C710B}"/>
              </a:ext>
            </a:extLst>
          </p:cNvPr>
          <p:cNvSpPr txBox="1"/>
          <p:nvPr/>
        </p:nvSpPr>
        <p:spPr>
          <a:xfrm>
            <a:off x="331694" y="6100316"/>
            <a:ext cx="2877711" cy="646331"/>
          </a:xfrm>
          <a:prstGeom prst="rect">
            <a:avLst/>
          </a:prstGeom>
          <a:noFill/>
        </p:spPr>
        <p:txBody>
          <a:bodyPr wrap="none" rtlCol="0">
            <a:spAutoFit/>
          </a:bodyPr>
          <a:lstStyle/>
          <a:p>
            <a:r>
              <a:rPr kumimoji="1" lang="ja-JP" altLang="en-US" sz="1400" b="1" dirty="0">
                <a:solidFill>
                  <a:srgbClr val="D60093"/>
                </a:solidFill>
              </a:rPr>
              <a:t>「処遇改善加算」（介護）</a:t>
            </a:r>
            <a:endParaRPr kumimoji="1" lang="en-US" altLang="ja-JP" sz="1400" b="1" dirty="0">
              <a:solidFill>
                <a:srgbClr val="D60093"/>
              </a:solidFill>
            </a:endParaRPr>
          </a:p>
          <a:p>
            <a:endParaRPr kumimoji="1" lang="en-US" altLang="ja-JP" sz="800" b="1" dirty="0">
              <a:solidFill>
                <a:srgbClr val="D60093"/>
              </a:solidFill>
            </a:endParaRPr>
          </a:p>
          <a:p>
            <a:r>
              <a:rPr kumimoji="1" lang="ja-JP" altLang="en-US" sz="1400" b="1" dirty="0">
                <a:solidFill>
                  <a:srgbClr val="D60093"/>
                </a:solidFill>
              </a:rPr>
              <a:t>「ベースアップ評価料」（医科）</a:t>
            </a:r>
          </a:p>
        </p:txBody>
      </p:sp>
      <p:sp>
        <p:nvSpPr>
          <p:cNvPr id="9" name="正方形/長方形 8">
            <a:extLst>
              <a:ext uri="{FF2B5EF4-FFF2-40B4-BE49-F238E27FC236}">
                <a16:creationId xmlns:a16="http://schemas.microsoft.com/office/drawing/2014/main" id="{FD770854-0998-E9D0-9755-7FEC0B4644EB}"/>
              </a:ext>
            </a:extLst>
          </p:cNvPr>
          <p:cNvSpPr/>
          <p:nvPr/>
        </p:nvSpPr>
        <p:spPr>
          <a:xfrm>
            <a:off x="331695" y="6033248"/>
            <a:ext cx="2743200" cy="75902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2209980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0B5F627-9FE8-6A1A-7633-019E99C29F0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62400"/>
            <a:ext cx="9144000" cy="6333199"/>
          </a:xfrm>
          <a:prstGeom prst="rect">
            <a:avLst/>
          </a:prstGeom>
        </p:spPr>
      </p:pic>
      <p:pic>
        <p:nvPicPr>
          <p:cNvPr id="5" name="図 4">
            <a:extLst>
              <a:ext uri="{FF2B5EF4-FFF2-40B4-BE49-F238E27FC236}">
                <a16:creationId xmlns:a16="http://schemas.microsoft.com/office/drawing/2014/main" id="{2AF43891-CE44-6547-7F2D-A2294A7C3FE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12175" y="6534884"/>
            <a:ext cx="5480779" cy="323116"/>
          </a:xfrm>
          <a:prstGeom prst="rect">
            <a:avLst/>
          </a:prstGeom>
        </p:spPr>
      </p:pic>
      <p:cxnSp>
        <p:nvCxnSpPr>
          <p:cNvPr id="4" name="直線コネクタ 3">
            <a:extLst>
              <a:ext uri="{FF2B5EF4-FFF2-40B4-BE49-F238E27FC236}">
                <a16:creationId xmlns:a16="http://schemas.microsoft.com/office/drawing/2014/main" id="{FF81D9E0-1EB8-0951-F80A-7BC52CFB255B}"/>
              </a:ext>
            </a:extLst>
          </p:cNvPr>
          <p:cNvCxnSpPr/>
          <p:nvPr/>
        </p:nvCxnSpPr>
        <p:spPr>
          <a:xfrm>
            <a:off x="3558988" y="5871882"/>
            <a:ext cx="200809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EFC373E7-6D21-F806-ADC4-A75CC088399F}"/>
              </a:ext>
            </a:extLst>
          </p:cNvPr>
          <p:cNvCxnSpPr/>
          <p:nvPr/>
        </p:nvCxnSpPr>
        <p:spPr>
          <a:xfrm>
            <a:off x="7602071" y="5871882"/>
            <a:ext cx="57374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A546CF24-F4B9-55B1-1608-5D05C91A7552}"/>
              </a:ext>
            </a:extLst>
          </p:cNvPr>
          <p:cNvCxnSpPr/>
          <p:nvPr/>
        </p:nvCxnSpPr>
        <p:spPr>
          <a:xfrm>
            <a:off x="788894" y="6140824"/>
            <a:ext cx="151503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5B28B501-51D3-E405-E3DF-2F45FA45462A}"/>
              </a:ext>
            </a:extLst>
          </p:cNvPr>
          <p:cNvSpPr txBox="1"/>
          <p:nvPr/>
        </p:nvSpPr>
        <p:spPr>
          <a:xfrm>
            <a:off x="4803519" y="5871882"/>
            <a:ext cx="920445" cy="276999"/>
          </a:xfrm>
          <a:prstGeom prst="rect">
            <a:avLst/>
          </a:prstGeom>
          <a:noFill/>
        </p:spPr>
        <p:txBody>
          <a:bodyPr wrap="none" rtlCol="0">
            <a:spAutoFit/>
          </a:bodyPr>
          <a:lstStyle/>
          <a:p>
            <a:r>
              <a:rPr kumimoji="1" lang="ja-JP" altLang="en-US" sz="1200" b="1" dirty="0">
                <a:solidFill>
                  <a:srgbClr val="FF0000"/>
                </a:solidFill>
              </a:rPr>
              <a:t>（</a:t>
            </a:r>
            <a:r>
              <a:rPr kumimoji="1" lang="en-US" altLang="ja-JP" sz="1200" b="1" dirty="0">
                <a:solidFill>
                  <a:srgbClr val="FF0000"/>
                </a:solidFill>
              </a:rPr>
              <a:t>45.2</a:t>
            </a:r>
            <a:r>
              <a:rPr kumimoji="1" lang="ja-JP" altLang="en-US" sz="1200" b="1" dirty="0">
                <a:solidFill>
                  <a:srgbClr val="FF0000"/>
                </a:solidFill>
              </a:rPr>
              <a:t>％）</a:t>
            </a:r>
          </a:p>
        </p:txBody>
      </p:sp>
      <p:sp>
        <p:nvSpPr>
          <p:cNvPr id="11" name="テキスト ボックス 10">
            <a:extLst>
              <a:ext uri="{FF2B5EF4-FFF2-40B4-BE49-F238E27FC236}">
                <a16:creationId xmlns:a16="http://schemas.microsoft.com/office/drawing/2014/main" id="{CF69FF4A-EB59-F4CE-07D5-BD18C94D3E25}"/>
              </a:ext>
            </a:extLst>
          </p:cNvPr>
          <p:cNvSpPr txBox="1"/>
          <p:nvPr/>
        </p:nvSpPr>
        <p:spPr>
          <a:xfrm>
            <a:off x="1685364" y="6229712"/>
            <a:ext cx="920445" cy="276999"/>
          </a:xfrm>
          <a:prstGeom prst="rect">
            <a:avLst/>
          </a:prstGeom>
          <a:noFill/>
        </p:spPr>
        <p:txBody>
          <a:bodyPr wrap="none" rtlCol="0">
            <a:spAutoFit/>
          </a:bodyPr>
          <a:lstStyle/>
          <a:p>
            <a:r>
              <a:rPr kumimoji="1" lang="ja-JP" altLang="en-US" sz="1200" b="1" dirty="0">
                <a:solidFill>
                  <a:srgbClr val="FF0000"/>
                </a:solidFill>
              </a:rPr>
              <a:t>（</a:t>
            </a:r>
            <a:r>
              <a:rPr kumimoji="1" lang="en-US" altLang="ja-JP" sz="1200" b="1" dirty="0">
                <a:solidFill>
                  <a:srgbClr val="FF0000"/>
                </a:solidFill>
              </a:rPr>
              <a:t>26.0</a:t>
            </a:r>
            <a:r>
              <a:rPr kumimoji="1" lang="ja-JP" altLang="en-US" sz="1200" b="1" dirty="0">
                <a:solidFill>
                  <a:srgbClr val="FF0000"/>
                </a:solidFill>
              </a:rPr>
              <a:t>％）</a:t>
            </a:r>
          </a:p>
        </p:txBody>
      </p:sp>
      <p:sp>
        <p:nvSpPr>
          <p:cNvPr id="12" name="テキスト ボックス 11">
            <a:extLst>
              <a:ext uri="{FF2B5EF4-FFF2-40B4-BE49-F238E27FC236}">
                <a16:creationId xmlns:a16="http://schemas.microsoft.com/office/drawing/2014/main" id="{6454D9C2-96CA-1021-BA5E-8690D5B96579}"/>
              </a:ext>
            </a:extLst>
          </p:cNvPr>
          <p:cNvSpPr txBox="1"/>
          <p:nvPr/>
        </p:nvSpPr>
        <p:spPr>
          <a:xfrm>
            <a:off x="4123846" y="6256221"/>
            <a:ext cx="1600118" cy="307777"/>
          </a:xfrm>
          <a:prstGeom prst="rect">
            <a:avLst/>
          </a:prstGeom>
          <a:noFill/>
        </p:spPr>
        <p:txBody>
          <a:bodyPr wrap="none" rtlCol="0">
            <a:spAutoFit/>
          </a:bodyPr>
          <a:lstStyle/>
          <a:p>
            <a:r>
              <a:rPr kumimoji="1" lang="en-US" altLang="ja-JP" sz="1400" b="1" dirty="0">
                <a:solidFill>
                  <a:srgbClr val="FF0000"/>
                </a:solidFill>
              </a:rPr>
              <a:t>45.2+26.0</a:t>
            </a:r>
            <a:r>
              <a:rPr kumimoji="1" lang="ja-JP" altLang="en-US" sz="1400" b="1" dirty="0">
                <a:solidFill>
                  <a:srgbClr val="FF0000"/>
                </a:solidFill>
              </a:rPr>
              <a:t>＝</a:t>
            </a:r>
            <a:r>
              <a:rPr kumimoji="1" lang="en-US" altLang="ja-JP" sz="1400" b="1" dirty="0">
                <a:solidFill>
                  <a:srgbClr val="FF0000"/>
                </a:solidFill>
              </a:rPr>
              <a:t>71.2</a:t>
            </a:r>
            <a:r>
              <a:rPr kumimoji="1" lang="ja-JP" altLang="en-US" sz="1400" b="1" dirty="0">
                <a:solidFill>
                  <a:srgbClr val="FF0000"/>
                </a:solidFill>
              </a:rPr>
              <a:t>％</a:t>
            </a:r>
          </a:p>
        </p:txBody>
      </p:sp>
      <p:sp>
        <p:nvSpPr>
          <p:cNvPr id="2" name="テキスト ボックス 1">
            <a:extLst>
              <a:ext uri="{FF2B5EF4-FFF2-40B4-BE49-F238E27FC236}">
                <a16:creationId xmlns:a16="http://schemas.microsoft.com/office/drawing/2014/main" id="{E0DB7997-BAA3-F7F2-664F-2D087ECE0855}"/>
              </a:ext>
            </a:extLst>
          </p:cNvPr>
          <p:cNvSpPr txBox="1"/>
          <p:nvPr/>
        </p:nvSpPr>
        <p:spPr>
          <a:xfrm>
            <a:off x="6106720" y="5979222"/>
            <a:ext cx="1723549" cy="276999"/>
          </a:xfrm>
          <a:prstGeom prst="rect">
            <a:avLst/>
          </a:prstGeom>
          <a:noFill/>
        </p:spPr>
        <p:txBody>
          <a:bodyPr wrap="none" rtlCol="0">
            <a:spAutoFit/>
          </a:bodyPr>
          <a:lstStyle/>
          <a:p>
            <a:r>
              <a:rPr kumimoji="1" lang="ja-JP" altLang="en-US" sz="1200" b="1" dirty="0">
                <a:solidFill>
                  <a:srgbClr val="FF3300"/>
                </a:solidFill>
              </a:rPr>
              <a:t>参加委員からの失笑！</a:t>
            </a:r>
          </a:p>
        </p:txBody>
      </p:sp>
    </p:spTree>
    <p:extLst>
      <p:ext uri="{BB962C8B-B14F-4D97-AF65-F5344CB8AC3E}">
        <p14:creationId xmlns:p14="http://schemas.microsoft.com/office/powerpoint/2010/main" val="31947024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757BA45-C5E9-D8B0-FA8A-321CB95C9B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680756"/>
          </a:xfrm>
          <a:prstGeom prst="rect">
            <a:avLst/>
          </a:prstGeom>
        </p:spPr>
      </p:pic>
      <p:sp>
        <p:nvSpPr>
          <p:cNvPr id="5" name="テキスト ボックス 4">
            <a:extLst>
              <a:ext uri="{FF2B5EF4-FFF2-40B4-BE49-F238E27FC236}">
                <a16:creationId xmlns:a16="http://schemas.microsoft.com/office/drawing/2014/main" id="{C6D998B7-2363-809B-3CC6-D93842E2452E}"/>
              </a:ext>
            </a:extLst>
          </p:cNvPr>
          <p:cNvSpPr txBox="1"/>
          <p:nvPr/>
        </p:nvSpPr>
        <p:spPr>
          <a:xfrm>
            <a:off x="5006789" y="6542256"/>
            <a:ext cx="3948952"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200" b="1" i="0" u="none" strike="noStrike" kern="1200" cap="none" spc="0" normalizeH="0" baseline="0" noProof="0" dirty="0">
                <a:ln>
                  <a:noFill/>
                </a:ln>
                <a:solidFill>
                  <a:srgbClr val="2E3136"/>
                </a:solidFill>
                <a:effectLst/>
                <a:uLnTx/>
                <a:uFillTx/>
                <a:latin typeface="ヒラギノ角ゴ Pro W3"/>
                <a:ea typeface="等线" panose="02010600030101010101" pitchFamily="2" charset="-122"/>
                <a:cs typeface="+mn-cs"/>
              </a:rPr>
              <a:t>中央社会保険医療協議会 総会（第</a:t>
            </a:r>
            <a:r>
              <a:rPr kumimoji="0" lang="en-US" altLang="zh-CN" sz="1200" b="1" i="0" u="none" strike="noStrike" kern="1200" cap="none" spc="0" normalizeH="0" baseline="0" noProof="0" dirty="0">
                <a:ln>
                  <a:noFill/>
                </a:ln>
                <a:solidFill>
                  <a:srgbClr val="2E3136"/>
                </a:solidFill>
                <a:effectLst/>
                <a:uLnTx/>
                <a:uFillTx/>
                <a:latin typeface="ヒラギノ角ゴ Pro W3"/>
                <a:ea typeface="等线" panose="02010600030101010101" pitchFamily="2" charset="-122"/>
                <a:cs typeface="+mn-cs"/>
              </a:rPr>
              <a:t>615</a:t>
            </a:r>
            <a:r>
              <a:rPr kumimoji="0" lang="zh-CN" altLang="en-US" sz="1200" b="1" i="0" u="none" strike="noStrike" kern="1200" cap="none" spc="0" normalizeH="0" baseline="0" noProof="0" dirty="0">
                <a:ln>
                  <a:noFill/>
                </a:ln>
                <a:solidFill>
                  <a:srgbClr val="2E3136"/>
                </a:solidFill>
                <a:effectLst/>
                <a:uLnTx/>
                <a:uFillTx/>
                <a:latin typeface="ヒラギノ角ゴ Pro W3"/>
                <a:ea typeface="等线" panose="02010600030101010101" pitchFamily="2" charset="-122"/>
                <a:cs typeface="+mn-cs"/>
              </a:rPr>
              <a:t>回）</a:t>
            </a:r>
            <a:r>
              <a:rPr kumimoji="0" lang="ja-JP" altLang="en-US" sz="1200" b="1" i="0" u="none" strike="noStrike" kern="1200" cap="none" spc="0" normalizeH="0" baseline="0" noProof="0" dirty="0">
                <a:ln>
                  <a:noFill/>
                </a:ln>
                <a:solidFill>
                  <a:srgbClr val="2E3136"/>
                </a:solidFill>
                <a:effectLst/>
                <a:uLnTx/>
                <a:uFillTx/>
                <a:latin typeface="ヒラギノ角ゴ Pro W3"/>
                <a:ea typeface="游ゴシック" panose="020B0400000000000000" pitchFamily="50" charset="-128"/>
                <a:cs typeface="+mn-cs"/>
              </a:rPr>
              <a:t>　</a:t>
            </a:r>
            <a:r>
              <a:rPr kumimoji="0" lang="en-US" altLang="ja-JP" sz="1200" b="1" i="0" u="none" strike="noStrike" kern="1200" cap="none" spc="0" normalizeH="0" baseline="0" noProof="0" dirty="0">
                <a:ln>
                  <a:noFill/>
                </a:ln>
                <a:solidFill>
                  <a:srgbClr val="2E3136"/>
                </a:solidFill>
                <a:effectLst/>
                <a:uLnTx/>
                <a:uFillTx/>
                <a:latin typeface="ヒラギノ角ゴ Pro W3"/>
                <a:ea typeface="游ゴシック" panose="020B0400000000000000" pitchFamily="50" charset="-128"/>
                <a:cs typeface="+mn-cs"/>
              </a:rPr>
              <a:t>2025.8.27</a:t>
            </a:r>
            <a:endParaRPr kumimoji="0"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cxnSp>
        <p:nvCxnSpPr>
          <p:cNvPr id="4" name="直線コネクタ 3">
            <a:extLst>
              <a:ext uri="{FF2B5EF4-FFF2-40B4-BE49-F238E27FC236}">
                <a16:creationId xmlns:a16="http://schemas.microsoft.com/office/drawing/2014/main" id="{DF2EE6EC-3BDA-22C1-0238-B4AD462CE550}"/>
              </a:ext>
            </a:extLst>
          </p:cNvPr>
          <p:cNvCxnSpPr/>
          <p:nvPr/>
        </p:nvCxnSpPr>
        <p:spPr>
          <a:xfrm>
            <a:off x="564776" y="1084729"/>
            <a:ext cx="76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DF570A5E-3ABD-7DD0-547D-701CD682D9FD}"/>
              </a:ext>
            </a:extLst>
          </p:cNvPr>
          <p:cNvSpPr txBox="1"/>
          <p:nvPr/>
        </p:nvSpPr>
        <p:spPr>
          <a:xfrm>
            <a:off x="421341" y="2474259"/>
            <a:ext cx="3239990" cy="307777"/>
          </a:xfrm>
          <a:prstGeom prst="rect">
            <a:avLst/>
          </a:prstGeom>
          <a:noFill/>
        </p:spPr>
        <p:txBody>
          <a:bodyPr wrap="none" rtlCol="0">
            <a:spAutoFit/>
          </a:bodyPr>
          <a:lstStyle/>
          <a:p>
            <a:r>
              <a:rPr kumimoji="1" lang="ja-JP" altLang="en-US" sz="1400" b="1" dirty="0">
                <a:solidFill>
                  <a:srgbClr val="FF3300"/>
                </a:solidFill>
              </a:rPr>
              <a:t>あえて</a:t>
            </a:r>
            <a:r>
              <a:rPr kumimoji="1" lang="en-US" altLang="ja-JP" sz="1400" b="1" dirty="0">
                <a:solidFill>
                  <a:srgbClr val="FF3300"/>
                </a:solidFill>
              </a:rPr>
              <a:t>50</a:t>
            </a:r>
            <a:r>
              <a:rPr kumimoji="1" lang="ja-JP" altLang="en-US" sz="1400" b="1" dirty="0">
                <a:solidFill>
                  <a:srgbClr val="FF3300"/>
                </a:solidFill>
              </a:rPr>
              <a:t>店舗以上に意味があるのか？</a:t>
            </a:r>
          </a:p>
        </p:txBody>
      </p:sp>
      <p:sp>
        <p:nvSpPr>
          <p:cNvPr id="6" name="テキスト ボックス 5">
            <a:extLst>
              <a:ext uri="{FF2B5EF4-FFF2-40B4-BE49-F238E27FC236}">
                <a16:creationId xmlns:a16="http://schemas.microsoft.com/office/drawing/2014/main" id="{161A6843-0B75-4468-C17F-E0A676DEDE89}"/>
              </a:ext>
            </a:extLst>
          </p:cNvPr>
          <p:cNvSpPr txBox="1"/>
          <p:nvPr/>
        </p:nvSpPr>
        <p:spPr>
          <a:xfrm>
            <a:off x="4000538" y="5245260"/>
            <a:ext cx="4955203" cy="461665"/>
          </a:xfrm>
          <a:prstGeom prst="rect">
            <a:avLst/>
          </a:prstGeom>
          <a:noFill/>
        </p:spPr>
        <p:txBody>
          <a:bodyPr wrap="none" rtlCol="0">
            <a:spAutoFit/>
          </a:bodyPr>
          <a:lstStyle/>
          <a:p>
            <a:r>
              <a:rPr kumimoji="1" lang="ja-JP" altLang="en-US" sz="1200" b="1" dirty="0">
                <a:solidFill>
                  <a:srgbClr val="FF3300"/>
                </a:solidFill>
              </a:rPr>
              <a:t>相変わらず門前で「患者のための薬局ビジョン」が反映されていない</a:t>
            </a:r>
            <a:endParaRPr kumimoji="1" lang="en-US" altLang="ja-JP" sz="1200" b="1" dirty="0">
              <a:solidFill>
                <a:srgbClr val="FF3300"/>
              </a:solidFill>
            </a:endParaRPr>
          </a:p>
          <a:p>
            <a:r>
              <a:rPr kumimoji="1" lang="ja-JP" altLang="en-US" sz="1200" b="1" dirty="0">
                <a:solidFill>
                  <a:srgbClr val="FF3300"/>
                </a:solidFill>
              </a:rPr>
              <a:t>　　　　　　　　　　　　　　　　　　　　　　　　との意見あり！</a:t>
            </a:r>
          </a:p>
        </p:txBody>
      </p:sp>
      <p:sp>
        <p:nvSpPr>
          <p:cNvPr id="7" name="テキスト ボックス 6">
            <a:extLst>
              <a:ext uri="{FF2B5EF4-FFF2-40B4-BE49-F238E27FC236}">
                <a16:creationId xmlns:a16="http://schemas.microsoft.com/office/drawing/2014/main" id="{6E88A621-507A-B9B8-23CA-B936A3B7C54D}"/>
              </a:ext>
            </a:extLst>
          </p:cNvPr>
          <p:cNvSpPr txBox="1"/>
          <p:nvPr/>
        </p:nvSpPr>
        <p:spPr>
          <a:xfrm>
            <a:off x="5244354" y="6019036"/>
            <a:ext cx="3243196" cy="523220"/>
          </a:xfrm>
          <a:prstGeom prst="rect">
            <a:avLst/>
          </a:prstGeom>
          <a:noFill/>
        </p:spPr>
        <p:txBody>
          <a:bodyPr wrap="none" rtlCol="0">
            <a:spAutoFit/>
          </a:bodyPr>
          <a:lstStyle/>
          <a:p>
            <a:r>
              <a:rPr kumimoji="1" lang="ja-JP" altLang="en-US" sz="1400" b="1" dirty="0">
                <a:solidFill>
                  <a:srgbClr val="D60093"/>
                </a:solidFill>
              </a:rPr>
              <a:t>「患者のための薬局ビジョン」では</a:t>
            </a:r>
            <a:endParaRPr kumimoji="1" lang="en-US" altLang="ja-JP" sz="1400" b="1" dirty="0">
              <a:solidFill>
                <a:srgbClr val="D60093"/>
              </a:solidFill>
            </a:endParaRPr>
          </a:p>
          <a:p>
            <a:r>
              <a:rPr kumimoji="1" lang="ja-JP" altLang="en-US" sz="1400" b="1" dirty="0">
                <a:solidFill>
                  <a:srgbClr val="D60093"/>
                </a:solidFill>
              </a:rPr>
              <a:t>　　　　　</a:t>
            </a:r>
            <a:r>
              <a:rPr kumimoji="1" lang="en-US" altLang="ja-JP" sz="1400" b="1" dirty="0">
                <a:solidFill>
                  <a:srgbClr val="D60093"/>
                </a:solidFill>
              </a:rPr>
              <a:t>2035</a:t>
            </a:r>
            <a:r>
              <a:rPr kumimoji="1" lang="ja-JP" altLang="en-US" sz="1400" b="1" dirty="0">
                <a:solidFill>
                  <a:srgbClr val="D60093"/>
                </a:solidFill>
              </a:rPr>
              <a:t>年の姿も示している！</a:t>
            </a:r>
          </a:p>
        </p:txBody>
      </p:sp>
    </p:spTree>
    <p:extLst>
      <p:ext uri="{BB962C8B-B14F-4D97-AF65-F5344CB8AC3E}">
        <p14:creationId xmlns:p14="http://schemas.microsoft.com/office/powerpoint/2010/main" val="9931318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E2417E10-255F-A7F6-D8AE-35C65B6986AE}"/>
              </a:ext>
            </a:extLst>
          </p:cNvPr>
          <p:cNvPicPr>
            <a:picLocks noChangeAspect="1"/>
          </p:cNvPicPr>
          <p:nvPr/>
        </p:nvPicPr>
        <p:blipFill>
          <a:blip r:embed="rId2"/>
          <a:stretch>
            <a:fillRect/>
          </a:stretch>
        </p:blipFill>
        <p:spPr>
          <a:xfrm>
            <a:off x="172529" y="82750"/>
            <a:ext cx="8907738" cy="6775249"/>
          </a:xfrm>
          <a:prstGeom prst="rect">
            <a:avLst/>
          </a:prstGeom>
        </p:spPr>
      </p:pic>
      <p:sp>
        <p:nvSpPr>
          <p:cNvPr id="3" name="テキスト ボックス 2">
            <a:extLst>
              <a:ext uri="{FF2B5EF4-FFF2-40B4-BE49-F238E27FC236}">
                <a16:creationId xmlns:a16="http://schemas.microsoft.com/office/drawing/2014/main" id="{63F4CC24-606C-F055-7821-653E3FA5915E}"/>
              </a:ext>
            </a:extLst>
          </p:cNvPr>
          <p:cNvSpPr txBox="1"/>
          <p:nvPr/>
        </p:nvSpPr>
        <p:spPr>
          <a:xfrm>
            <a:off x="6262777" y="82750"/>
            <a:ext cx="118654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FF0000"/>
                </a:solidFill>
                <a:effectLst/>
                <a:uLnTx/>
                <a:uFillTx/>
                <a:latin typeface="Aptos" panose="02110004020202020204"/>
                <a:ea typeface="游ゴシック" panose="020B0400000000000000" pitchFamily="50" charset="-128"/>
                <a:cs typeface="+mn-cs"/>
              </a:rPr>
              <a:t>2025.5.14</a:t>
            </a:r>
            <a:endParaRPr kumimoji="1" lang="ja-JP" altLang="en-US" sz="1800" b="1" i="0" u="none" strike="noStrike" kern="1200" cap="none" spc="0" normalizeH="0" baseline="0" noProof="0" dirty="0">
              <a:ln>
                <a:noFill/>
              </a:ln>
              <a:solidFill>
                <a:srgbClr val="FF0000"/>
              </a:solidFill>
              <a:effectLst/>
              <a:uLnTx/>
              <a:uFillTx/>
              <a:latin typeface="Aptos" panose="02110004020202020204"/>
              <a:ea typeface="游ゴシック" panose="020B0400000000000000" pitchFamily="50" charset="-128"/>
              <a:cs typeface="+mn-cs"/>
            </a:endParaRPr>
          </a:p>
        </p:txBody>
      </p:sp>
      <p:cxnSp>
        <p:nvCxnSpPr>
          <p:cNvPr id="5" name="直線コネクタ 4">
            <a:extLst>
              <a:ext uri="{FF2B5EF4-FFF2-40B4-BE49-F238E27FC236}">
                <a16:creationId xmlns:a16="http://schemas.microsoft.com/office/drawing/2014/main" id="{A37F7AB6-B32B-51BC-1BE2-31F761CA6FAD}"/>
              </a:ext>
            </a:extLst>
          </p:cNvPr>
          <p:cNvCxnSpPr/>
          <p:nvPr/>
        </p:nvCxnSpPr>
        <p:spPr>
          <a:xfrm>
            <a:off x="4195482" y="3281082"/>
            <a:ext cx="1272989" cy="0"/>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 name="直線コネクタ 6">
            <a:extLst>
              <a:ext uri="{FF2B5EF4-FFF2-40B4-BE49-F238E27FC236}">
                <a16:creationId xmlns:a16="http://schemas.microsoft.com/office/drawing/2014/main" id="{1ABAC6DD-C7D1-6CC5-7E2B-741AD7A8969F}"/>
              </a:ext>
            </a:extLst>
          </p:cNvPr>
          <p:cNvCxnSpPr/>
          <p:nvPr/>
        </p:nvCxnSpPr>
        <p:spPr>
          <a:xfrm>
            <a:off x="3012141" y="4025153"/>
            <a:ext cx="1389530" cy="0"/>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 name="直線コネクタ 8">
            <a:extLst>
              <a:ext uri="{FF2B5EF4-FFF2-40B4-BE49-F238E27FC236}">
                <a16:creationId xmlns:a16="http://schemas.microsoft.com/office/drawing/2014/main" id="{C7BA7704-A09E-D6EC-C09F-C6B67A990921}"/>
              </a:ext>
            </a:extLst>
          </p:cNvPr>
          <p:cNvCxnSpPr/>
          <p:nvPr/>
        </p:nvCxnSpPr>
        <p:spPr>
          <a:xfrm>
            <a:off x="7333129" y="3827929"/>
            <a:ext cx="259977" cy="0"/>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直線コネクタ 12">
            <a:extLst>
              <a:ext uri="{FF2B5EF4-FFF2-40B4-BE49-F238E27FC236}">
                <a16:creationId xmlns:a16="http://schemas.microsoft.com/office/drawing/2014/main" id="{D2D9028C-A3B7-25A8-B736-90D6E7617665}"/>
              </a:ext>
            </a:extLst>
          </p:cNvPr>
          <p:cNvCxnSpPr/>
          <p:nvPr/>
        </p:nvCxnSpPr>
        <p:spPr>
          <a:xfrm>
            <a:off x="3012141" y="5011271"/>
            <a:ext cx="1640541" cy="0"/>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直線コネクタ 14">
            <a:extLst>
              <a:ext uri="{FF2B5EF4-FFF2-40B4-BE49-F238E27FC236}">
                <a16:creationId xmlns:a16="http://schemas.microsoft.com/office/drawing/2014/main" id="{1C198FA4-BEE5-1C18-6169-55368E8B7D82}"/>
              </a:ext>
            </a:extLst>
          </p:cNvPr>
          <p:cNvCxnSpPr/>
          <p:nvPr/>
        </p:nvCxnSpPr>
        <p:spPr>
          <a:xfrm>
            <a:off x="484094" y="1308847"/>
            <a:ext cx="1819835" cy="0"/>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 name="直線コネクタ 16">
            <a:extLst>
              <a:ext uri="{FF2B5EF4-FFF2-40B4-BE49-F238E27FC236}">
                <a16:creationId xmlns:a16="http://schemas.microsoft.com/office/drawing/2014/main" id="{FC42D1E7-0AC4-BF68-1EBA-6C956442FF4A}"/>
              </a:ext>
            </a:extLst>
          </p:cNvPr>
          <p:cNvCxnSpPr/>
          <p:nvPr/>
        </p:nvCxnSpPr>
        <p:spPr>
          <a:xfrm>
            <a:off x="6113929" y="2151529"/>
            <a:ext cx="1479177" cy="0"/>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 name="直線コネクタ 18">
            <a:extLst>
              <a:ext uri="{FF2B5EF4-FFF2-40B4-BE49-F238E27FC236}">
                <a16:creationId xmlns:a16="http://schemas.microsoft.com/office/drawing/2014/main" id="{BA2CFC4E-030C-7386-B631-FABDB4B64A54}"/>
              </a:ext>
            </a:extLst>
          </p:cNvPr>
          <p:cNvCxnSpPr/>
          <p:nvPr/>
        </p:nvCxnSpPr>
        <p:spPr>
          <a:xfrm>
            <a:off x="3012141" y="2384612"/>
            <a:ext cx="197224" cy="0"/>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1" name="直線コネクタ 20">
            <a:extLst>
              <a:ext uri="{FF2B5EF4-FFF2-40B4-BE49-F238E27FC236}">
                <a16:creationId xmlns:a16="http://schemas.microsoft.com/office/drawing/2014/main" id="{D63AB352-900D-E7F6-50E5-2A234232E571}"/>
              </a:ext>
            </a:extLst>
          </p:cNvPr>
          <p:cNvCxnSpPr/>
          <p:nvPr/>
        </p:nvCxnSpPr>
        <p:spPr>
          <a:xfrm>
            <a:off x="484094" y="5576047"/>
            <a:ext cx="1613647" cy="0"/>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3" name="直線コネクタ 22">
            <a:extLst>
              <a:ext uri="{FF2B5EF4-FFF2-40B4-BE49-F238E27FC236}">
                <a16:creationId xmlns:a16="http://schemas.microsoft.com/office/drawing/2014/main" id="{8B38CC07-1A47-E2AE-9053-B647C9701D90}"/>
              </a:ext>
            </a:extLst>
          </p:cNvPr>
          <p:cNvCxnSpPr/>
          <p:nvPr/>
        </p:nvCxnSpPr>
        <p:spPr>
          <a:xfrm>
            <a:off x="5611906" y="6176682"/>
            <a:ext cx="1532965" cy="0"/>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661525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グラフィックス 1">
            <a:extLst>
              <a:ext uri="{FF2B5EF4-FFF2-40B4-BE49-F238E27FC236}">
                <a16:creationId xmlns:a16="http://schemas.microsoft.com/office/drawing/2014/main" id="{4E474816-7809-F6F2-9E8A-F41E9676FF1D}"/>
              </a:ext>
            </a:extLst>
          </p:cNvPr>
          <p:cNvPicPr>
            <a:picLocks noChangeAspect="1"/>
          </p:cNvPicPr>
          <p:nvPr/>
        </p:nvPicPr>
        <p:blipFill>
          <a:blip r:embed="rId2">
            <a:extLst>
              <a:ext uri="{96DAC541-7B7A-43D3-8B79-37D633B846F1}">
                <asvg:svgBlip xmlns:asvg="http://schemas.microsoft.com/office/drawing/2016/SVG/main" r:embed="rId3"/>
              </a:ext>
            </a:extLst>
          </a:blip>
          <a:srcRect l="10262" r="9101"/>
          <a:stretch>
            <a:fillRect/>
          </a:stretch>
        </p:blipFill>
        <p:spPr>
          <a:xfrm>
            <a:off x="1013791" y="62752"/>
            <a:ext cx="7305261" cy="6795247"/>
          </a:xfrm>
          <a:prstGeom prst="rect">
            <a:avLst/>
          </a:prstGeom>
        </p:spPr>
      </p:pic>
    </p:spTree>
    <p:extLst>
      <p:ext uri="{BB962C8B-B14F-4D97-AF65-F5344CB8AC3E}">
        <p14:creationId xmlns:p14="http://schemas.microsoft.com/office/powerpoint/2010/main" val="17188481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653F171-9D80-5AD2-0D06-B3973EE7A75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36377"/>
            <a:ext cx="9144000" cy="6385246"/>
          </a:xfrm>
          <a:prstGeom prst="rect">
            <a:avLst/>
          </a:prstGeom>
        </p:spPr>
      </p:pic>
    </p:spTree>
    <p:extLst>
      <p:ext uri="{BB962C8B-B14F-4D97-AF65-F5344CB8AC3E}">
        <p14:creationId xmlns:p14="http://schemas.microsoft.com/office/powerpoint/2010/main" val="26407523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8903EDC4-BB68-FB07-98E6-4EF6C442CC71}"/>
              </a:ext>
            </a:extLst>
          </p:cNvPr>
          <p:cNvPicPr>
            <a:picLocks noChangeAspect="1"/>
          </p:cNvPicPr>
          <p:nvPr/>
        </p:nvPicPr>
        <p:blipFill>
          <a:blip r:embed="rId2"/>
          <a:stretch>
            <a:fillRect/>
          </a:stretch>
        </p:blipFill>
        <p:spPr>
          <a:xfrm>
            <a:off x="43107" y="866632"/>
            <a:ext cx="9057786" cy="5562600"/>
          </a:xfrm>
          <a:prstGeom prst="rect">
            <a:avLst/>
          </a:prstGeom>
        </p:spPr>
      </p:pic>
      <p:sp>
        <p:nvSpPr>
          <p:cNvPr id="4" name="テキスト ボックス 3">
            <a:extLst>
              <a:ext uri="{FF2B5EF4-FFF2-40B4-BE49-F238E27FC236}">
                <a16:creationId xmlns:a16="http://schemas.microsoft.com/office/drawing/2014/main" id="{60718281-6DBB-89C4-15C5-008613FF80B1}"/>
              </a:ext>
            </a:extLst>
          </p:cNvPr>
          <p:cNvSpPr txBox="1"/>
          <p:nvPr/>
        </p:nvSpPr>
        <p:spPr>
          <a:xfrm>
            <a:off x="1709150" y="313215"/>
            <a:ext cx="272382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02060"/>
                </a:solidFill>
                <a:effectLst/>
                <a:uLnTx/>
                <a:uFillTx/>
                <a:latin typeface="Calibri" panose="020F0502020204030204"/>
                <a:ea typeface="游ゴシック" panose="020B0400000000000000" pitchFamily="50" charset="-128"/>
                <a:cs typeface="+mn-cs"/>
              </a:rPr>
              <a:t>調剤業務の一部</a:t>
            </a: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外部委託</a:t>
            </a:r>
          </a:p>
        </p:txBody>
      </p:sp>
      <p:sp>
        <p:nvSpPr>
          <p:cNvPr id="2" name="テキスト ボックス 1">
            <a:extLst>
              <a:ext uri="{FF2B5EF4-FFF2-40B4-BE49-F238E27FC236}">
                <a16:creationId xmlns:a16="http://schemas.microsoft.com/office/drawing/2014/main" id="{ADEA9970-07B2-ADDB-127A-29D13057289B}"/>
              </a:ext>
            </a:extLst>
          </p:cNvPr>
          <p:cNvSpPr txBox="1"/>
          <p:nvPr/>
        </p:nvSpPr>
        <p:spPr>
          <a:xfrm>
            <a:off x="839714" y="6418730"/>
            <a:ext cx="3775393" cy="307777"/>
          </a:xfrm>
          <a:prstGeom prst="rect">
            <a:avLst/>
          </a:prstGeom>
          <a:noFill/>
        </p:spPr>
        <p:txBody>
          <a:bodyPr wrap="none" rtlCol="0">
            <a:spAutoFit/>
          </a:bodyPr>
          <a:lstStyle/>
          <a:p>
            <a:r>
              <a:rPr kumimoji="1" lang="ja-JP" altLang="en-US" sz="1400" b="1" dirty="0">
                <a:solidFill>
                  <a:srgbClr val="FF0000"/>
                </a:solidFill>
              </a:rPr>
              <a:t>外部委託費＋運搬費（配達費）＋支払手数料</a:t>
            </a:r>
          </a:p>
        </p:txBody>
      </p:sp>
      <p:sp>
        <p:nvSpPr>
          <p:cNvPr id="5" name="テキスト ボックス 4">
            <a:extLst>
              <a:ext uri="{FF2B5EF4-FFF2-40B4-BE49-F238E27FC236}">
                <a16:creationId xmlns:a16="http://schemas.microsoft.com/office/drawing/2014/main" id="{7AB99CBF-5581-6B54-A5D3-ED1A2420A30A}"/>
              </a:ext>
            </a:extLst>
          </p:cNvPr>
          <p:cNvSpPr txBox="1"/>
          <p:nvPr/>
        </p:nvSpPr>
        <p:spPr>
          <a:xfrm>
            <a:off x="4200093" y="343993"/>
            <a:ext cx="1826141" cy="338554"/>
          </a:xfrm>
          <a:prstGeom prst="rect">
            <a:avLst/>
          </a:prstGeom>
          <a:noFill/>
        </p:spPr>
        <p:txBody>
          <a:bodyPr wrap="none" rtlCol="0">
            <a:spAutoFit/>
          </a:bodyPr>
          <a:lstStyle/>
          <a:p>
            <a:r>
              <a:rPr kumimoji="1" lang="ja-JP" altLang="en-US" sz="1600" b="1" dirty="0"/>
              <a:t>（特定調剤業務）</a:t>
            </a:r>
          </a:p>
        </p:txBody>
      </p:sp>
      <p:sp>
        <p:nvSpPr>
          <p:cNvPr id="6" name="テキスト ボックス 5">
            <a:extLst>
              <a:ext uri="{FF2B5EF4-FFF2-40B4-BE49-F238E27FC236}">
                <a16:creationId xmlns:a16="http://schemas.microsoft.com/office/drawing/2014/main" id="{12EEF93D-272E-39B5-7B27-BC50B25496A2}"/>
              </a:ext>
            </a:extLst>
          </p:cNvPr>
          <p:cNvSpPr txBox="1"/>
          <p:nvPr/>
        </p:nvSpPr>
        <p:spPr>
          <a:xfrm>
            <a:off x="2653553" y="795156"/>
            <a:ext cx="4083169" cy="338554"/>
          </a:xfrm>
          <a:prstGeom prst="rect">
            <a:avLst/>
          </a:prstGeom>
          <a:noFill/>
        </p:spPr>
        <p:txBody>
          <a:bodyPr wrap="none" rtlCol="0">
            <a:spAutoFit/>
          </a:bodyPr>
          <a:lstStyle/>
          <a:p>
            <a:r>
              <a:rPr kumimoji="1" lang="ja-JP" altLang="en-US" sz="1600" b="1" dirty="0">
                <a:solidFill>
                  <a:srgbClr val="FF3300"/>
                </a:solidFill>
              </a:rPr>
              <a:t>中小薬局の対物業務の軽減から始まった！</a:t>
            </a:r>
          </a:p>
        </p:txBody>
      </p:sp>
      <p:sp>
        <p:nvSpPr>
          <p:cNvPr id="7" name="テキスト ボックス 6">
            <a:extLst>
              <a:ext uri="{FF2B5EF4-FFF2-40B4-BE49-F238E27FC236}">
                <a16:creationId xmlns:a16="http://schemas.microsoft.com/office/drawing/2014/main" id="{C644899C-13E2-E9AD-E13F-206F1A82DA98}"/>
              </a:ext>
            </a:extLst>
          </p:cNvPr>
          <p:cNvSpPr txBox="1"/>
          <p:nvPr/>
        </p:nvSpPr>
        <p:spPr>
          <a:xfrm>
            <a:off x="5805180" y="416649"/>
            <a:ext cx="2582758" cy="261610"/>
          </a:xfrm>
          <a:prstGeom prst="rect">
            <a:avLst/>
          </a:prstGeom>
          <a:noFill/>
        </p:spPr>
        <p:txBody>
          <a:bodyPr wrap="none" rtlCol="0">
            <a:spAutoFit/>
          </a:bodyPr>
          <a:lstStyle/>
          <a:p>
            <a:r>
              <a:rPr kumimoji="1" lang="ja-JP" altLang="en-US" sz="1100" b="1" dirty="0">
                <a:solidFill>
                  <a:srgbClr val="FF3300"/>
                </a:solidFill>
              </a:rPr>
              <a:t>いつの間にか「一部」がなくなった！</a:t>
            </a:r>
          </a:p>
        </p:txBody>
      </p:sp>
    </p:spTree>
    <p:extLst>
      <p:ext uri="{BB962C8B-B14F-4D97-AF65-F5344CB8AC3E}">
        <p14:creationId xmlns:p14="http://schemas.microsoft.com/office/powerpoint/2010/main" val="41837794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FFA81C8-281B-E314-E9FF-443380ADA04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97631"/>
            <a:ext cx="9144000" cy="6462738"/>
          </a:xfrm>
          <a:prstGeom prst="rect">
            <a:avLst/>
          </a:prstGeom>
        </p:spPr>
      </p:pic>
      <p:sp>
        <p:nvSpPr>
          <p:cNvPr id="2" name="テキスト ボックス 1">
            <a:extLst>
              <a:ext uri="{FF2B5EF4-FFF2-40B4-BE49-F238E27FC236}">
                <a16:creationId xmlns:a16="http://schemas.microsoft.com/office/drawing/2014/main" id="{9041E7E4-6DB3-3DA4-F242-9B625C4299D5}"/>
              </a:ext>
            </a:extLst>
          </p:cNvPr>
          <p:cNvSpPr txBox="1"/>
          <p:nvPr/>
        </p:nvSpPr>
        <p:spPr>
          <a:xfrm>
            <a:off x="5719482" y="1219200"/>
            <a:ext cx="3057247" cy="523220"/>
          </a:xfrm>
          <a:prstGeom prst="rect">
            <a:avLst/>
          </a:prstGeom>
          <a:noFill/>
        </p:spPr>
        <p:txBody>
          <a:bodyPr wrap="none" rtlCol="0">
            <a:spAutoFit/>
          </a:bodyPr>
          <a:lstStyle/>
          <a:p>
            <a:r>
              <a:rPr kumimoji="1" lang="ja-JP" altLang="en-US" sz="1400" b="1" dirty="0">
                <a:solidFill>
                  <a:srgbClr val="FF0000"/>
                </a:solidFill>
              </a:rPr>
              <a:t>「地域支援体制加算」の要件に</a:t>
            </a:r>
            <a:endParaRPr kumimoji="1" lang="en-US" altLang="ja-JP" sz="1400" b="1" dirty="0">
              <a:solidFill>
                <a:srgbClr val="FF0000"/>
              </a:solidFill>
            </a:endParaRPr>
          </a:p>
          <a:p>
            <a:r>
              <a:rPr kumimoji="1" lang="ja-JP" altLang="en-US" sz="1400" b="1" dirty="0">
                <a:solidFill>
                  <a:srgbClr val="FF0000"/>
                </a:solidFill>
              </a:rPr>
              <a:t>　　　　　盛り込まれる可能性あり</a:t>
            </a:r>
          </a:p>
        </p:txBody>
      </p:sp>
    </p:spTree>
    <p:extLst>
      <p:ext uri="{BB962C8B-B14F-4D97-AF65-F5344CB8AC3E}">
        <p14:creationId xmlns:p14="http://schemas.microsoft.com/office/powerpoint/2010/main" val="4139414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5623A124-04EF-FC45-A9F4-D7D91D9FEF5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10832" y="3429000"/>
            <a:ext cx="4508167" cy="3177632"/>
          </a:xfrm>
          <a:prstGeom prst="rect">
            <a:avLst/>
          </a:prstGeom>
        </p:spPr>
      </p:pic>
      <p:sp>
        <p:nvSpPr>
          <p:cNvPr id="2" name="テキスト ボックス 1">
            <a:extLst>
              <a:ext uri="{FF2B5EF4-FFF2-40B4-BE49-F238E27FC236}">
                <a16:creationId xmlns:a16="http://schemas.microsoft.com/office/drawing/2014/main" id="{06562E72-898A-DB5B-3D04-C8065AD2B65B}"/>
              </a:ext>
            </a:extLst>
          </p:cNvPr>
          <p:cNvSpPr txBox="1"/>
          <p:nvPr/>
        </p:nvSpPr>
        <p:spPr>
          <a:xfrm>
            <a:off x="6407112" y="4672081"/>
            <a:ext cx="203132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健康増進支援薬局</a:t>
            </a:r>
          </a:p>
        </p:txBody>
      </p:sp>
      <p:sp>
        <p:nvSpPr>
          <p:cNvPr id="4" name="矢印: 右 3">
            <a:extLst>
              <a:ext uri="{FF2B5EF4-FFF2-40B4-BE49-F238E27FC236}">
                <a16:creationId xmlns:a16="http://schemas.microsoft.com/office/drawing/2014/main" id="{61A17994-653E-F0BD-9195-F50242F63107}"/>
              </a:ext>
            </a:extLst>
          </p:cNvPr>
          <p:cNvSpPr/>
          <p:nvPr/>
        </p:nvSpPr>
        <p:spPr>
          <a:xfrm>
            <a:off x="5608780" y="4682017"/>
            <a:ext cx="625619" cy="302265"/>
          </a:xfrm>
          <a:prstGeom prst="rightArrow">
            <a:avLst>
              <a:gd name="adj1" fmla="val 79028"/>
              <a:gd name="adj2" fmla="val 50000"/>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 name="テキスト ボックス 5">
            <a:extLst>
              <a:ext uri="{FF2B5EF4-FFF2-40B4-BE49-F238E27FC236}">
                <a16:creationId xmlns:a16="http://schemas.microsoft.com/office/drawing/2014/main" id="{894165DC-E71E-3B80-F623-DD0E8F60EB03}"/>
              </a:ext>
            </a:extLst>
          </p:cNvPr>
          <p:cNvSpPr txBox="1"/>
          <p:nvPr/>
        </p:nvSpPr>
        <p:spPr>
          <a:xfrm>
            <a:off x="5678322" y="6365631"/>
            <a:ext cx="231666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b="1" i="0" u="none" strike="noStrike" kern="1200" cap="none" spc="0" normalizeH="0" baseline="0" noProof="0" dirty="0">
                <a:ln>
                  <a:noFill/>
                </a:ln>
                <a:solidFill>
                  <a:srgbClr val="002060"/>
                </a:solidFill>
                <a:effectLst/>
                <a:uLnTx/>
                <a:uFillTx/>
                <a:latin typeface="游ゴシック" panose="020B0400000000000000" pitchFamily="50" charset="-128"/>
                <a:ea typeface="游ゴシック" panose="020B0400000000000000" pitchFamily="50" charset="-128"/>
                <a:cs typeface="+mn-cs"/>
              </a:rPr>
              <a:t>2016</a:t>
            </a:r>
            <a:r>
              <a:rPr kumimoji="1" lang="ja-JP" altLang="en-US" b="1" i="0" u="none" strike="noStrike" kern="1200" cap="none" spc="0" normalizeH="0" baseline="0" noProof="0" dirty="0">
                <a:ln>
                  <a:noFill/>
                </a:ln>
                <a:solidFill>
                  <a:srgbClr val="002060"/>
                </a:solidFill>
                <a:effectLst/>
                <a:uLnTx/>
                <a:uFillTx/>
                <a:latin typeface="游ゴシック" panose="020B0400000000000000" pitchFamily="50" charset="-128"/>
                <a:ea typeface="游ゴシック" panose="020B0400000000000000" pitchFamily="50" charset="-128"/>
                <a:cs typeface="+mn-cs"/>
              </a:rPr>
              <a:t>年</a:t>
            </a:r>
            <a:r>
              <a:rPr kumimoji="1" lang="en-US" altLang="ja-JP" b="1" i="0" u="none" strike="noStrike" kern="1200" cap="none" spc="0" normalizeH="0" baseline="0" noProof="0" dirty="0">
                <a:ln>
                  <a:noFill/>
                </a:ln>
                <a:solidFill>
                  <a:srgbClr val="002060"/>
                </a:solidFill>
                <a:effectLst/>
                <a:uLnTx/>
                <a:uFillTx/>
                <a:latin typeface="游ゴシック" panose="020B0400000000000000" pitchFamily="50" charset="-128"/>
                <a:ea typeface="游ゴシック" panose="020B0400000000000000" pitchFamily="50" charset="-128"/>
                <a:cs typeface="+mn-cs"/>
              </a:rPr>
              <a:t>10</a:t>
            </a:r>
            <a:r>
              <a:rPr kumimoji="1" lang="ja-JP" altLang="en-US" b="1" i="0" u="none" strike="noStrike" kern="1200" cap="none" spc="0" normalizeH="0" baseline="0" noProof="0" dirty="0">
                <a:ln>
                  <a:noFill/>
                </a:ln>
                <a:solidFill>
                  <a:srgbClr val="002060"/>
                </a:solidFill>
                <a:effectLst/>
                <a:uLnTx/>
                <a:uFillTx/>
                <a:latin typeface="游ゴシック" panose="020B0400000000000000" pitchFamily="50" charset="-128"/>
                <a:ea typeface="游ゴシック" panose="020B0400000000000000" pitchFamily="50" charset="-128"/>
                <a:cs typeface="+mn-cs"/>
              </a:rPr>
              <a:t>月～</a:t>
            </a:r>
            <a:r>
              <a:rPr kumimoji="1" lang="ja-JP" altLang="en-US" sz="1400" b="1" i="0" u="none" strike="noStrike" kern="1200" cap="none" spc="0" normalizeH="0" baseline="0" noProof="0" dirty="0">
                <a:ln>
                  <a:noFill/>
                </a:ln>
                <a:solidFill>
                  <a:srgbClr val="002060"/>
                </a:solidFill>
                <a:effectLst/>
                <a:uLnTx/>
                <a:uFillTx/>
                <a:latin typeface="游ゴシック" panose="020B0400000000000000" pitchFamily="50" charset="-128"/>
                <a:ea typeface="游ゴシック" panose="020B0400000000000000" pitchFamily="50" charset="-128"/>
                <a:cs typeface="+mn-cs"/>
              </a:rPr>
              <a:t>（</a:t>
            </a:r>
            <a:r>
              <a:rPr kumimoji="1" lang="en-US" altLang="ja-JP" sz="1400" b="1" dirty="0">
                <a:solidFill>
                  <a:srgbClr val="002060"/>
                </a:solidFill>
                <a:latin typeface="游ゴシック" panose="020B0400000000000000" pitchFamily="50" charset="-128"/>
                <a:ea typeface="游ゴシック" panose="020B0400000000000000" pitchFamily="50" charset="-128"/>
              </a:rPr>
              <a:t>9</a:t>
            </a:r>
            <a:r>
              <a:rPr kumimoji="1" lang="ja-JP" altLang="en-US" sz="1400" b="1" i="0" u="none" strike="noStrike" kern="1200" cap="none" spc="0" normalizeH="0" baseline="0" noProof="0" dirty="0">
                <a:ln>
                  <a:noFill/>
                </a:ln>
                <a:solidFill>
                  <a:srgbClr val="002060"/>
                </a:solidFill>
                <a:effectLst/>
                <a:uLnTx/>
                <a:uFillTx/>
                <a:latin typeface="游ゴシック" panose="020B0400000000000000" pitchFamily="50" charset="-128"/>
                <a:ea typeface="游ゴシック" panose="020B0400000000000000" pitchFamily="50" charset="-128"/>
                <a:cs typeface="+mn-cs"/>
              </a:rPr>
              <a:t>年）</a:t>
            </a:r>
          </a:p>
        </p:txBody>
      </p:sp>
      <p:sp>
        <p:nvSpPr>
          <p:cNvPr id="8" name="テキスト ボックス 7">
            <a:extLst>
              <a:ext uri="{FF2B5EF4-FFF2-40B4-BE49-F238E27FC236}">
                <a16:creationId xmlns:a16="http://schemas.microsoft.com/office/drawing/2014/main" id="{70AC727E-0FD0-7275-61B1-021317FE37C6}"/>
              </a:ext>
            </a:extLst>
          </p:cNvPr>
          <p:cNvSpPr txBox="1"/>
          <p:nvPr/>
        </p:nvSpPr>
        <p:spPr>
          <a:xfrm>
            <a:off x="6303941" y="3242024"/>
            <a:ext cx="209223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002060"/>
                </a:solidFill>
                <a:effectLst/>
                <a:uLnTx/>
                <a:uFillTx/>
                <a:latin typeface="Calibri" panose="020F0502020204030204"/>
                <a:ea typeface="游ゴシック" panose="020B0400000000000000" pitchFamily="50" charset="-128"/>
                <a:cs typeface="+mn-cs"/>
              </a:rPr>
              <a:t>2021</a:t>
            </a:r>
            <a:r>
              <a:rPr kumimoji="1" lang="ja-JP" altLang="en-US" sz="1800" b="1" i="0" u="none" strike="noStrike" kern="1200" cap="none" spc="0" normalizeH="0" baseline="0" noProof="0" dirty="0">
                <a:ln>
                  <a:noFill/>
                </a:ln>
                <a:solidFill>
                  <a:srgbClr val="002060"/>
                </a:solidFill>
                <a:effectLst/>
                <a:uLnTx/>
                <a:uFillTx/>
                <a:latin typeface="Calibri" panose="020F0502020204030204"/>
                <a:ea typeface="游ゴシック" panose="020B0400000000000000" pitchFamily="50" charset="-128"/>
                <a:cs typeface="+mn-cs"/>
              </a:rPr>
              <a:t>年</a:t>
            </a:r>
            <a:r>
              <a:rPr kumimoji="1" lang="en-US" altLang="ja-JP" sz="1800" b="1" i="0" u="none" strike="noStrike" kern="1200" cap="none" spc="0" normalizeH="0" baseline="0" noProof="0" dirty="0">
                <a:ln>
                  <a:noFill/>
                </a:ln>
                <a:solidFill>
                  <a:srgbClr val="002060"/>
                </a:solidFill>
                <a:effectLst/>
                <a:uLnTx/>
                <a:uFillTx/>
                <a:latin typeface="Calibri" panose="020F0502020204030204"/>
                <a:ea typeface="游ゴシック" panose="020B0400000000000000" pitchFamily="50" charset="-128"/>
                <a:cs typeface="+mn-cs"/>
              </a:rPr>
              <a:t>8</a:t>
            </a:r>
            <a:r>
              <a:rPr kumimoji="1" lang="ja-JP" altLang="en-US" sz="1800" b="1" i="0" u="none" strike="noStrike" kern="1200" cap="none" spc="0" normalizeH="0" baseline="0" noProof="0" dirty="0">
                <a:ln>
                  <a:noFill/>
                </a:ln>
                <a:solidFill>
                  <a:srgbClr val="002060"/>
                </a:solidFill>
                <a:effectLst/>
                <a:uLnTx/>
                <a:uFillTx/>
                <a:latin typeface="Calibri" panose="020F0502020204030204"/>
                <a:ea typeface="游ゴシック" panose="020B0400000000000000" pitchFamily="50" charset="-128"/>
                <a:cs typeface="+mn-cs"/>
              </a:rPr>
              <a:t>月～</a:t>
            </a:r>
            <a:r>
              <a:rPr kumimoji="1" lang="ja-JP" altLang="en-US" sz="1400" b="1" i="0" u="none" strike="noStrike" kern="1200" cap="none" spc="0" normalizeH="0" baseline="0" noProof="0" dirty="0">
                <a:ln>
                  <a:noFill/>
                </a:ln>
                <a:solidFill>
                  <a:srgbClr val="002060"/>
                </a:solidFill>
                <a:effectLst/>
                <a:uLnTx/>
                <a:uFillTx/>
                <a:latin typeface="Calibri" panose="020F0502020204030204"/>
                <a:ea typeface="游ゴシック" panose="020B0400000000000000" pitchFamily="50" charset="-128"/>
                <a:cs typeface="+mn-cs"/>
              </a:rPr>
              <a:t>（</a:t>
            </a:r>
            <a:r>
              <a:rPr kumimoji="1" lang="en-US" altLang="ja-JP" sz="1400" b="1" dirty="0">
                <a:solidFill>
                  <a:srgbClr val="002060"/>
                </a:solidFill>
                <a:latin typeface="Calibri" panose="020F0502020204030204"/>
                <a:ea typeface="游ゴシック" panose="020B0400000000000000" pitchFamily="50" charset="-128"/>
              </a:rPr>
              <a:t>4</a:t>
            </a:r>
            <a:r>
              <a:rPr kumimoji="1" lang="ja-JP" altLang="en-US" sz="1400" b="1" i="0" u="none" strike="noStrike" kern="1200" cap="none" spc="0" normalizeH="0" baseline="0" noProof="0" dirty="0">
                <a:ln>
                  <a:noFill/>
                </a:ln>
                <a:solidFill>
                  <a:srgbClr val="002060"/>
                </a:solidFill>
                <a:effectLst/>
                <a:uLnTx/>
                <a:uFillTx/>
                <a:latin typeface="Calibri" panose="020F0502020204030204"/>
                <a:ea typeface="游ゴシック" panose="020B0400000000000000" pitchFamily="50" charset="-128"/>
                <a:cs typeface="+mn-cs"/>
              </a:rPr>
              <a:t>年）</a:t>
            </a:r>
          </a:p>
        </p:txBody>
      </p:sp>
      <p:pic>
        <p:nvPicPr>
          <p:cNvPr id="11" name="図 10">
            <a:extLst>
              <a:ext uri="{FF2B5EF4-FFF2-40B4-BE49-F238E27FC236}">
                <a16:creationId xmlns:a16="http://schemas.microsoft.com/office/drawing/2014/main" id="{BD0F1E9F-0782-BF03-09E5-145EFAD82A3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0710" y="251368"/>
            <a:ext cx="4178064" cy="2901884"/>
          </a:xfrm>
          <a:prstGeom prst="rect">
            <a:avLst/>
          </a:prstGeom>
        </p:spPr>
      </p:pic>
      <p:pic>
        <p:nvPicPr>
          <p:cNvPr id="14" name="図 13">
            <a:extLst>
              <a:ext uri="{FF2B5EF4-FFF2-40B4-BE49-F238E27FC236}">
                <a16:creationId xmlns:a16="http://schemas.microsoft.com/office/drawing/2014/main" id="{75D83819-D852-A619-FF06-38D3A102DE7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72000" y="263221"/>
            <a:ext cx="4229865" cy="2901884"/>
          </a:xfrm>
          <a:prstGeom prst="rect">
            <a:avLst/>
          </a:prstGeom>
        </p:spPr>
      </p:pic>
      <p:sp>
        <p:nvSpPr>
          <p:cNvPr id="10" name="テキスト ボックス 9">
            <a:extLst>
              <a:ext uri="{FF2B5EF4-FFF2-40B4-BE49-F238E27FC236}">
                <a16:creationId xmlns:a16="http://schemas.microsoft.com/office/drawing/2014/main" id="{CDAE38BC-2C15-ED47-9A2C-D9DDE52A1193}"/>
              </a:ext>
            </a:extLst>
          </p:cNvPr>
          <p:cNvSpPr txBox="1"/>
          <p:nvPr/>
        </p:nvSpPr>
        <p:spPr>
          <a:xfrm>
            <a:off x="6303940" y="3579167"/>
            <a:ext cx="2031325" cy="461665"/>
          </a:xfrm>
          <a:prstGeom prst="rect">
            <a:avLst/>
          </a:prstGeom>
          <a:noFill/>
        </p:spPr>
        <p:txBody>
          <a:bodyPr wrap="none" rtlCol="0">
            <a:spAutoFit/>
          </a:bodyPr>
          <a:lstStyle/>
          <a:p>
            <a:r>
              <a:rPr kumimoji="1" lang="ja-JP" altLang="en-US" sz="1200" b="1" dirty="0">
                <a:solidFill>
                  <a:srgbClr val="D60093"/>
                </a:solidFill>
              </a:rPr>
              <a:t>ゼロの県があるのは</a:t>
            </a:r>
            <a:endParaRPr kumimoji="1" lang="en-US" altLang="ja-JP" sz="1200" b="1" dirty="0">
              <a:solidFill>
                <a:srgbClr val="D60093"/>
              </a:solidFill>
            </a:endParaRPr>
          </a:p>
          <a:p>
            <a:r>
              <a:rPr kumimoji="1" lang="ja-JP" altLang="en-US" sz="1200" b="1" dirty="0">
                <a:solidFill>
                  <a:srgbClr val="D60093"/>
                </a:solidFill>
              </a:rPr>
              <a:t>地域医療の平等性に欠ける</a:t>
            </a:r>
          </a:p>
        </p:txBody>
      </p:sp>
      <p:sp>
        <p:nvSpPr>
          <p:cNvPr id="12" name="矢印: 下 11">
            <a:extLst>
              <a:ext uri="{FF2B5EF4-FFF2-40B4-BE49-F238E27FC236}">
                <a16:creationId xmlns:a16="http://schemas.microsoft.com/office/drawing/2014/main" id="{CA4FF118-023B-B156-B852-1478711CCEDF}"/>
              </a:ext>
            </a:extLst>
          </p:cNvPr>
          <p:cNvSpPr/>
          <p:nvPr/>
        </p:nvSpPr>
        <p:spPr>
          <a:xfrm>
            <a:off x="6903176" y="3999126"/>
            <a:ext cx="519599" cy="142567"/>
          </a:xfrm>
          <a:prstGeom prst="downArrow">
            <a:avLst/>
          </a:prstGeom>
          <a:noFill/>
          <a:ln>
            <a:solidFill>
              <a:srgbClr val="D6009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6B4C7BE7-2800-3825-D326-C5E5220FBF2D}"/>
              </a:ext>
            </a:extLst>
          </p:cNvPr>
          <p:cNvSpPr txBox="1"/>
          <p:nvPr/>
        </p:nvSpPr>
        <p:spPr>
          <a:xfrm>
            <a:off x="6444618" y="4141693"/>
            <a:ext cx="1569660" cy="276999"/>
          </a:xfrm>
          <a:prstGeom prst="rect">
            <a:avLst/>
          </a:prstGeom>
          <a:noFill/>
        </p:spPr>
        <p:txBody>
          <a:bodyPr wrap="none" rtlCol="0">
            <a:spAutoFit/>
          </a:bodyPr>
          <a:lstStyle/>
          <a:p>
            <a:r>
              <a:rPr kumimoji="1" lang="ja-JP" altLang="en-US" sz="1200" b="1" dirty="0">
                <a:solidFill>
                  <a:srgbClr val="FF0000"/>
                </a:solidFill>
              </a:rPr>
              <a:t>認定要件に問題あり</a:t>
            </a:r>
          </a:p>
        </p:txBody>
      </p:sp>
      <p:sp>
        <p:nvSpPr>
          <p:cNvPr id="15" name="テキスト ボックス 14">
            <a:extLst>
              <a:ext uri="{FF2B5EF4-FFF2-40B4-BE49-F238E27FC236}">
                <a16:creationId xmlns:a16="http://schemas.microsoft.com/office/drawing/2014/main" id="{870EC209-D79F-D080-A37D-2ED94A96FFD2}"/>
              </a:ext>
            </a:extLst>
          </p:cNvPr>
          <p:cNvSpPr txBox="1"/>
          <p:nvPr/>
        </p:nvSpPr>
        <p:spPr>
          <a:xfrm>
            <a:off x="6595687" y="6057854"/>
            <a:ext cx="1569660" cy="276999"/>
          </a:xfrm>
          <a:prstGeom prst="rect">
            <a:avLst/>
          </a:prstGeom>
          <a:noFill/>
        </p:spPr>
        <p:txBody>
          <a:bodyPr wrap="none" rtlCol="0">
            <a:spAutoFit/>
          </a:bodyPr>
          <a:lstStyle/>
          <a:p>
            <a:r>
              <a:rPr kumimoji="1" lang="ja-JP" altLang="en-US" sz="1200" b="1" dirty="0">
                <a:solidFill>
                  <a:srgbClr val="7030A0"/>
                </a:solidFill>
              </a:rPr>
              <a:t>健康づくり支援薬局</a:t>
            </a:r>
          </a:p>
        </p:txBody>
      </p:sp>
      <p:sp>
        <p:nvSpPr>
          <p:cNvPr id="16" name="テキスト ボックス 15">
            <a:extLst>
              <a:ext uri="{FF2B5EF4-FFF2-40B4-BE49-F238E27FC236}">
                <a16:creationId xmlns:a16="http://schemas.microsoft.com/office/drawing/2014/main" id="{C013157D-3C13-A25B-39DF-D45B0773B23A}"/>
              </a:ext>
            </a:extLst>
          </p:cNvPr>
          <p:cNvSpPr txBox="1"/>
          <p:nvPr/>
        </p:nvSpPr>
        <p:spPr>
          <a:xfrm>
            <a:off x="6649799" y="5655007"/>
            <a:ext cx="1415772" cy="276999"/>
          </a:xfrm>
          <a:prstGeom prst="rect">
            <a:avLst/>
          </a:prstGeom>
          <a:noFill/>
        </p:spPr>
        <p:txBody>
          <a:bodyPr wrap="none" rtlCol="0">
            <a:spAutoFit/>
          </a:bodyPr>
          <a:lstStyle/>
          <a:p>
            <a:r>
              <a:rPr kumimoji="1" lang="ja-JP" altLang="en-US" sz="1200" b="1" dirty="0">
                <a:solidFill>
                  <a:srgbClr val="0070C0"/>
                </a:solidFill>
              </a:rPr>
              <a:t>健康情報拠点薬局</a:t>
            </a:r>
          </a:p>
        </p:txBody>
      </p:sp>
      <p:sp>
        <p:nvSpPr>
          <p:cNvPr id="17" name="テキスト ボックス 16">
            <a:extLst>
              <a:ext uri="{FF2B5EF4-FFF2-40B4-BE49-F238E27FC236}">
                <a16:creationId xmlns:a16="http://schemas.microsoft.com/office/drawing/2014/main" id="{FE23156C-77CD-144D-460E-93581E55F0B4}"/>
              </a:ext>
            </a:extLst>
          </p:cNvPr>
          <p:cNvSpPr txBox="1"/>
          <p:nvPr/>
        </p:nvSpPr>
        <p:spPr>
          <a:xfrm>
            <a:off x="6539581" y="5207237"/>
            <a:ext cx="1415772" cy="276999"/>
          </a:xfrm>
          <a:prstGeom prst="rect">
            <a:avLst/>
          </a:prstGeom>
          <a:noFill/>
        </p:spPr>
        <p:txBody>
          <a:bodyPr wrap="none" rtlCol="0">
            <a:spAutoFit/>
          </a:bodyPr>
          <a:lstStyle/>
          <a:p>
            <a:r>
              <a:rPr kumimoji="1" lang="ja-JP" altLang="en-US" sz="1200" b="1" dirty="0">
                <a:solidFill>
                  <a:srgbClr val="002060"/>
                </a:solidFill>
              </a:rPr>
              <a:t>健康サポート薬局</a:t>
            </a:r>
          </a:p>
        </p:txBody>
      </p:sp>
      <p:sp>
        <p:nvSpPr>
          <p:cNvPr id="18" name="矢印: 下 17">
            <a:extLst>
              <a:ext uri="{FF2B5EF4-FFF2-40B4-BE49-F238E27FC236}">
                <a16:creationId xmlns:a16="http://schemas.microsoft.com/office/drawing/2014/main" id="{10D8473A-5437-CEB9-0DF3-2E5CA724CCBC}"/>
              </a:ext>
            </a:extLst>
          </p:cNvPr>
          <p:cNvSpPr/>
          <p:nvPr/>
        </p:nvSpPr>
        <p:spPr>
          <a:xfrm rot="10800000">
            <a:off x="7058325" y="5910062"/>
            <a:ext cx="484632" cy="15905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9" name="図 18">
            <a:extLst>
              <a:ext uri="{FF2B5EF4-FFF2-40B4-BE49-F238E27FC236}">
                <a16:creationId xmlns:a16="http://schemas.microsoft.com/office/drawing/2014/main" id="{B6EA1A71-910E-E2A1-48DB-4D53183FCF3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14104" y="5462145"/>
            <a:ext cx="573074" cy="176799"/>
          </a:xfrm>
          <a:prstGeom prst="rect">
            <a:avLst/>
          </a:prstGeom>
        </p:spPr>
      </p:pic>
      <p:pic>
        <p:nvPicPr>
          <p:cNvPr id="21" name="図 20">
            <a:extLst>
              <a:ext uri="{FF2B5EF4-FFF2-40B4-BE49-F238E27FC236}">
                <a16:creationId xmlns:a16="http://schemas.microsoft.com/office/drawing/2014/main" id="{2B46FF7B-CBD0-C5D7-9B14-5F6EBF0FCE2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14104" y="5042830"/>
            <a:ext cx="573074" cy="176799"/>
          </a:xfrm>
          <a:prstGeom prst="rect">
            <a:avLst/>
          </a:prstGeom>
        </p:spPr>
      </p:pic>
    </p:spTree>
    <p:extLst>
      <p:ext uri="{BB962C8B-B14F-4D97-AF65-F5344CB8AC3E}">
        <p14:creationId xmlns:p14="http://schemas.microsoft.com/office/powerpoint/2010/main" val="19654891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A0ECA63-674F-5C4A-9B94-A154C15F369A}"/>
              </a:ext>
            </a:extLst>
          </p:cNvPr>
          <p:cNvPicPr>
            <a:picLocks noChangeAspect="1"/>
          </p:cNvPicPr>
          <p:nvPr/>
        </p:nvPicPr>
        <p:blipFill>
          <a:blip r:embed="rId3"/>
          <a:stretch>
            <a:fillRect/>
          </a:stretch>
        </p:blipFill>
        <p:spPr>
          <a:xfrm>
            <a:off x="551814" y="639939"/>
            <a:ext cx="8040363" cy="4234910"/>
          </a:xfrm>
          <a:prstGeom prst="rect">
            <a:avLst/>
          </a:prstGeom>
        </p:spPr>
      </p:pic>
      <p:sp>
        <p:nvSpPr>
          <p:cNvPr id="2" name="テキスト ボックス 1">
            <a:extLst>
              <a:ext uri="{FF2B5EF4-FFF2-40B4-BE49-F238E27FC236}">
                <a16:creationId xmlns:a16="http://schemas.microsoft.com/office/drawing/2014/main" id="{782FA474-F7D7-0B52-7B8D-4E8268BAEF60}"/>
              </a:ext>
            </a:extLst>
          </p:cNvPr>
          <p:cNvSpPr txBox="1"/>
          <p:nvPr/>
        </p:nvSpPr>
        <p:spPr>
          <a:xfrm>
            <a:off x="811993" y="143532"/>
            <a:ext cx="7520007"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2015</a:t>
            </a:r>
            <a:r>
              <a:rPr kumimoji="1" lang="ja-JP" altLang="en-US" sz="2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年：</a:t>
            </a:r>
            <a:r>
              <a:rPr kumimoji="1" lang="en-US" altLang="ja-JP" sz="2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2024</a:t>
            </a:r>
            <a:r>
              <a:rPr kumimoji="1" lang="ja-JP" altLang="en-US" sz="2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年＝</a:t>
            </a:r>
            <a:r>
              <a:rPr kumimoji="1" lang="en-US" altLang="ja-JP" sz="2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1</a:t>
            </a:r>
            <a:r>
              <a:rPr kumimoji="1" lang="ja-JP" altLang="en-US" sz="2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a:t>
            </a:r>
            <a:r>
              <a:rPr kumimoji="1" lang="en-US" altLang="ja-JP" sz="2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212.4</a:t>
            </a:r>
            <a:r>
              <a:rPr kumimoji="1" lang="ja-JP" altLang="en-US" sz="2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　　</a:t>
            </a:r>
            <a:r>
              <a:rPr kumimoji="1" lang="ja-JP" altLang="en-US" sz="20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この傾向はしばらく続く！</a:t>
            </a:r>
          </a:p>
        </p:txBody>
      </p:sp>
      <p:pic>
        <p:nvPicPr>
          <p:cNvPr id="10" name="図 9">
            <a:extLst>
              <a:ext uri="{FF2B5EF4-FFF2-40B4-BE49-F238E27FC236}">
                <a16:creationId xmlns:a16="http://schemas.microsoft.com/office/drawing/2014/main" id="{A1124D0C-7A04-6A9E-E252-1E4C9E4B2AA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5906" y="5021355"/>
            <a:ext cx="8592177" cy="1196706"/>
          </a:xfrm>
          <a:prstGeom prst="rect">
            <a:avLst/>
          </a:prstGeom>
        </p:spPr>
      </p:pic>
      <p:sp>
        <p:nvSpPr>
          <p:cNvPr id="11" name="テキスト ボックス 10">
            <a:extLst>
              <a:ext uri="{FF2B5EF4-FFF2-40B4-BE49-F238E27FC236}">
                <a16:creationId xmlns:a16="http://schemas.microsoft.com/office/drawing/2014/main" id="{C77AB02C-32A8-80D8-892E-4F1A7CAC0037}"/>
              </a:ext>
            </a:extLst>
          </p:cNvPr>
          <p:cNvSpPr txBox="1"/>
          <p:nvPr/>
        </p:nvSpPr>
        <p:spPr>
          <a:xfrm>
            <a:off x="1703294" y="6406691"/>
            <a:ext cx="5570756" cy="307777"/>
          </a:xfrm>
          <a:prstGeom prst="rect">
            <a:avLst/>
          </a:prstGeom>
          <a:noFill/>
        </p:spPr>
        <p:txBody>
          <a:bodyPr wrap="none" rtlCol="0">
            <a:spAutoFit/>
          </a:bodyPr>
          <a:lstStyle/>
          <a:p>
            <a:r>
              <a:rPr kumimoji="1" lang="ja-JP" altLang="en-US" sz="1400" b="1" dirty="0">
                <a:solidFill>
                  <a:srgbClr val="FF0000"/>
                </a:solidFill>
              </a:rPr>
              <a:t>ドラッグストアの調剤売上は今後も急速に伸びることが予想される</a:t>
            </a:r>
          </a:p>
        </p:txBody>
      </p:sp>
    </p:spTree>
    <p:extLst>
      <p:ext uri="{BB962C8B-B14F-4D97-AF65-F5344CB8AC3E}">
        <p14:creationId xmlns:p14="http://schemas.microsoft.com/office/powerpoint/2010/main" val="34982460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9F08116-FB25-1783-A28E-DF70CF6912C4}"/>
              </a:ext>
            </a:extLst>
          </p:cNvPr>
          <p:cNvSpPr txBox="1"/>
          <p:nvPr/>
        </p:nvSpPr>
        <p:spPr>
          <a:xfrm>
            <a:off x="717894" y="396599"/>
            <a:ext cx="8084264" cy="60324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002060"/>
                </a:solidFill>
                <a:effectLst/>
                <a:uLnTx/>
                <a:uFillTx/>
                <a:latin typeface="Calibri" panose="020F0502020204030204"/>
                <a:ea typeface="游ゴシック" panose="020B0400000000000000" pitchFamily="50" charset="-128"/>
                <a:cs typeface="+mn-cs"/>
              </a:rPr>
              <a:t>日本調剤</a:t>
            </a:r>
            <a:endParaRPr kumimoji="1" lang="en-US" altLang="ja-JP" sz="1400" b="1" i="0" u="none" strike="noStrike" kern="1200" cap="none" spc="0" normalizeH="0" baseline="0" noProof="0" dirty="0">
              <a:ln>
                <a:noFill/>
              </a:ln>
              <a:solidFill>
                <a:srgbClr val="002060"/>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rgbClr val="002060"/>
                </a:solidFill>
                <a:effectLst/>
                <a:uLnTx/>
                <a:uFillTx/>
                <a:latin typeface="Yu Gothic" panose="020B0400000000000000" pitchFamily="50" charset="-128"/>
                <a:ea typeface="Yu Gothic" panose="020B0400000000000000" pitchFamily="50" charset="-128"/>
                <a:cs typeface="+mn-cs"/>
              </a:rPr>
              <a:t>投資ファンドの</a:t>
            </a:r>
            <a:r>
              <a:rPr kumimoji="0" lang="ja-JP" altLang="en-US" sz="1400" b="1" i="0" u="none" strike="noStrike" kern="1200" cap="none" spc="0" normalizeH="0" baseline="0" noProof="0" dirty="0">
                <a:ln>
                  <a:noFill/>
                </a:ln>
                <a:solidFill>
                  <a:srgbClr val="002060"/>
                </a:solidFill>
                <a:effectLst/>
                <a:uLnTx/>
                <a:uFillTx/>
                <a:latin typeface="Yu Gothic" panose="020B0400000000000000" pitchFamily="50" charset="-128"/>
                <a:ea typeface="Yu Gothic" panose="020B0400000000000000" pitchFamily="50" charset="-128"/>
                <a:cs typeface="+mn-cs"/>
              </a:rPr>
              <a:t>アドバンテッジパートナーズ</a:t>
            </a:r>
            <a:r>
              <a:rPr kumimoji="0" lang="ja-JP" altLang="en-US" sz="1400" b="0" i="0" u="none" strike="noStrike" kern="1200" cap="none" spc="0" normalizeH="0" baseline="0" noProof="0" dirty="0">
                <a:ln>
                  <a:noFill/>
                </a:ln>
                <a:solidFill>
                  <a:srgbClr val="002060"/>
                </a:solidFill>
                <a:effectLst/>
                <a:uLnTx/>
                <a:uFillTx/>
                <a:latin typeface="Yu Gothic" panose="020B0400000000000000" pitchFamily="50" charset="-128"/>
                <a:ea typeface="Yu Gothic" panose="020B0400000000000000" pitchFamily="50" charset="-128"/>
                <a:cs typeface="+mn-cs"/>
              </a:rPr>
              <a:t>（東京・港）が、株式公開買い付け（</a:t>
            </a:r>
            <a:r>
              <a:rPr kumimoji="0" lang="en-US" altLang="ja-JP" sz="1400" b="0" i="0" u="none" strike="noStrike" kern="1200" cap="none" spc="0" normalizeH="0" baseline="0" noProof="0" dirty="0">
                <a:ln>
                  <a:noFill/>
                </a:ln>
                <a:solidFill>
                  <a:srgbClr val="002060"/>
                </a:solidFill>
                <a:effectLst/>
                <a:uLnTx/>
                <a:uFillTx/>
                <a:latin typeface="Yu Gothic" panose="020B0400000000000000" pitchFamily="50" charset="-128"/>
                <a:ea typeface="Yu Gothic" panose="020B0400000000000000" pitchFamily="50" charset="-128"/>
                <a:cs typeface="+mn-cs"/>
              </a:rPr>
              <a:t>TOB</a:t>
            </a:r>
            <a:r>
              <a:rPr kumimoji="0" lang="ja-JP" altLang="en-US" sz="1400" b="0" i="0" u="none" strike="noStrike" kern="1200" cap="none" spc="0" normalizeH="0" baseline="0" noProof="0" dirty="0">
                <a:ln>
                  <a:noFill/>
                </a:ln>
                <a:solidFill>
                  <a:srgbClr val="002060"/>
                </a:solidFill>
                <a:effectLst/>
                <a:uLnTx/>
                <a:uFillTx/>
                <a:latin typeface="Yu Gothic" panose="020B0400000000000000" pitchFamily="50" charset="-128"/>
                <a:ea typeface="Yu Gothic" panose="020B0400000000000000" pitchFamily="50" charset="-128"/>
                <a:cs typeface="+mn-cs"/>
              </a:rPr>
              <a:t>）により</a:t>
            </a:r>
            <a:endParaRPr kumimoji="0" lang="en-US" altLang="ja-JP" sz="1400" b="0" i="0" u="none" strike="noStrike" kern="1200" cap="none" spc="0" normalizeH="0" baseline="0" noProof="0" dirty="0">
              <a:ln>
                <a:noFill/>
              </a:ln>
              <a:solidFill>
                <a:srgbClr val="002060"/>
              </a:solidFill>
              <a:effectLst/>
              <a:uLnTx/>
              <a:uFillTx/>
              <a:latin typeface="Yu Gothic" panose="020B0400000000000000" pitchFamily="50" charset="-128"/>
              <a:ea typeface="Yu Gothic"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rgbClr val="002060"/>
                </a:solidFill>
                <a:effectLst/>
                <a:uLnTx/>
                <a:uFillTx/>
                <a:latin typeface="Yu Gothic" panose="020B0400000000000000" pitchFamily="50" charset="-128"/>
                <a:ea typeface="Yu Gothic" panose="020B0400000000000000" pitchFamily="50" charset="-128"/>
                <a:cs typeface="+mn-cs"/>
              </a:rPr>
              <a:t>同社の全株式を取得する</a:t>
            </a:r>
            <a:endParaRPr kumimoji="0" lang="en-US" altLang="ja-JP" sz="1400" b="0" i="0" u="none" strike="noStrike" kern="1200" cap="none" spc="0" normalizeH="0" baseline="0" noProof="0" dirty="0">
              <a:ln>
                <a:noFill/>
              </a:ln>
              <a:solidFill>
                <a:srgbClr val="002060"/>
              </a:solidFill>
              <a:effectLst/>
              <a:uLnTx/>
              <a:uFillTx/>
              <a:latin typeface="Yu Gothic" panose="020B0400000000000000" pitchFamily="50" charset="-128"/>
              <a:ea typeface="Yu Gothic"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srgbClr val="002060"/>
              </a:solidFill>
              <a:effectLst/>
              <a:uLnTx/>
              <a:uFillTx/>
              <a:latin typeface="Yu Gothic" panose="020B0400000000000000" pitchFamily="50" charset="-128"/>
              <a:ea typeface="Yu Gothic"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002060"/>
                </a:solidFill>
                <a:effectLst/>
                <a:uLnTx/>
                <a:uFillTx/>
                <a:latin typeface="Yu Gothic" panose="020B0400000000000000" pitchFamily="50" charset="-128"/>
                <a:ea typeface="Yu Gothic" panose="020B0400000000000000" pitchFamily="50" charset="-128"/>
                <a:cs typeface="+mn-cs"/>
              </a:rPr>
              <a:t>アイン</a:t>
            </a:r>
            <a:r>
              <a:rPr kumimoji="1" lang="en-US" altLang="ja-JP" sz="1400" b="1" i="0" u="none" strike="noStrike" kern="1200" cap="none" spc="0" normalizeH="0" baseline="0" noProof="0" dirty="0">
                <a:ln>
                  <a:noFill/>
                </a:ln>
                <a:solidFill>
                  <a:srgbClr val="002060"/>
                </a:solidFill>
                <a:effectLst/>
                <a:uLnTx/>
                <a:uFillTx/>
                <a:latin typeface="Yu Gothic" panose="020B0400000000000000" pitchFamily="50" charset="-128"/>
                <a:ea typeface="Yu Gothic" panose="020B0400000000000000" pitchFamily="50" charset="-128"/>
                <a:cs typeface="+mn-cs"/>
              </a:rPr>
              <a:t>HD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rgbClr val="002060"/>
                </a:solidFill>
                <a:effectLst/>
                <a:uLnTx/>
                <a:uFillTx/>
                <a:latin typeface="-apple-system"/>
                <a:ea typeface="游ゴシック" panose="020B0400000000000000" pitchFamily="50" charset="-128"/>
                <a:cs typeface="+mn-cs"/>
              </a:rPr>
              <a:t>投資ファンドの日本産業推進機構グループ（東京・港、</a:t>
            </a:r>
            <a:r>
              <a:rPr kumimoji="0" lang="en-US" altLang="ja-JP" sz="1400" b="0" i="0" u="none" strike="noStrike" kern="1200" cap="none" spc="0" normalizeH="0" baseline="0" noProof="0" dirty="0">
                <a:ln>
                  <a:noFill/>
                </a:ln>
                <a:solidFill>
                  <a:srgbClr val="002060"/>
                </a:solidFill>
                <a:effectLst/>
                <a:uLnTx/>
                <a:uFillTx/>
                <a:latin typeface="-apple-system"/>
                <a:ea typeface="游ゴシック" panose="020B0400000000000000" pitchFamily="50" charset="-128"/>
                <a:cs typeface="+mn-cs"/>
              </a:rPr>
              <a:t>NSSK</a:t>
            </a:r>
            <a:r>
              <a:rPr kumimoji="0" lang="ja-JP" altLang="en-US" sz="1400" b="0" i="0" u="none" strike="noStrike" kern="1200" cap="none" spc="0" normalizeH="0" baseline="0" noProof="0" dirty="0">
                <a:ln>
                  <a:noFill/>
                </a:ln>
                <a:solidFill>
                  <a:srgbClr val="002060"/>
                </a:solidFill>
                <a:effectLst/>
                <a:uLnTx/>
                <a:uFillTx/>
                <a:latin typeface="-apple-system"/>
                <a:ea typeface="游ゴシック" panose="020B0400000000000000" pitchFamily="50" charset="-128"/>
                <a:cs typeface="+mn-cs"/>
              </a:rPr>
              <a:t>）から、</a:t>
            </a:r>
            <a:r>
              <a:rPr kumimoji="0" lang="en-US" altLang="ja-JP" sz="1400" b="0" i="0" u="none" strike="noStrike" kern="1200" cap="none" spc="0" normalizeH="0" baseline="0" noProof="0" dirty="0">
                <a:ln>
                  <a:noFill/>
                </a:ln>
                <a:solidFill>
                  <a:srgbClr val="002060"/>
                </a:solidFill>
                <a:effectLst/>
                <a:uLnTx/>
                <a:uFillTx/>
                <a:latin typeface="-apple-system"/>
                <a:ea typeface="游ゴシック" panose="020B0400000000000000" pitchFamily="50" charset="-128"/>
                <a:cs typeface="+mn-cs"/>
              </a:rPr>
              <a:t>8</a:t>
            </a:r>
            <a:r>
              <a:rPr kumimoji="0" lang="ja-JP" altLang="en-US" sz="1400" b="0" i="0" u="none" strike="noStrike" kern="1200" cap="none" spc="0" normalizeH="0" baseline="0" noProof="0" dirty="0">
                <a:ln>
                  <a:noFill/>
                </a:ln>
                <a:solidFill>
                  <a:srgbClr val="002060"/>
                </a:solidFill>
                <a:effectLst/>
                <a:uLnTx/>
                <a:uFillTx/>
                <a:latin typeface="-apple-system"/>
                <a:ea typeface="游ゴシック" panose="020B0400000000000000" pitchFamily="50" charset="-128"/>
                <a:cs typeface="+mn-cs"/>
              </a:rPr>
              <a:t>月をメドに</a:t>
            </a:r>
            <a:r>
              <a:rPr kumimoji="0" lang="ja-JP" altLang="en-US" sz="1400" b="1" i="0" u="none" strike="noStrike" kern="1200" cap="none" spc="0" normalizeH="0" baseline="0" noProof="0" dirty="0">
                <a:ln>
                  <a:noFill/>
                </a:ln>
                <a:solidFill>
                  <a:srgbClr val="002060"/>
                </a:solidFill>
                <a:effectLst/>
                <a:uLnTx/>
                <a:uFillTx/>
                <a:latin typeface="-apple-system"/>
                <a:ea typeface="游ゴシック" panose="020B0400000000000000" pitchFamily="50" charset="-128"/>
                <a:cs typeface="+mn-cs"/>
              </a:rPr>
              <a:t>クラフト</a:t>
            </a:r>
            <a:r>
              <a:rPr kumimoji="0" lang="ja-JP" altLang="en-US" sz="1400" b="0" i="0" u="none" strike="noStrike" kern="1200" cap="none" spc="0" normalizeH="0" baseline="0" noProof="0" dirty="0">
                <a:ln>
                  <a:noFill/>
                </a:ln>
                <a:solidFill>
                  <a:srgbClr val="002060"/>
                </a:solidFill>
                <a:effectLst/>
                <a:uLnTx/>
                <a:uFillTx/>
                <a:latin typeface="-apple-system"/>
                <a:ea typeface="游ゴシック" panose="020B0400000000000000" pitchFamily="50" charset="-128"/>
                <a:cs typeface="+mn-cs"/>
              </a:rPr>
              <a:t>株を</a:t>
            </a:r>
            <a:endParaRPr kumimoji="0" lang="en-US" altLang="ja-JP" sz="1400" b="0" i="0" u="none" strike="noStrike" kern="1200" cap="none" spc="0" normalizeH="0" baseline="0" noProof="0" dirty="0">
              <a:ln>
                <a:noFill/>
              </a:ln>
              <a:solidFill>
                <a:srgbClr val="002060"/>
              </a:solidFill>
              <a:effectLst/>
              <a:uLnTx/>
              <a:uFillTx/>
              <a:latin typeface="-apple-system"/>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rgbClr val="002060"/>
                </a:solidFill>
                <a:effectLst/>
                <a:uLnTx/>
                <a:uFillTx/>
                <a:latin typeface="-apple-system"/>
                <a:ea typeface="游ゴシック" panose="020B0400000000000000" pitchFamily="50" charset="-128"/>
                <a:cs typeface="+mn-cs"/>
              </a:rPr>
              <a:t>取得する。</a:t>
            </a:r>
            <a:endParaRPr kumimoji="0" lang="en-US" altLang="ja-JP" sz="1400" b="0" i="0" u="none" strike="noStrike" kern="1200" cap="none" spc="0" normalizeH="0" baseline="0" noProof="0" dirty="0">
              <a:ln>
                <a:noFill/>
              </a:ln>
              <a:solidFill>
                <a:srgbClr val="002060"/>
              </a:solidFill>
              <a:effectLst/>
              <a:uLnTx/>
              <a:uFillTx/>
              <a:latin typeface="-apple-system"/>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srgbClr val="002060"/>
              </a:solidFill>
              <a:effectLst/>
              <a:uLnTx/>
              <a:uFillTx/>
              <a:latin typeface="-apple-system"/>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002060"/>
                </a:solidFill>
                <a:effectLst/>
                <a:uLnTx/>
                <a:uFillTx/>
                <a:latin typeface="-apple-system"/>
                <a:ea typeface="游ゴシック" panose="020B0400000000000000" pitchFamily="50" charset="-128"/>
                <a:cs typeface="+mn-cs"/>
              </a:rPr>
              <a:t>スギ</a:t>
            </a:r>
            <a:r>
              <a:rPr kumimoji="1" lang="en-US" altLang="ja-JP" sz="1400" b="1" i="0" u="none" strike="noStrike" kern="1200" cap="none" spc="0" normalizeH="0" baseline="0" noProof="0" dirty="0">
                <a:ln>
                  <a:noFill/>
                </a:ln>
                <a:solidFill>
                  <a:srgbClr val="002060"/>
                </a:solidFill>
                <a:effectLst/>
                <a:uLnTx/>
                <a:uFillTx/>
                <a:latin typeface="-apple-system"/>
                <a:ea typeface="游ゴシック" panose="020B0400000000000000" pitchFamily="50" charset="-128"/>
                <a:cs typeface="+mn-cs"/>
              </a:rPr>
              <a:t>HD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rgbClr val="002060"/>
                </a:solidFill>
                <a:effectLst/>
                <a:uLnTx/>
                <a:uFillTx/>
                <a:latin typeface="-apple-system"/>
                <a:ea typeface="游ゴシック" panose="020B0400000000000000" pitchFamily="50" charset="-128"/>
                <a:cs typeface="+mn-cs"/>
              </a:rPr>
              <a:t>埼玉県に本社を置く同業の</a:t>
            </a:r>
            <a:r>
              <a:rPr kumimoji="0" lang="ja-JP" altLang="en-US" sz="1400" b="1" i="0" u="none" strike="noStrike" kern="1200" cap="none" spc="0" normalizeH="0" baseline="0" noProof="0" dirty="0">
                <a:ln>
                  <a:noFill/>
                </a:ln>
                <a:solidFill>
                  <a:srgbClr val="002060"/>
                </a:solidFill>
                <a:effectLst/>
                <a:uLnTx/>
                <a:uFillTx/>
                <a:latin typeface="-apple-system"/>
                <a:ea typeface="游ゴシック" panose="020B0400000000000000" pitchFamily="50" charset="-128"/>
                <a:cs typeface="+mn-cs"/>
              </a:rPr>
              <a:t>セキ薬品</a:t>
            </a:r>
            <a:r>
              <a:rPr kumimoji="0" lang="ja-JP" altLang="en-US" sz="1400" b="0" i="0" u="none" strike="noStrike" kern="1200" cap="none" spc="0" normalizeH="0" baseline="0" noProof="0" dirty="0">
                <a:ln>
                  <a:noFill/>
                </a:ln>
                <a:solidFill>
                  <a:srgbClr val="002060"/>
                </a:solidFill>
                <a:effectLst/>
                <a:uLnTx/>
                <a:uFillTx/>
                <a:latin typeface="-apple-system"/>
                <a:ea typeface="游ゴシック" panose="020B0400000000000000" pitchFamily="50" charset="-128"/>
                <a:cs typeface="+mn-cs"/>
              </a:rPr>
              <a:t>（埼玉県宮代町）に出資すると発表した。</a:t>
            </a:r>
            <a:endParaRPr kumimoji="0" lang="en-US" altLang="ja-JP" sz="1400" b="0" i="0" u="none" strike="noStrike" kern="1200" cap="none" spc="0" normalizeH="0" baseline="0" noProof="0" dirty="0">
              <a:ln>
                <a:noFill/>
              </a:ln>
              <a:solidFill>
                <a:srgbClr val="002060"/>
              </a:solidFill>
              <a:effectLst/>
              <a:uLnTx/>
              <a:uFillTx/>
              <a:latin typeface="-apple-system"/>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800" b="0" i="0" u="none" strike="noStrike" kern="1200" cap="none" spc="0" normalizeH="0" baseline="0" noProof="0" dirty="0">
              <a:ln>
                <a:noFill/>
              </a:ln>
              <a:solidFill>
                <a:srgbClr val="002060"/>
              </a:solidFill>
              <a:effectLst/>
              <a:uLnTx/>
              <a:uFillTx/>
              <a:latin typeface="-apple-system"/>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srgbClr val="002060"/>
                </a:solidFill>
                <a:effectLst/>
                <a:uLnTx/>
                <a:uFillTx/>
                <a:latin typeface="Arial" panose="020B0604020202020204" pitchFamily="34" charset="0"/>
                <a:ea typeface="游ゴシック" panose="020B0400000000000000" pitchFamily="50" charset="-128"/>
                <a:cs typeface="+mn-cs"/>
              </a:rPr>
              <a:t>I&amp;H</a:t>
            </a:r>
            <a:r>
              <a:rPr kumimoji="0" lang="ja-JP" altLang="en-US" sz="1400" b="1" i="0" u="none" strike="noStrike" kern="1200" cap="none" spc="0" normalizeH="0" baseline="0" noProof="0" dirty="0">
                <a:ln>
                  <a:noFill/>
                </a:ln>
                <a:solidFill>
                  <a:srgbClr val="002060"/>
                </a:solidFill>
                <a:effectLst/>
                <a:uLnTx/>
                <a:uFillTx/>
                <a:latin typeface="Arial" panose="020B0604020202020204" pitchFamily="34" charset="0"/>
                <a:ea typeface="游ゴシック" panose="020B0400000000000000" pitchFamily="50" charset="-128"/>
                <a:cs typeface="+mn-cs"/>
              </a:rPr>
              <a:t> 株式会社（阪神調剤薬局）</a:t>
            </a:r>
            <a:r>
              <a:rPr kumimoji="0" lang="ja-JP" altLang="en-US" sz="1400" b="0" i="0" u="none" strike="noStrike" kern="1200" cap="none" spc="0" normalizeH="0" baseline="0" noProof="0" dirty="0">
                <a:ln>
                  <a:noFill/>
                </a:ln>
                <a:solidFill>
                  <a:srgbClr val="002060"/>
                </a:solidFill>
                <a:effectLst/>
                <a:uLnTx/>
                <a:uFillTx/>
                <a:latin typeface="Arial" panose="020B0604020202020204" pitchFamily="34" charset="0"/>
                <a:ea typeface="游ゴシック" panose="020B0400000000000000" pitchFamily="50" charset="-128"/>
                <a:cs typeface="+mn-cs"/>
              </a:rPr>
              <a:t>の普通株式を取得し、子会社化することについて決定しました。</a:t>
            </a:r>
            <a:endParaRPr kumimoji="0" lang="en-US" altLang="ja-JP" sz="1400" b="0" i="0" u="none" strike="noStrike" kern="1200" cap="none" spc="0" normalizeH="0" baseline="0" noProof="0" dirty="0">
              <a:ln>
                <a:noFill/>
              </a:ln>
              <a:solidFill>
                <a:srgbClr val="002060"/>
              </a:solidFill>
              <a:effectLst/>
              <a:uLnTx/>
              <a:uFillTx/>
              <a:latin typeface="Arial" panose="020B0604020202020204" pitchFamily="34" charset="0"/>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srgbClr val="002060"/>
              </a:solidFill>
              <a:effectLst/>
              <a:uLnTx/>
              <a:uFillTx/>
              <a:latin typeface="Arial" panose="020B0604020202020204" pitchFamily="34" charset="0"/>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002060"/>
                </a:solidFill>
                <a:effectLst/>
                <a:uLnTx/>
                <a:uFillTx/>
                <a:latin typeface="Arial" panose="020B0604020202020204" pitchFamily="34" charset="0"/>
                <a:ea typeface="游ゴシック" panose="020B0400000000000000" pitchFamily="50" charset="-128"/>
                <a:cs typeface="+mn-cs"/>
              </a:rPr>
              <a:t>マツキヨシココカラ</a:t>
            </a:r>
            <a:endParaRPr kumimoji="1" lang="en-US" altLang="ja-JP" sz="1400" b="1" i="0" u="none" strike="noStrike" kern="1200" cap="none" spc="0" normalizeH="0" baseline="0" noProof="0" dirty="0">
              <a:ln>
                <a:noFill/>
              </a:ln>
              <a:solidFill>
                <a:srgbClr val="002060"/>
              </a:solidFill>
              <a:effectLst/>
              <a:uLnTx/>
              <a:uFillTx/>
              <a:latin typeface="Arial" panose="020B0604020202020204" pitchFamily="34" charset="0"/>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srgbClr val="002060"/>
                </a:solidFill>
                <a:effectLst/>
                <a:uLnTx/>
                <a:uFillTx/>
                <a:latin typeface="Arial" panose="020B0604020202020204" pitchFamily="34" charset="0"/>
                <a:ea typeface="游ゴシック" panose="020B0400000000000000" pitchFamily="50" charset="-128"/>
                <a:cs typeface="+mn-cs"/>
              </a:rPr>
              <a:t>新生堂薬局</a:t>
            </a:r>
            <a:r>
              <a:rPr kumimoji="0" lang="ja-JP" altLang="en-US" sz="1400" b="0" i="0" u="none" strike="noStrike" kern="1200" cap="none" spc="0" normalizeH="0" baseline="0" noProof="0" dirty="0">
                <a:ln>
                  <a:noFill/>
                </a:ln>
                <a:solidFill>
                  <a:srgbClr val="002060"/>
                </a:solidFill>
                <a:effectLst/>
                <a:uLnTx/>
                <a:uFillTx/>
                <a:latin typeface="Arial" panose="020B0604020202020204" pitchFamily="34" charset="0"/>
                <a:ea typeface="游ゴシック" panose="020B0400000000000000" pitchFamily="50" charset="-128"/>
                <a:cs typeface="+mn-cs"/>
              </a:rPr>
              <a:t>（福岡市）の全株式を取得し、子会社化すると発表した。 </a:t>
            </a:r>
            <a:endParaRPr kumimoji="0" lang="en-US" altLang="ja-JP" sz="1400" b="0" i="0" u="none" strike="noStrike" kern="1200" cap="none" spc="0" normalizeH="0" baseline="0" noProof="0" dirty="0">
              <a:ln>
                <a:noFill/>
              </a:ln>
              <a:solidFill>
                <a:srgbClr val="002060"/>
              </a:solidFill>
              <a:effectLst/>
              <a:uLnTx/>
              <a:uFillTx/>
              <a:latin typeface="Arial" panose="020B0604020202020204" pitchFamily="34" charset="0"/>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srgbClr val="002060"/>
              </a:solidFill>
              <a:effectLst/>
              <a:uLnTx/>
              <a:uFillTx/>
              <a:latin typeface="Arial" panose="020B0604020202020204" pitchFamily="34" charset="0"/>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002060"/>
                </a:solidFill>
                <a:effectLst/>
                <a:uLnTx/>
                <a:uFillTx/>
                <a:latin typeface="Arial" panose="020B0604020202020204" pitchFamily="34" charset="0"/>
                <a:ea typeface="游ゴシック" panose="020B0400000000000000" pitchFamily="50" charset="-128"/>
                <a:cs typeface="+mn-cs"/>
              </a:rPr>
              <a:t>ココカラファイン</a:t>
            </a:r>
            <a:endParaRPr kumimoji="1" lang="en-US" altLang="ja-JP" sz="1400" b="1" i="0" u="none" strike="noStrike" kern="1200" cap="none" spc="0" normalizeH="0" baseline="0" noProof="0" dirty="0">
              <a:ln>
                <a:noFill/>
              </a:ln>
              <a:solidFill>
                <a:srgbClr val="002060"/>
              </a:solidFill>
              <a:effectLst/>
              <a:uLnTx/>
              <a:uFillTx/>
              <a:latin typeface="Arial" panose="020B0604020202020204" pitchFamily="34" charset="0"/>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rgbClr val="002060"/>
                </a:solidFill>
                <a:effectLst/>
                <a:uLnTx/>
                <a:uFillTx/>
                <a:latin typeface="Arial" panose="020B0604020202020204" pitchFamily="34" charset="0"/>
                <a:ea typeface="游ゴシック" panose="020B0400000000000000" pitchFamily="50" charset="-128"/>
                <a:cs typeface="+mn-cs"/>
              </a:rPr>
              <a:t>兵庫県を中心に調剤薬局、ドラッグストアを展開する</a:t>
            </a:r>
            <a:r>
              <a:rPr kumimoji="0" lang="ja-JP" altLang="en-US" sz="1400" b="1" i="0" u="none" strike="noStrike" kern="1200" cap="none" spc="0" normalizeH="0" baseline="0" noProof="0" dirty="0">
                <a:ln>
                  <a:noFill/>
                </a:ln>
                <a:solidFill>
                  <a:srgbClr val="002060"/>
                </a:solidFill>
                <a:effectLst/>
                <a:uLnTx/>
                <a:uFillTx/>
                <a:latin typeface="Arial" panose="020B0604020202020204" pitchFamily="34" charset="0"/>
                <a:ea typeface="游ゴシック" panose="020B0400000000000000" pitchFamily="50" charset="-128"/>
                <a:cs typeface="+mn-cs"/>
              </a:rPr>
              <a:t>フタツカホールディングス</a:t>
            </a:r>
            <a:r>
              <a:rPr kumimoji="0" lang="ja-JP" altLang="en-US" sz="1400" b="0" i="0" u="none" strike="noStrike" kern="1200" cap="none" spc="0" normalizeH="0" baseline="0" noProof="0" dirty="0">
                <a:ln>
                  <a:noFill/>
                </a:ln>
                <a:solidFill>
                  <a:srgbClr val="002060"/>
                </a:solidFill>
                <a:effectLst/>
                <a:uLnTx/>
                <a:uFillTx/>
                <a:latin typeface="Arial" panose="020B0604020202020204" pitchFamily="34" charset="0"/>
                <a:ea typeface="游ゴシック" panose="020B0400000000000000" pitchFamily="50" charset="-128"/>
                <a:cs typeface="+mn-cs"/>
              </a:rPr>
              <a:t>（</a:t>
            </a:r>
            <a:r>
              <a:rPr kumimoji="0" lang="en-US" altLang="ja-JP" sz="1400" b="0" i="0" u="none" strike="noStrike" kern="1200" cap="none" spc="0" normalizeH="0" baseline="0" noProof="0" dirty="0">
                <a:ln>
                  <a:noFill/>
                </a:ln>
                <a:solidFill>
                  <a:srgbClr val="002060"/>
                </a:solidFill>
                <a:effectLst/>
                <a:uLnTx/>
                <a:uFillTx/>
                <a:latin typeface="Arial" panose="020B0604020202020204" pitchFamily="34" charset="0"/>
                <a:ea typeface="游ゴシック" panose="020B0400000000000000" pitchFamily="50" charset="-128"/>
                <a:cs typeface="+mn-cs"/>
              </a:rPr>
              <a:t>HD</a:t>
            </a:r>
            <a:r>
              <a:rPr kumimoji="0" lang="ja-JP" altLang="en-US" sz="1400" b="0" i="0" u="none" strike="noStrike" kern="1200" cap="none" spc="0" normalizeH="0" baseline="0" noProof="0" dirty="0">
                <a:ln>
                  <a:noFill/>
                </a:ln>
                <a:solidFill>
                  <a:srgbClr val="002060"/>
                </a:solidFill>
                <a:effectLst/>
                <a:uLnTx/>
                <a:uFillTx/>
                <a:latin typeface="Arial" panose="020B0604020202020204" pitchFamily="34" charset="0"/>
                <a:ea typeface="游ゴシック" panose="020B0400000000000000" pitchFamily="50" charset="-128"/>
                <a:cs typeface="+mn-cs"/>
              </a:rPr>
              <a:t>）の全株式</a:t>
            </a:r>
            <a:endParaRPr kumimoji="0" lang="en-US" altLang="ja-JP" sz="1400" b="0" i="0" u="none" strike="noStrike" kern="1200" cap="none" spc="0" normalizeH="0" baseline="0" noProof="0" dirty="0">
              <a:ln>
                <a:noFill/>
              </a:ln>
              <a:solidFill>
                <a:srgbClr val="002060"/>
              </a:solidFill>
              <a:effectLst/>
              <a:uLnTx/>
              <a:uFillTx/>
              <a:latin typeface="Arial" panose="020B0604020202020204" pitchFamily="34" charset="0"/>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rgbClr val="002060"/>
                </a:solidFill>
                <a:effectLst/>
                <a:uLnTx/>
                <a:uFillTx/>
                <a:latin typeface="Arial" panose="020B0604020202020204" pitchFamily="34" charset="0"/>
                <a:ea typeface="游ゴシック" panose="020B0400000000000000" pitchFamily="50" charset="-128"/>
                <a:cs typeface="+mn-cs"/>
              </a:rPr>
              <a:t>を取得した</a:t>
            </a:r>
            <a:endParaRPr kumimoji="0" lang="en-US" altLang="ja-JP" sz="1400" b="0" i="0" u="none" strike="noStrike" kern="1200" cap="none" spc="0" normalizeH="0" baseline="0" noProof="0" dirty="0">
              <a:ln>
                <a:noFill/>
              </a:ln>
              <a:solidFill>
                <a:srgbClr val="002060"/>
              </a:solidFill>
              <a:effectLst/>
              <a:uLnTx/>
              <a:uFillTx/>
              <a:latin typeface="Arial" panose="020B0604020202020204" pitchFamily="34" charset="0"/>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srgbClr val="002060"/>
              </a:solidFill>
              <a:effectLst/>
              <a:uLnTx/>
              <a:uFillTx/>
              <a:latin typeface="Arial" panose="020B0604020202020204" pitchFamily="34" charset="0"/>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002060"/>
                </a:solidFill>
                <a:effectLst/>
                <a:uLnTx/>
                <a:uFillTx/>
                <a:latin typeface="Arial" panose="020B0604020202020204" pitchFamily="34" charset="0"/>
                <a:ea typeface="游ゴシック" panose="020B0400000000000000" pitchFamily="50" charset="-128"/>
                <a:cs typeface="+mn-cs"/>
              </a:rPr>
              <a:t>トモズ（住友商事）</a:t>
            </a:r>
            <a:endParaRPr kumimoji="1" lang="en-US" altLang="ja-JP" sz="1400" b="1" i="0" u="none" strike="noStrike" kern="1200" cap="none" spc="0" normalizeH="0" baseline="0" noProof="0" dirty="0">
              <a:ln>
                <a:noFill/>
              </a:ln>
              <a:solidFill>
                <a:srgbClr val="002060"/>
              </a:solidFill>
              <a:effectLst/>
              <a:uLnTx/>
              <a:uFillTx/>
              <a:latin typeface="Arial" panose="020B0604020202020204" pitchFamily="34" charset="0"/>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rgbClr val="002060"/>
                </a:solidFill>
                <a:effectLst/>
                <a:uLnTx/>
                <a:uFillTx/>
                <a:latin typeface="Arial" panose="020B0604020202020204" pitchFamily="34" charset="0"/>
                <a:ea typeface="游ゴシック" panose="020B0400000000000000" pitchFamily="50" charset="-128"/>
                <a:cs typeface="+mn-cs"/>
              </a:rPr>
              <a:t>神奈川県、東京都、埼玉県を中心に約</a:t>
            </a:r>
            <a:r>
              <a:rPr kumimoji="0" lang="en-US" altLang="ja-JP" sz="1400" b="0" i="0" u="none" strike="noStrike" kern="1200" cap="none" spc="0" normalizeH="0" baseline="0" noProof="0" dirty="0">
                <a:ln>
                  <a:noFill/>
                </a:ln>
                <a:solidFill>
                  <a:srgbClr val="002060"/>
                </a:solidFill>
                <a:effectLst/>
                <a:uLnTx/>
                <a:uFillTx/>
                <a:latin typeface="Arial" panose="020B0604020202020204" pitchFamily="34" charset="0"/>
                <a:ea typeface="游ゴシック" panose="020B0400000000000000" pitchFamily="50" charset="-128"/>
                <a:cs typeface="+mn-cs"/>
              </a:rPr>
              <a:t>150</a:t>
            </a:r>
            <a:r>
              <a:rPr kumimoji="0" lang="ja-JP" altLang="en-US" sz="1400" b="0" i="0" u="none" strike="noStrike" kern="1200" cap="none" spc="0" normalizeH="0" baseline="0" noProof="0" dirty="0">
                <a:ln>
                  <a:noFill/>
                </a:ln>
                <a:solidFill>
                  <a:srgbClr val="002060"/>
                </a:solidFill>
                <a:effectLst/>
                <a:uLnTx/>
                <a:uFillTx/>
                <a:latin typeface="Arial" panose="020B0604020202020204" pitchFamily="34" charset="0"/>
                <a:ea typeface="游ゴシック" panose="020B0400000000000000" pitchFamily="50" charset="-128"/>
                <a:cs typeface="+mn-cs"/>
              </a:rPr>
              <a:t>店舗の調剤薬局の</a:t>
            </a:r>
            <a:r>
              <a:rPr kumimoji="0" lang="ja-JP" altLang="en-US" sz="1400" b="1" i="0" u="none" strike="noStrike" kern="1200" cap="none" spc="0" normalizeH="0" baseline="0" noProof="0" dirty="0">
                <a:ln>
                  <a:noFill/>
                </a:ln>
                <a:solidFill>
                  <a:srgbClr val="002060"/>
                </a:solidFill>
                <a:effectLst/>
                <a:uLnTx/>
                <a:uFillTx/>
                <a:latin typeface="Arial" panose="020B0604020202020204" pitchFamily="34" charset="0"/>
                <a:ea typeface="游ゴシック" panose="020B0400000000000000" pitchFamily="50" charset="-128"/>
                <a:cs typeface="+mn-cs"/>
              </a:rPr>
              <a:t>薬樹</a:t>
            </a:r>
            <a:r>
              <a:rPr kumimoji="0" lang="ja-JP" altLang="en-US" sz="1400" b="0" i="0" u="none" strike="noStrike" kern="1200" cap="none" spc="0" normalizeH="0" baseline="0" noProof="0" dirty="0">
                <a:ln>
                  <a:noFill/>
                </a:ln>
                <a:solidFill>
                  <a:srgbClr val="002060"/>
                </a:solidFill>
                <a:effectLst/>
                <a:uLnTx/>
                <a:uFillTx/>
                <a:latin typeface="Arial" panose="020B0604020202020204" pitchFamily="34" charset="0"/>
                <a:ea typeface="游ゴシック" panose="020B0400000000000000" pitchFamily="50" charset="-128"/>
                <a:cs typeface="+mn-cs"/>
              </a:rPr>
              <a:t>を吸収</a:t>
            </a:r>
            <a:endParaRPr kumimoji="0" lang="en-US" altLang="ja-JP" sz="1400" b="0" i="0" u="none" strike="noStrike" kern="1200" cap="none" spc="0" normalizeH="0" baseline="0" noProof="0" dirty="0">
              <a:ln>
                <a:noFill/>
              </a:ln>
              <a:solidFill>
                <a:srgbClr val="002060"/>
              </a:solidFill>
              <a:effectLst/>
              <a:uLnTx/>
              <a:uFillTx/>
              <a:latin typeface="Arial" panose="020B0604020202020204" pitchFamily="34" charset="0"/>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200" cap="none" spc="0" normalizeH="0" baseline="0" noProof="0" dirty="0">
              <a:ln>
                <a:noFill/>
              </a:ln>
              <a:solidFill>
                <a:srgbClr val="002060"/>
              </a:solidFill>
              <a:effectLst/>
              <a:uLnTx/>
              <a:uFillTx/>
              <a:latin typeface="Arial" panose="020B0604020202020204" pitchFamily="34" charset="0"/>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srgbClr val="002060"/>
                </a:solidFill>
                <a:effectLst/>
                <a:uLnTx/>
                <a:uFillTx/>
                <a:latin typeface="Arial" panose="020B0604020202020204" pitchFamily="34" charset="0"/>
                <a:ea typeface="游ゴシック" panose="020B0400000000000000" pitchFamily="50" charset="-128"/>
                <a:cs typeface="+mn-cs"/>
              </a:rPr>
              <a:t>ツルハ</a:t>
            </a:r>
            <a:r>
              <a:rPr kumimoji="0" lang="en-US" altLang="ja-JP" sz="1400" b="1" i="0" u="none" strike="noStrike" kern="1200" cap="none" spc="0" normalizeH="0" baseline="0" noProof="0" dirty="0">
                <a:ln>
                  <a:noFill/>
                </a:ln>
                <a:solidFill>
                  <a:srgbClr val="002060"/>
                </a:solidFill>
                <a:effectLst/>
                <a:uLnTx/>
                <a:uFillTx/>
                <a:latin typeface="Arial" panose="020B0604020202020204" pitchFamily="34" charset="0"/>
                <a:ea typeface="游ゴシック" panose="020B0400000000000000" pitchFamily="50" charset="-128"/>
                <a:cs typeface="+mn-cs"/>
              </a:rPr>
              <a:t>HD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ja-JP" sz="1400" b="0" i="0" u="none" strike="noStrike" kern="1200" cap="none" spc="0" normalizeH="0" baseline="0" noProof="0" dirty="0">
                <a:ln>
                  <a:noFill/>
                </a:ln>
                <a:solidFill>
                  <a:srgbClr val="00206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九州旅客鉄道株式会社より、同社が保有する</a:t>
            </a:r>
            <a:r>
              <a:rPr kumimoji="0" lang="ja-JP" altLang="ja-JP" sz="1400" b="1" i="0" u="none" strike="noStrike" kern="1200" cap="none" spc="0" normalizeH="0" baseline="0" noProof="0" dirty="0">
                <a:ln>
                  <a:noFill/>
                </a:ln>
                <a:solidFill>
                  <a:srgbClr val="00206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株式会社ドラッグイレブン</a:t>
            </a:r>
            <a:r>
              <a:rPr kumimoji="0" lang="ja-JP" altLang="ja-JP" sz="1400" b="0" i="0" u="none" strike="noStrike" kern="1200" cap="none" spc="0" normalizeH="0" baseline="0" noProof="0" dirty="0">
                <a:ln>
                  <a:noFill/>
                </a:ln>
                <a:solidFill>
                  <a:srgbClr val="00206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（福岡県大野城市）の株式</a:t>
            </a:r>
            <a:endParaRPr kumimoji="0" lang="en-US" altLang="ja-JP" sz="1400" b="0" i="0" u="none" strike="noStrike" kern="1200" cap="none" spc="0" normalizeH="0" baseline="0" noProof="0" dirty="0">
              <a:ln>
                <a:noFill/>
              </a:ln>
              <a:solidFill>
                <a:srgbClr val="00206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ja-JP" sz="1400" b="0" i="0" u="none" strike="noStrike" kern="1200" cap="none" spc="0" normalizeH="0" baseline="0" noProof="0" dirty="0">
                <a:ln>
                  <a:noFill/>
                </a:ln>
                <a:solidFill>
                  <a:srgbClr val="00206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全てを譲受ける</a:t>
            </a:r>
            <a:endParaRPr kumimoji="0" lang="en-US" altLang="ja-JP" sz="1400" b="0" i="0" u="none" strike="noStrike" kern="1200" cap="none" spc="0" normalizeH="0" baseline="0" noProof="0" dirty="0">
              <a:ln>
                <a:noFill/>
              </a:ln>
              <a:solidFill>
                <a:srgbClr val="00206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400" b="0" i="0" u="none" strike="noStrike" kern="1200" cap="none" spc="0" normalizeH="0" baseline="0" noProof="0" dirty="0">
              <a:ln>
                <a:noFill/>
              </a:ln>
              <a:solidFill>
                <a:srgbClr val="00206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srgbClr val="00206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ツルハ</a:t>
            </a:r>
            <a:r>
              <a:rPr kumimoji="0" lang="en-US" altLang="ja-JP" sz="1400" b="1" i="0" u="none" strike="noStrike" kern="1200" cap="none" spc="0" normalizeH="0" baseline="0" noProof="0" dirty="0">
                <a:ln>
                  <a:noFill/>
                </a:ln>
                <a:solidFill>
                  <a:srgbClr val="00206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HD</a:t>
            </a:r>
            <a:r>
              <a:rPr kumimoji="0" lang="ja-JP" altLang="en-US" sz="1400" b="1" i="0" u="none" strike="noStrike" kern="1200" cap="none" spc="0" normalizeH="0" baseline="0" noProof="0" dirty="0">
                <a:ln>
                  <a:noFill/>
                </a:ln>
                <a:solidFill>
                  <a:srgbClr val="00206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＋ウエルシア</a:t>
            </a:r>
            <a:r>
              <a:rPr kumimoji="0" lang="en-US" altLang="ja-JP" sz="1400" b="1" i="0" u="none" strike="noStrike" kern="1200" cap="none" spc="0" normalizeH="0" baseline="0" noProof="0" dirty="0">
                <a:ln>
                  <a:noFill/>
                </a:ln>
                <a:solidFill>
                  <a:srgbClr val="00206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HD</a:t>
            </a:r>
            <a:r>
              <a:rPr kumimoji="0" lang="ja-JP" altLang="en-US" sz="1400" b="1" i="0" u="none" strike="noStrike" kern="1200" cap="none" spc="0" normalizeH="0" baseline="0" noProof="0" dirty="0">
                <a:ln>
                  <a:noFill/>
                </a:ln>
                <a:solidFill>
                  <a:srgbClr val="00206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　</a:t>
            </a:r>
            <a:endParaRPr kumimoji="0" lang="en-US" altLang="ja-JP" sz="1400" b="1" i="0" u="none" strike="noStrike" kern="1200" cap="none" spc="0" normalizeH="0" baseline="0" noProof="0" dirty="0">
              <a:ln>
                <a:noFill/>
              </a:ln>
              <a:solidFill>
                <a:srgbClr val="002060"/>
              </a:solidFill>
              <a:effectLst/>
              <a:uLnTx/>
              <a:uFillTx/>
              <a:latin typeface="游ゴシック" panose="020B0400000000000000" pitchFamily="50" charset="-128"/>
              <a:ea typeface="游ゴシック" panose="020B0400000000000000" pitchFamily="50" charset="-128"/>
              <a:cs typeface="+mn-cs"/>
            </a:endParaRPr>
          </a:p>
        </p:txBody>
      </p:sp>
    </p:spTree>
    <p:extLst>
      <p:ext uri="{BB962C8B-B14F-4D97-AF65-F5344CB8AC3E}">
        <p14:creationId xmlns:p14="http://schemas.microsoft.com/office/powerpoint/2010/main" val="8136224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66CAFFF6-082A-1905-1198-750B07FD39FE}"/>
              </a:ext>
            </a:extLst>
          </p:cNvPr>
          <p:cNvPicPr>
            <a:picLocks noChangeAspect="1"/>
          </p:cNvPicPr>
          <p:nvPr/>
        </p:nvPicPr>
        <p:blipFill>
          <a:blip r:embed="rId2"/>
          <a:stretch>
            <a:fillRect/>
          </a:stretch>
        </p:blipFill>
        <p:spPr>
          <a:xfrm>
            <a:off x="806824" y="125687"/>
            <a:ext cx="7360023" cy="6347882"/>
          </a:xfrm>
          <a:prstGeom prst="rect">
            <a:avLst/>
          </a:prstGeom>
        </p:spPr>
      </p:pic>
      <p:sp>
        <p:nvSpPr>
          <p:cNvPr id="5" name="テキスト ボックス 4">
            <a:extLst>
              <a:ext uri="{FF2B5EF4-FFF2-40B4-BE49-F238E27FC236}">
                <a16:creationId xmlns:a16="http://schemas.microsoft.com/office/drawing/2014/main" id="{722FB5B2-2786-B3C4-7B8B-BBB6F60F0D35}"/>
              </a:ext>
            </a:extLst>
          </p:cNvPr>
          <p:cNvSpPr txBox="1"/>
          <p:nvPr/>
        </p:nvSpPr>
        <p:spPr>
          <a:xfrm>
            <a:off x="6705600" y="6551274"/>
            <a:ext cx="1236236"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PNB2024.6.17</a:t>
            </a:r>
            <a:endParaRPr kumimoji="1"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cxnSp>
        <p:nvCxnSpPr>
          <p:cNvPr id="4" name="直線コネクタ 3">
            <a:extLst>
              <a:ext uri="{FF2B5EF4-FFF2-40B4-BE49-F238E27FC236}">
                <a16:creationId xmlns:a16="http://schemas.microsoft.com/office/drawing/2014/main" id="{F8CF86A3-E427-082D-EF4B-79A820D4405E}"/>
              </a:ext>
            </a:extLst>
          </p:cNvPr>
          <p:cNvCxnSpPr/>
          <p:nvPr/>
        </p:nvCxnSpPr>
        <p:spPr>
          <a:xfrm>
            <a:off x="1524000" y="546847"/>
            <a:ext cx="4356847"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66676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C538F06-64E7-FF9D-32EB-C4CA8348CA7C}"/>
              </a:ext>
            </a:extLst>
          </p:cNvPr>
          <p:cNvSpPr txBox="1"/>
          <p:nvPr/>
        </p:nvSpPr>
        <p:spPr>
          <a:xfrm>
            <a:off x="1966158" y="655607"/>
            <a:ext cx="5211683"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0E2841">
                    <a:lumMod val="90000"/>
                    <a:lumOff val="10000"/>
                  </a:srgbClr>
                </a:solidFill>
                <a:effectLst/>
                <a:uLnTx/>
                <a:uFillTx/>
                <a:latin typeface="Aptos" panose="02110004020202020204"/>
                <a:ea typeface="游ゴシック" panose="020B0400000000000000" pitchFamily="50" charset="-128"/>
                <a:cs typeface="+mn-cs"/>
              </a:rPr>
              <a:t>ドラッグストアのシナジー効果</a:t>
            </a:r>
          </a:p>
        </p:txBody>
      </p:sp>
      <p:sp>
        <p:nvSpPr>
          <p:cNvPr id="3" name="テキスト ボックス 2">
            <a:extLst>
              <a:ext uri="{FF2B5EF4-FFF2-40B4-BE49-F238E27FC236}">
                <a16:creationId xmlns:a16="http://schemas.microsoft.com/office/drawing/2014/main" id="{A88645D3-4F19-82ED-FE20-76584EE5B682}"/>
              </a:ext>
            </a:extLst>
          </p:cNvPr>
          <p:cNvSpPr txBox="1"/>
          <p:nvPr/>
        </p:nvSpPr>
        <p:spPr>
          <a:xfrm>
            <a:off x="1034155" y="1647307"/>
            <a:ext cx="7547259" cy="30469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002060"/>
                </a:solidFill>
                <a:effectLst/>
                <a:uLnTx/>
                <a:uFillTx/>
                <a:latin typeface="Aptos" panose="02110004020202020204"/>
                <a:ea typeface="游ゴシック" panose="020B0400000000000000" pitchFamily="50" charset="-128"/>
                <a:cs typeface="+mn-cs"/>
              </a:rPr>
              <a:t>基本コンセプト　＝　ヘルシー＆ビュティ</a:t>
            </a:r>
            <a:r>
              <a:rPr kumimoji="1" lang="en-US" altLang="ja-JP" sz="2400" b="1" i="0" u="none" strike="noStrike" kern="1200" cap="none" spc="0" normalizeH="0" baseline="0" noProof="0" dirty="0">
                <a:ln>
                  <a:noFill/>
                </a:ln>
                <a:solidFill>
                  <a:srgbClr val="002060"/>
                </a:solidFill>
                <a:effectLst/>
                <a:uLnTx/>
                <a:uFillTx/>
                <a:latin typeface="Aptos" panose="02110004020202020204"/>
                <a:ea typeface="游ゴシック" panose="020B0400000000000000" pitchFamily="50" charset="-128"/>
                <a:cs typeface="+mn-cs"/>
              </a:rPr>
              <a:t>―</a:t>
            </a:r>
            <a:r>
              <a:rPr kumimoji="1" lang="ja-JP" altLang="en-US" sz="2400" b="1" i="0" u="none" strike="noStrike" kern="1200" cap="none" spc="0" normalizeH="0" baseline="0" noProof="0" dirty="0">
                <a:ln>
                  <a:noFill/>
                </a:ln>
                <a:solidFill>
                  <a:schemeClr val="accent6">
                    <a:lumMod val="75000"/>
                  </a:schemeClr>
                </a:solidFill>
                <a:effectLst/>
                <a:uLnTx/>
                <a:uFillTx/>
                <a:latin typeface="Aptos" panose="02110004020202020204"/>
                <a:ea typeface="游ゴシック" panose="020B0400000000000000" pitchFamily="50" charset="-128"/>
                <a:cs typeface="+mn-cs"/>
              </a:rPr>
              <a:t>＆フード</a:t>
            </a:r>
            <a:endParaRPr kumimoji="1" lang="en-US" altLang="ja-JP" sz="2400" b="1" i="0" u="none" strike="noStrike" kern="1200" cap="none" spc="0" normalizeH="0" baseline="0" noProof="0" dirty="0">
              <a:ln>
                <a:noFill/>
              </a:ln>
              <a:solidFill>
                <a:schemeClr val="accent6">
                  <a:lumMod val="75000"/>
                </a:schemeClr>
              </a:solidFill>
              <a:effectLst/>
              <a:uLnTx/>
              <a:uFillTx/>
              <a:latin typeface="Aptos"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400" b="1" i="0" u="none" strike="noStrike" kern="1200" cap="none" spc="0" normalizeH="0" baseline="0" noProof="0" dirty="0">
              <a:ln>
                <a:noFill/>
              </a:ln>
              <a:solidFill>
                <a:srgbClr val="002060"/>
              </a:solidFill>
              <a:effectLst/>
              <a:uLnTx/>
              <a:uFillTx/>
              <a:latin typeface="Aptos"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002060"/>
                </a:solidFill>
                <a:effectLst/>
                <a:uLnTx/>
                <a:uFillTx/>
                <a:latin typeface="Aptos" panose="02110004020202020204"/>
                <a:ea typeface="游ゴシック" panose="020B0400000000000000" pitchFamily="50" charset="-128"/>
                <a:cs typeface="+mn-cs"/>
              </a:rPr>
              <a:t>業態　＝　</a:t>
            </a:r>
            <a:r>
              <a:rPr kumimoji="1" lang="en-US" altLang="ja-JP" sz="2400" b="1" i="0" u="none" strike="noStrike" kern="1200" cap="none" spc="0" normalizeH="0" baseline="0" noProof="0" dirty="0">
                <a:ln>
                  <a:noFill/>
                </a:ln>
                <a:solidFill>
                  <a:srgbClr val="002060"/>
                </a:solidFill>
                <a:effectLst/>
                <a:uLnTx/>
                <a:uFillTx/>
                <a:latin typeface="Aptos" panose="02110004020202020204"/>
                <a:ea typeface="游ゴシック" panose="020B0400000000000000" pitchFamily="50" charset="-128"/>
                <a:cs typeface="+mn-cs"/>
              </a:rPr>
              <a:t>EDLP</a:t>
            </a:r>
            <a:r>
              <a:rPr kumimoji="1" lang="ja-JP" altLang="en-US" sz="2400" b="1" i="0" u="none" strike="noStrike" kern="1200" cap="none" spc="0" normalizeH="0" baseline="0" noProof="0" dirty="0">
                <a:ln>
                  <a:noFill/>
                </a:ln>
                <a:solidFill>
                  <a:srgbClr val="002060"/>
                </a:solidFill>
                <a:effectLst/>
                <a:uLnTx/>
                <a:uFillTx/>
                <a:latin typeface="Aptos" panose="02110004020202020204"/>
                <a:ea typeface="游ゴシック" panose="020B0400000000000000" pitchFamily="50" charset="-128"/>
                <a:cs typeface="+mn-cs"/>
              </a:rPr>
              <a:t>（エブリデーロープライス）</a:t>
            </a:r>
            <a:endParaRPr kumimoji="1" lang="en-US" altLang="ja-JP" sz="2400" b="1" i="0" u="none" strike="noStrike" kern="1200" cap="none" spc="0" normalizeH="0" baseline="0" noProof="0" dirty="0">
              <a:ln>
                <a:noFill/>
              </a:ln>
              <a:solidFill>
                <a:srgbClr val="002060"/>
              </a:solidFill>
              <a:effectLst/>
              <a:uLnTx/>
              <a:uFillTx/>
              <a:latin typeface="Aptos"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400" b="1" i="0" u="none" strike="noStrike" kern="1200" cap="none" spc="0" normalizeH="0" baseline="0" noProof="0" dirty="0">
              <a:ln>
                <a:noFill/>
              </a:ln>
              <a:solidFill>
                <a:srgbClr val="002060"/>
              </a:solidFill>
              <a:effectLst/>
              <a:uLnTx/>
              <a:uFillTx/>
              <a:latin typeface="Aptos"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002060"/>
                </a:solidFill>
                <a:effectLst/>
                <a:uLnTx/>
                <a:uFillTx/>
                <a:latin typeface="Aptos" panose="02110004020202020204"/>
                <a:ea typeface="游ゴシック" panose="020B0400000000000000" pitchFamily="50" charset="-128"/>
                <a:cs typeface="+mn-cs"/>
              </a:rPr>
              <a:t>調剤売上比率　＝　</a:t>
            </a:r>
            <a:r>
              <a:rPr kumimoji="1" lang="en-US" altLang="ja-JP" sz="2400" b="1" i="0" u="none" strike="noStrike" kern="1200" cap="none" spc="0" normalizeH="0" baseline="0" noProof="0" dirty="0">
                <a:ln>
                  <a:noFill/>
                </a:ln>
                <a:solidFill>
                  <a:srgbClr val="002060"/>
                </a:solidFill>
                <a:effectLst/>
                <a:uLnTx/>
                <a:uFillTx/>
                <a:latin typeface="Aptos" panose="02110004020202020204"/>
                <a:ea typeface="游ゴシック" panose="020B0400000000000000" pitchFamily="50" charset="-128"/>
                <a:cs typeface="+mn-cs"/>
              </a:rPr>
              <a:t>10</a:t>
            </a:r>
            <a:r>
              <a:rPr kumimoji="1" lang="ja-JP" altLang="en-US" sz="2400" b="1" i="0" u="none" strike="noStrike" kern="1200" cap="none" spc="0" normalizeH="0" baseline="0" noProof="0" dirty="0">
                <a:ln>
                  <a:noFill/>
                </a:ln>
                <a:solidFill>
                  <a:srgbClr val="002060"/>
                </a:solidFill>
                <a:effectLst/>
                <a:uLnTx/>
                <a:uFillTx/>
                <a:latin typeface="Aptos" panose="02110004020202020204"/>
                <a:ea typeface="游ゴシック" panose="020B0400000000000000" pitchFamily="50" charset="-128"/>
                <a:cs typeface="+mn-cs"/>
              </a:rPr>
              <a:t>～</a:t>
            </a:r>
            <a:r>
              <a:rPr kumimoji="1" lang="en-US" altLang="ja-JP" sz="2400" b="1" i="0" u="none" strike="noStrike" kern="1200" cap="none" spc="0" normalizeH="0" baseline="0" noProof="0" dirty="0">
                <a:ln>
                  <a:noFill/>
                </a:ln>
                <a:solidFill>
                  <a:srgbClr val="002060"/>
                </a:solidFill>
                <a:effectLst/>
                <a:uLnTx/>
                <a:uFillTx/>
                <a:latin typeface="Aptos" panose="02110004020202020204"/>
                <a:ea typeface="游ゴシック" panose="020B0400000000000000" pitchFamily="50" charset="-128"/>
                <a:cs typeface="+mn-cs"/>
              </a:rPr>
              <a:t>20</a:t>
            </a:r>
            <a:r>
              <a:rPr kumimoji="1" lang="ja-JP" altLang="en-US" sz="2400" b="1" i="0" u="none" strike="noStrike" kern="1200" cap="none" spc="0" normalizeH="0" baseline="0" noProof="0" dirty="0">
                <a:ln>
                  <a:noFill/>
                </a:ln>
                <a:solidFill>
                  <a:srgbClr val="002060"/>
                </a:solidFill>
                <a:effectLst/>
                <a:uLnTx/>
                <a:uFillTx/>
                <a:latin typeface="Aptos" panose="02110004020202020204"/>
                <a:ea typeface="游ゴシック" panose="020B0400000000000000" pitchFamily="50" charset="-128"/>
                <a:cs typeface="+mn-cs"/>
              </a:rPr>
              <a:t>％</a:t>
            </a:r>
            <a:endParaRPr kumimoji="1" lang="en-US" altLang="ja-JP" sz="2400" b="1" i="0" u="none" strike="noStrike" kern="1200" cap="none" spc="0" normalizeH="0" baseline="0" noProof="0" dirty="0">
              <a:ln>
                <a:noFill/>
              </a:ln>
              <a:solidFill>
                <a:srgbClr val="002060"/>
              </a:solidFill>
              <a:effectLst/>
              <a:uLnTx/>
              <a:uFillTx/>
              <a:latin typeface="Aptos"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400" b="1"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400" b="1"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0E2841">
                    <a:lumMod val="90000"/>
                    <a:lumOff val="10000"/>
                  </a:srgbClr>
                </a:solidFill>
                <a:effectLst/>
                <a:uLnTx/>
                <a:uFillTx/>
                <a:latin typeface="Aptos" panose="02110004020202020204"/>
                <a:ea typeface="游ゴシック" panose="020B0400000000000000" pitchFamily="50" charset="-128"/>
                <a:cs typeface="+mn-cs"/>
              </a:rPr>
              <a:t>ドラッグストアにとっての調剤事業とは・・・？</a:t>
            </a:r>
          </a:p>
        </p:txBody>
      </p:sp>
      <p:sp>
        <p:nvSpPr>
          <p:cNvPr id="4" name="テキスト ボックス 3">
            <a:extLst>
              <a:ext uri="{FF2B5EF4-FFF2-40B4-BE49-F238E27FC236}">
                <a16:creationId xmlns:a16="http://schemas.microsoft.com/office/drawing/2014/main" id="{2C725B65-F9E7-181F-2F03-4C392BCC8D68}"/>
              </a:ext>
            </a:extLst>
          </p:cNvPr>
          <p:cNvSpPr txBox="1"/>
          <p:nvPr/>
        </p:nvSpPr>
        <p:spPr>
          <a:xfrm>
            <a:off x="1248012" y="5503653"/>
            <a:ext cx="6647974"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0000"/>
                </a:solidFill>
                <a:effectLst/>
                <a:uLnTx/>
                <a:uFillTx/>
                <a:latin typeface="Aptos" panose="02110004020202020204"/>
                <a:ea typeface="游ゴシック" panose="020B0400000000000000" pitchFamily="50" charset="-128"/>
                <a:cs typeface="+mn-cs"/>
              </a:rPr>
              <a:t>ドラッグストアとの差別化　＝　地域密着戦略</a:t>
            </a:r>
          </a:p>
        </p:txBody>
      </p:sp>
    </p:spTree>
    <p:extLst>
      <p:ext uri="{BB962C8B-B14F-4D97-AF65-F5344CB8AC3E}">
        <p14:creationId xmlns:p14="http://schemas.microsoft.com/office/powerpoint/2010/main" val="5660004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1BE0A651-EF2E-9173-4611-43383452B0A2}"/>
              </a:ext>
            </a:extLst>
          </p:cNvPr>
          <p:cNvSpPr txBox="1"/>
          <p:nvPr/>
        </p:nvSpPr>
        <p:spPr>
          <a:xfrm>
            <a:off x="595223" y="700344"/>
            <a:ext cx="7953554"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196B24">
                    <a:lumMod val="50000"/>
                  </a:srgbClr>
                </a:solidFill>
                <a:effectLst/>
                <a:uLnTx/>
                <a:uFillTx/>
                <a:latin typeface="Aptos" panose="02110004020202020204"/>
                <a:ea typeface="游ゴシック" panose="020B0400000000000000" pitchFamily="50" charset="-128"/>
                <a:cs typeface="+mn-cs"/>
              </a:rPr>
              <a:t>大手調剤チェーンやドラッグストアに負けないために！</a:t>
            </a:r>
          </a:p>
        </p:txBody>
      </p:sp>
      <p:sp>
        <p:nvSpPr>
          <p:cNvPr id="5" name="テキスト ボックス 4">
            <a:extLst>
              <a:ext uri="{FF2B5EF4-FFF2-40B4-BE49-F238E27FC236}">
                <a16:creationId xmlns:a16="http://schemas.microsoft.com/office/drawing/2014/main" id="{D221424C-D3F1-C66F-5A6F-B5BD67229919}"/>
              </a:ext>
            </a:extLst>
          </p:cNvPr>
          <p:cNvSpPr txBox="1"/>
          <p:nvPr/>
        </p:nvSpPr>
        <p:spPr>
          <a:xfrm>
            <a:off x="2479117" y="1688046"/>
            <a:ext cx="4185761"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196B24">
                    <a:lumMod val="50000"/>
                  </a:srgbClr>
                </a:solidFill>
                <a:effectLst/>
                <a:uLnTx/>
                <a:uFillTx/>
                <a:latin typeface="Aptos" panose="02110004020202020204"/>
                <a:ea typeface="游ゴシック" panose="020B0400000000000000" pitchFamily="50" charset="-128"/>
                <a:cs typeface="+mn-cs"/>
              </a:rPr>
              <a:t>「今」の存在価値を考えたい</a:t>
            </a:r>
          </a:p>
        </p:txBody>
      </p:sp>
      <p:sp>
        <p:nvSpPr>
          <p:cNvPr id="6" name="テキスト ボックス 5">
            <a:extLst>
              <a:ext uri="{FF2B5EF4-FFF2-40B4-BE49-F238E27FC236}">
                <a16:creationId xmlns:a16="http://schemas.microsoft.com/office/drawing/2014/main" id="{D736F499-6D45-F05F-63EE-178F55DB102A}"/>
              </a:ext>
            </a:extLst>
          </p:cNvPr>
          <p:cNvSpPr txBox="1"/>
          <p:nvPr/>
        </p:nvSpPr>
        <p:spPr>
          <a:xfrm>
            <a:off x="1555789" y="2478945"/>
            <a:ext cx="6032421"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196B24">
                    <a:lumMod val="50000"/>
                  </a:srgbClr>
                </a:solidFill>
                <a:effectLst/>
                <a:uLnTx/>
                <a:uFillTx/>
                <a:latin typeface="Aptos" panose="02110004020202020204"/>
                <a:ea typeface="游ゴシック" panose="020B0400000000000000" pitchFamily="50" charset="-128"/>
                <a:cs typeface="+mn-cs"/>
              </a:rPr>
              <a:t>それは「強み」があるからじゃないのか？</a:t>
            </a:r>
          </a:p>
        </p:txBody>
      </p:sp>
      <p:sp>
        <p:nvSpPr>
          <p:cNvPr id="7" name="テキスト ボックス 6">
            <a:extLst>
              <a:ext uri="{FF2B5EF4-FFF2-40B4-BE49-F238E27FC236}">
                <a16:creationId xmlns:a16="http://schemas.microsoft.com/office/drawing/2014/main" id="{BE719718-6D36-3C0E-8538-B14C8161F18F}"/>
              </a:ext>
            </a:extLst>
          </p:cNvPr>
          <p:cNvSpPr txBox="1"/>
          <p:nvPr/>
        </p:nvSpPr>
        <p:spPr>
          <a:xfrm>
            <a:off x="1709677" y="3599078"/>
            <a:ext cx="5724644"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196B24">
                    <a:lumMod val="50000"/>
                  </a:srgbClr>
                </a:solidFill>
                <a:effectLst/>
                <a:uLnTx/>
                <a:uFillTx/>
                <a:latin typeface="Aptos" panose="02110004020202020204"/>
                <a:ea typeface="游ゴシック" panose="020B0400000000000000" pitchFamily="50" charset="-128"/>
                <a:cs typeface="+mn-cs"/>
              </a:rPr>
              <a:t>では、自薬局（社）の「強み」は何だ！</a:t>
            </a:r>
          </a:p>
        </p:txBody>
      </p:sp>
      <p:sp>
        <p:nvSpPr>
          <p:cNvPr id="8" name="テキスト ボックス 7">
            <a:extLst>
              <a:ext uri="{FF2B5EF4-FFF2-40B4-BE49-F238E27FC236}">
                <a16:creationId xmlns:a16="http://schemas.microsoft.com/office/drawing/2014/main" id="{2F1953D6-B2EF-60BC-2508-588AD1A1A982}"/>
              </a:ext>
            </a:extLst>
          </p:cNvPr>
          <p:cNvSpPr txBox="1"/>
          <p:nvPr/>
        </p:nvSpPr>
        <p:spPr>
          <a:xfrm>
            <a:off x="1863564" y="4488378"/>
            <a:ext cx="5416868"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chemeClr val="accent1">
                    <a:lumMod val="50000"/>
                  </a:schemeClr>
                </a:solidFill>
                <a:effectLst/>
                <a:uLnTx/>
                <a:uFillTx/>
                <a:latin typeface="Aptos" panose="02110004020202020204"/>
                <a:ea typeface="游ゴシック" panose="020B0400000000000000" pitchFamily="50" charset="-128"/>
                <a:cs typeface="+mn-cs"/>
              </a:rPr>
              <a:t>自薬局（社）の強み</a:t>
            </a:r>
            <a:r>
              <a:rPr kumimoji="1" lang="ja-JP" altLang="en-US" sz="2400" b="1" dirty="0">
                <a:solidFill>
                  <a:schemeClr val="accent1">
                    <a:lumMod val="50000"/>
                  </a:schemeClr>
                </a:solidFill>
                <a:latin typeface="Aptos" panose="02110004020202020204"/>
                <a:ea typeface="游ゴシック" panose="020B0400000000000000" pitchFamily="50" charset="-128"/>
              </a:rPr>
              <a:t>は地域密着にある</a:t>
            </a:r>
            <a:endParaRPr kumimoji="1" lang="ja-JP" altLang="en-US" sz="2400" b="1" i="0" u="none" strike="noStrike" kern="1200" cap="none" spc="0" normalizeH="0" baseline="0" noProof="0" dirty="0">
              <a:ln>
                <a:noFill/>
              </a:ln>
              <a:solidFill>
                <a:schemeClr val="accent1">
                  <a:lumMod val="50000"/>
                </a:schemeClr>
              </a:solidFill>
              <a:effectLst/>
              <a:uLnTx/>
              <a:uFillTx/>
              <a:latin typeface="Aptos" panose="02110004020202020204"/>
              <a:ea typeface="游ゴシック" panose="020B0400000000000000" pitchFamily="50" charset="-128"/>
              <a:cs typeface="+mn-cs"/>
            </a:endParaRPr>
          </a:p>
        </p:txBody>
      </p:sp>
      <p:sp>
        <p:nvSpPr>
          <p:cNvPr id="9" name="テキスト ボックス 8">
            <a:extLst>
              <a:ext uri="{FF2B5EF4-FFF2-40B4-BE49-F238E27FC236}">
                <a16:creationId xmlns:a16="http://schemas.microsoft.com/office/drawing/2014/main" id="{FDD0179A-C3C7-C183-DE7A-F6FCD4C97166}"/>
              </a:ext>
            </a:extLst>
          </p:cNvPr>
          <p:cNvSpPr txBox="1"/>
          <p:nvPr/>
        </p:nvSpPr>
        <p:spPr>
          <a:xfrm>
            <a:off x="2017451" y="5805313"/>
            <a:ext cx="5109091"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A02B93">
                    <a:lumMod val="50000"/>
                  </a:srgbClr>
                </a:solidFill>
                <a:effectLst/>
                <a:uLnTx/>
                <a:uFillTx/>
                <a:latin typeface="Aptos" panose="02110004020202020204"/>
                <a:ea typeface="游ゴシック" panose="020B0400000000000000" pitchFamily="50" charset="-128"/>
                <a:cs typeface="+mn-cs"/>
              </a:rPr>
              <a:t>その「強み」は生かされているか？</a:t>
            </a:r>
          </a:p>
        </p:txBody>
      </p:sp>
      <p:sp>
        <p:nvSpPr>
          <p:cNvPr id="2" name="テキスト ボックス 1">
            <a:extLst>
              <a:ext uri="{FF2B5EF4-FFF2-40B4-BE49-F238E27FC236}">
                <a16:creationId xmlns:a16="http://schemas.microsoft.com/office/drawing/2014/main" id="{6ECBB4BF-0EFA-CFF6-5BB8-B665B17095E3}"/>
              </a:ext>
            </a:extLst>
          </p:cNvPr>
          <p:cNvSpPr txBox="1"/>
          <p:nvPr/>
        </p:nvSpPr>
        <p:spPr>
          <a:xfrm>
            <a:off x="2671482" y="5193012"/>
            <a:ext cx="3196709" cy="461665"/>
          </a:xfrm>
          <a:prstGeom prst="rect">
            <a:avLst/>
          </a:prstGeom>
          <a:noFill/>
        </p:spPr>
        <p:txBody>
          <a:bodyPr wrap="none" rtlCol="0">
            <a:spAutoFit/>
          </a:bodyPr>
          <a:lstStyle/>
          <a:p>
            <a:r>
              <a:rPr kumimoji="1" lang="en-US" altLang="ja-JP" sz="2400" b="1" dirty="0">
                <a:solidFill>
                  <a:srgbClr val="FF0000"/>
                </a:solidFill>
              </a:rPr>
              <a:t>5</a:t>
            </a:r>
            <a:r>
              <a:rPr kumimoji="1" lang="ja-JP" altLang="en-US" sz="1600" b="1" dirty="0">
                <a:solidFill>
                  <a:srgbClr val="FF0000"/>
                </a:solidFill>
              </a:rPr>
              <a:t>つ</a:t>
            </a:r>
            <a:r>
              <a:rPr kumimoji="1" lang="ja-JP" altLang="en-US" b="1" dirty="0">
                <a:solidFill>
                  <a:srgbClr val="FF0000"/>
                </a:solidFill>
              </a:rPr>
              <a:t>書き出してみてください</a:t>
            </a:r>
          </a:p>
        </p:txBody>
      </p:sp>
    </p:spTree>
    <p:extLst>
      <p:ext uri="{BB962C8B-B14F-4D97-AF65-F5344CB8AC3E}">
        <p14:creationId xmlns:p14="http://schemas.microsoft.com/office/powerpoint/2010/main" val="7406328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0402FC4-A279-6C72-B1BD-DCF218230DAC}"/>
              </a:ext>
            </a:extLst>
          </p:cNvPr>
          <p:cNvSpPr txBox="1"/>
          <p:nvPr/>
        </p:nvSpPr>
        <p:spPr>
          <a:xfrm>
            <a:off x="2519082" y="439270"/>
            <a:ext cx="3570208"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5B9BD5">
                    <a:lumMod val="50000"/>
                  </a:srgbClr>
                </a:solidFill>
                <a:effectLst/>
                <a:uLnTx/>
                <a:uFillTx/>
                <a:latin typeface="Calibri" panose="020F0502020204030204"/>
                <a:ea typeface="游ゴシック" panose="020B0400000000000000" pitchFamily="50" charset="-128"/>
                <a:cs typeface="+mn-cs"/>
              </a:rPr>
              <a:t>会社の利益を脅かす要因</a:t>
            </a:r>
          </a:p>
        </p:txBody>
      </p:sp>
      <p:sp>
        <p:nvSpPr>
          <p:cNvPr id="3" name="テキスト ボックス 2">
            <a:extLst>
              <a:ext uri="{FF2B5EF4-FFF2-40B4-BE49-F238E27FC236}">
                <a16:creationId xmlns:a16="http://schemas.microsoft.com/office/drawing/2014/main" id="{EE422480-C5DE-B957-E434-BED5D5822DA3}"/>
              </a:ext>
            </a:extLst>
          </p:cNvPr>
          <p:cNvSpPr txBox="1"/>
          <p:nvPr/>
        </p:nvSpPr>
        <p:spPr>
          <a:xfrm>
            <a:off x="2052918" y="1066801"/>
            <a:ext cx="5545108" cy="557075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a:t>
            </a:r>
            <a:r>
              <a:rPr kumimoji="1" lang="en-US" altLang="ja-JP" sz="1800" b="1" i="0" u="none" strike="noStrike" kern="1200" cap="none" spc="0" normalizeH="0" baseline="0" noProof="0" dirty="0">
                <a:ln>
                  <a:noFill/>
                </a:ln>
                <a:solidFill>
                  <a:srgbClr val="5B9BD5">
                    <a:lumMod val="75000"/>
                  </a:srgbClr>
                </a:solidFill>
                <a:effectLst/>
                <a:uLnTx/>
                <a:uFillTx/>
                <a:latin typeface="Calibri" panose="020F0502020204030204"/>
                <a:ea typeface="游ゴシック" panose="020B0400000000000000" pitchFamily="50" charset="-128"/>
                <a:cs typeface="+mn-cs"/>
              </a:rPr>
              <a:t>.</a:t>
            </a:r>
            <a:r>
              <a:rPr kumimoji="1" lang="ja-JP" altLang="en-US" sz="1800" b="1" i="0" u="none" strike="noStrike" kern="1200" cap="none" spc="0" normalizeH="0" baseline="0" noProof="0" dirty="0">
                <a:ln>
                  <a:noFill/>
                </a:ln>
                <a:solidFill>
                  <a:srgbClr val="5B9BD5">
                    <a:lumMod val="75000"/>
                  </a:srgbClr>
                </a:solidFill>
                <a:effectLst/>
                <a:uLnTx/>
                <a:uFillTx/>
                <a:latin typeface="Calibri" panose="020F0502020204030204"/>
                <a:ea typeface="游ゴシック" panose="020B0400000000000000" pitchFamily="50" charset="-128"/>
                <a:cs typeface="+mn-cs"/>
              </a:rPr>
              <a:t>薬価差益の減少</a:t>
            </a:r>
            <a:endParaRPr kumimoji="1" lang="en-US" altLang="ja-JP" sz="1800" b="1" i="0" u="none" strike="noStrike" kern="1200" cap="none" spc="0" normalizeH="0" baseline="0" noProof="0" dirty="0">
              <a:ln>
                <a:noFill/>
              </a:ln>
              <a:solidFill>
                <a:srgbClr val="5B9BD5">
                  <a:lumMod val="75000"/>
                </a:srgbClr>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5B9BD5">
                    <a:lumMod val="75000"/>
                  </a:srgbClr>
                </a:solidFill>
                <a:effectLst/>
                <a:uLnTx/>
                <a:uFillTx/>
                <a:latin typeface="Calibri" panose="020F0502020204030204"/>
                <a:ea typeface="游ゴシック" panose="020B0400000000000000" pitchFamily="50" charset="-128"/>
                <a:cs typeface="+mn-cs"/>
              </a:rPr>
              <a:t>　</a:t>
            </a:r>
            <a:r>
              <a:rPr kumimoji="1" lang="ja-JP" altLang="en-US" sz="1600" b="1" i="0" u="none" strike="noStrike" kern="1200" cap="none" spc="0" normalizeH="0" baseline="0" noProof="0" dirty="0">
                <a:ln>
                  <a:noFill/>
                </a:ln>
                <a:solidFill>
                  <a:srgbClr val="5B9BD5">
                    <a:lumMod val="75000"/>
                  </a:srgbClr>
                </a:solidFill>
                <a:effectLst/>
                <a:uLnTx/>
                <a:uFillTx/>
                <a:latin typeface="Calibri" panose="020F0502020204030204"/>
                <a:ea typeface="游ゴシック" panose="020B0400000000000000" pitchFamily="50" charset="-128"/>
                <a:cs typeface="+mn-cs"/>
              </a:rPr>
              <a:t>・毎年の薬価改定</a:t>
            </a:r>
            <a:endParaRPr kumimoji="1" lang="en-US" altLang="ja-JP" sz="1600" b="1" i="0" u="none" strike="noStrike" kern="1200" cap="none" spc="0" normalizeH="0" baseline="0" noProof="0" dirty="0">
              <a:ln>
                <a:noFill/>
              </a:ln>
              <a:solidFill>
                <a:srgbClr val="5B9BD5">
                  <a:lumMod val="75000"/>
                </a:srgbClr>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5B9BD5">
                    <a:lumMod val="75000"/>
                  </a:srgbClr>
                </a:solidFill>
                <a:effectLst/>
                <a:uLnTx/>
                <a:uFillTx/>
                <a:latin typeface="Calibri" panose="020F0502020204030204"/>
                <a:ea typeface="游ゴシック" panose="020B0400000000000000" pitchFamily="50" charset="-128"/>
                <a:cs typeface="+mn-cs"/>
              </a:rPr>
              <a:t>　・改定による在庫差損の発生</a:t>
            </a:r>
            <a:endParaRPr kumimoji="1" lang="en-US" altLang="ja-JP" sz="1600" b="1" i="0" u="none" strike="noStrike" kern="1200" cap="none" spc="0" normalizeH="0" baseline="0" noProof="0" dirty="0">
              <a:ln>
                <a:noFill/>
              </a:ln>
              <a:solidFill>
                <a:srgbClr val="5B9BD5">
                  <a:lumMod val="75000"/>
                </a:srgbClr>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5B9BD5">
                    <a:lumMod val="75000"/>
                  </a:srgbClr>
                </a:solidFill>
                <a:effectLst/>
                <a:uLnTx/>
                <a:uFillTx/>
                <a:latin typeface="Calibri" panose="020F0502020204030204"/>
                <a:ea typeface="游ゴシック" panose="020B0400000000000000" pitchFamily="50" charset="-128"/>
                <a:cs typeface="+mn-cs"/>
              </a:rPr>
              <a:t>　・不動在庫、期限切れなどの廃棄</a:t>
            </a:r>
            <a:endParaRPr kumimoji="1" lang="en-US" altLang="ja-JP" sz="1600" b="1" i="0" u="none" strike="noStrike" kern="1200" cap="none" spc="0" normalizeH="0" baseline="0" noProof="0" dirty="0">
              <a:ln>
                <a:noFill/>
              </a:ln>
              <a:solidFill>
                <a:srgbClr val="5B9BD5">
                  <a:lumMod val="75000"/>
                </a:srgbClr>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800" b="1" i="0" u="none" strike="noStrike" kern="1200" cap="none" spc="0" normalizeH="0" baseline="0" noProof="0" dirty="0">
              <a:ln>
                <a:noFill/>
              </a:ln>
              <a:solidFill>
                <a:srgbClr val="5B9BD5">
                  <a:lumMod val="75000"/>
                </a:srgbClr>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5B9BD5">
                    <a:lumMod val="75000"/>
                  </a:srgbClr>
                </a:solidFill>
                <a:effectLst/>
                <a:uLnTx/>
                <a:uFillTx/>
                <a:latin typeface="Calibri" panose="020F0502020204030204"/>
                <a:ea typeface="游ゴシック" panose="020B0400000000000000" pitchFamily="50" charset="-128"/>
                <a:cs typeface="+mn-cs"/>
              </a:rPr>
              <a:t>2.</a:t>
            </a:r>
            <a:r>
              <a:rPr kumimoji="1" lang="ja-JP" altLang="en-US" sz="1800" b="1" i="0" u="none" strike="noStrike" kern="1200" cap="none" spc="0" normalizeH="0" baseline="0" noProof="0" dirty="0">
                <a:ln>
                  <a:noFill/>
                </a:ln>
                <a:solidFill>
                  <a:srgbClr val="5B9BD5">
                    <a:lumMod val="75000"/>
                  </a:srgbClr>
                </a:solidFill>
                <a:effectLst/>
                <a:uLnTx/>
                <a:uFillTx/>
                <a:latin typeface="Calibri" panose="020F0502020204030204"/>
                <a:ea typeface="游ゴシック" panose="020B0400000000000000" pitchFamily="50" charset="-128"/>
                <a:cs typeface="+mn-cs"/>
              </a:rPr>
              <a:t>調剤報酬の引き下げ</a:t>
            </a:r>
            <a:endParaRPr kumimoji="1" lang="en-US" altLang="ja-JP" sz="1800" b="1" i="0" u="none" strike="noStrike" kern="1200" cap="none" spc="0" normalizeH="0" baseline="0" noProof="0" dirty="0">
              <a:ln>
                <a:noFill/>
              </a:ln>
              <a:solidFill>
                <a:srgbClr val="5B9BD5">
                  <a:lumMod val="75000"/>
                </a:srgbClr>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5B9BD5">
                    <a:lumMod val="75000"/>
                  </a:srgbClr>
                </a:solidFill>
                <a:effectLst/>
                <a:uLnTx/>
                <a:uFillTx/>
                <a:latin typeface="Calibri" panose="020F0502020204030204"/>
                <a:ea typeface="游ゴシック" panose="020B0400000000000000" pitchFamily="50" charset="-128"/>
                <a:cs typeface="+mn-cs"/>
              </a:rPr>
              <a:t>　</a:t>
            </a:r>
            <a:r>
              <a:rPr kumimoji="1" lang="ja-JP" altLang="en-US" sz="1600" b="1" i="0" u="none" strike="noStrike" kern="1200" cap="none" spc="0" normalizeH="0" baseline="0" noProof="0" dirty="0">
                <a:ln>
                  <a:noFill/>
                </a:ln>
                <a:solidFill>
                  <a:srgbClr val="5B9BD5">
                    <a:lumMod val="75000"/>
                  </a:srgbClr>
                </a:solidFill>
                <a:effectLst/>
                <a:uLnTx/>
                <a:uFillTx/>
                <a:latin typeface="Calibri" panose="020F0502020204030204"/>
                <a:ea typeface="游ゴシック" panose="020B0400000000000000" pitchFamily="50" charset="-128"/>
                <a:cs typeface="+mn-cs"/>
              </a:rPr>
              <a:t>・調剤基本料の見直し</a:t>
            </a:r>
            <a:endParaRPr kumimoji="1" lang="en-US" altLang="ja-JP" sz="1600" b="1" i="0" u="none" strike="noStrike" kern="1200" cap="none" spc="0" normalizeH="0" baseline="0" noProof="0" dirty="0">
              <a:ln>
                <a:noFill/>
              </a:ln>
              <a:solidFill>
                <a:srgbClr val="5B9BD5">
                  <a:lumMod val="75000"/>
                </a:srgbClr>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5B9BD5">
                    <a:lumMod val="75000"/>
                  </a:srgbClr>
                </a:solidFill>
                <a:effectLst/>
                <a:uLnTx/>
                <a:uFillTx/>
                <a:latin typeface="Calibri" panose="020F0502020204030204"/>
                <a:ea typeface="游ゴシック" panose="020B0400000000000000" pitchFamily="50" charset="-128"/>
                <a:cs typeface="+mn-cs"/>
              </a:rPr>
              <a:t>　・地域支援体制加算の要件引き上げ</a:t>
            </a:r>
            <a:endParaRPr kumimoji="1" lang="en-US" altLang="ja-JP" sz="1600" b="1" i="0" u="none" strike="noStrike" kern="1200" cap="none" spc="0" normalizeH="0" baseline="0" noProof="0" dirty="0">
              <a:ln>
                <a:noFill/>
              </a:ln>
              <a:solidFill>
                <a:srgbClr val="5B9BD5">
                  <a:lumMod val="75000"/>
                </a:srgbClr>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5B9BD5">
                    <a:lumMod val="75000"/>
                  </a:srgbClr>
                </a:solidFill>
                <a:effectLst/>
                <a:uLnTx/>
                <a:uFillTx/>
                <a:latin typeface="Calibri" panose="020F0502020204030204"/>
                <a:ea typeface="游ゴシック" panose="020B0400000000000000" pitchFamily="50" charset="-128"/>
                <a:cs typeface="+mn-cs"/>
              </a:rPr>
              <a:t>　・後発医薬品調剤体制加算の行くへ</a:t>
            </a:r>
            <a:endParaRPr kumimoji="1" lang="en-US" altLang="ja-JP" sz="1600" b="1" i="0" u="none" strike="noStrike" kern="1200" cap="none" spc="0" normalizeH="0" baseline="0" noProof="0" dirty="0">
              <a:ln>
                <a:noFill/>
              </a:ln>
              <a:solidFill>
                <a:srgbClr val="5B9BD5">
                  <a:lumMod val="75000"/>
                </a:srgbClr>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5B9BD5">
                    <a:lumMod val="75000"/>
                  </a:srgbClr>
                </a:solidFill>
                <a:effectLst/>
                <a:uLnTx/>
                <a:uFillTx/>
                <a:latin typeface="Calibri" panose="020F0502020204030204"/>
                <a:ea typeface="游ゴシック" panose="020B0400000000000000" pitchFamily="50" charset="-128"/>
                <a:cs typeface="+mn-cs"/>
              </a:rPr>
              <a:t>　・対物業務から対人業務へ対応</a:t>
            </a:r>
            <a:endParaRPr kumimoji="1" lang="en-US" altLang="ja-JP" sz="1600" b="1" i="0" u="none" strike="noStrike" kern="1200" cap="none" spc="0" normalizeH="0" baseline="0" noProof="0" dirty="0">
              <a:ln>
                <a:noFill/>
              </a:ln>
              <a:solidFill>
                <a:srgbClr val="5B9BD5">
                  <a:lumMod val="75000"/>
                </a:srgbClr>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800" b="1" i="0" u="none" strike="noStrike" kern="1200" cap="none" spc="0" normalizeH="0" baseline="0" noProof="0" dirty="0">
              <a:ln>
                <a:noFill/>
              </a:ln>
              <a:solidFill>
                <a:srgbClr val="5B9BD5">
                  <a:lumMod val="75000"/>
                </a:srgbClr>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5B9BD5">
                    <a:lumMod val="75000"/>
                  </a:srgbClr>
                </a:solidFill>
                <a:effectLst/>
                <a:uLnTx/>
                <a:uFillTx/>
                <a:latin typeface="Calibri" panose="020F0502020204030204"/>
                <a:ea typeface="游ゴシック" panose="020B0400000000000000" pitchFamily="50" charset="-128"/>
                <a:cs typeface="+mn-cs"/>
              </a:rPr>
              <a:t>3.</a:t>
            </a:r>
            <a:r>
              <a:rPr kumimoji="1" lang="ja-JP" altLang="en-US" sz="1800" b="1" i="0" u="none" strike="noStrike" kern="1200" cap="none" spc="0" normalizeH="0" baseline="0" noProof="0" dirty="0">
                <a:ln>
                  <a:noFill/>
                </a:ln>
                <a:solidFill>
                  <a:srgbClr val="5B9BD5">
                    <a:lumMod val="75000"/>
                  </a:srgbClr>
                </a:solidFill>
                <a:effectLst/>
                <a:uLnTx/>
                <a:uFillTx/>
                <a:latin typeface="Calibri" panose="020F0502020204030204"/>
                <a:ea typeface="游ゴシック" panose="020B0400000000000000" pitchFamily="50" charset="-128"/>
                <a:cs typeface="+mn-cs"/>
              </a:rPr>
              <a:t>諸物価の高騰</a:t>
            </a:r>
            <a:endParaRPr kumimoji="1" lang="en-US" altLang="ja-JP" sz="1800" b="1" i="0" u="none" strike="noStrike" kern="1200" cap="none" spc="0" normalizeH="0" baseline="0" noProof="0" dirty="0">
              <a:ln>
                <a:noFill/>
              </a:ln>
              <a:solidFill>
                <a:srgbClr val="5B9BD5">
                  <a:lumMod val="75000"/>
                </a:srgbClr>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5B9BD5">
                    <a:lumMod val="75000"/>
                  </a:srgbClr>
                </a:solidFill>
                <a:effectLst/>
                <a:uLnTx/>
                <a:uFillTx/>
                <a:latin typeface="Calibri" panose="020F0502020204030204"/>
                <a:ea typeface="游ゴシック" panose="020B0400000000000000" pitchFamily="50" charset="-128"/>
                <a:cs typeface="+mn-cs"/>
              </a:rPr>
              <a:t>　</a:t>
            </a:r>
            <a:r>
              <a:rPr kumimoji="1" lang="ja-JP" altLang="en-US" sz="1600" b="1" i="0" u="none" strike="noStrike" kern="1200" cap="none" spc="0" normalizeH="0" baseline="0" noProof="0" dirty="0">
                <a:ln>
                  <a:noFill/>
                </a:ln>
                <a:solidFill>
                  <a:srgbClr val="5B9BD5">
                    <a:lumMod val="75000"/>
                  </a:srgbClr>
                </a:solidFill>
                <a:effectLst/>
                <a:uLnTx/>
                <a:uFillTx/>
                <a:latin typeface="Calibri" panose="020F0502020204030204"/>
                <a:ea typeface="游ゴシック" panose="020B0400000000000000" pitchFamily="50" charset="-128"/>
                <a:cs typeface="+mn-cs"/>
              </a:rPr>
              <a:t>・水道光熱費の高騰</a:t>
            </a:r>
            <a:endParaRPr kumimoji="1" lang="en-US" altLang="ja-JP" sz="1600" b="1" i="0" u="none" strike="noStrike" kern="1200" cap="none" spc="0" normalizeH="0" baseline="0" noProof="0" dirty="0">
              <a:ln>
                <a:noFill/>
              </a:ln>
              <a:solidFill>
                <a:srgbClr val="5B9BD5">
                  <a:lumMod val="75000"/>
                </a:srgbClr>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5B9BD5">
                    <a:lumMod val="75000"/>
                  </a:srgbClr>
                </a:solidFill>
                <a:effectLst/>
                <a:uLnTx/>
                <a:uFillTx/>
                <a:latin typeface="Calibri" panose="020F0502020204030204"/>
                <a:ea typeface="游ゴシック" panose="020B0400000000000000" pitchFamily="50" charset="-128"/>
                <a:cs typeface="+mn-cs"/>
              </a:rPr>
              <a:t>　・紙などの消耗品</a:t>
            </a:r>
            <a:endParaRPr kumimoji="1" lang="en-US" altLang="ja-JP" sz="1600" b="1" i="0" u="none" strike="noStrike" kern="1200" cap="none" spc="0" normalizeH="0" baseline="0" noProof="0" dirty="0">
              <a:ln>
                <a:noFill/>
              </a:ln>
              <a:solidFill>
                <a:srgbClr val="5B9BD5">
                  <a:lumMod val="75000"/>
                </a:srgbClr>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800" b="1" i="0" u="none" strike="noStrike" kern="1200" cap="none" spc="0" normalizeH="0" baseline="0" noProof="0" dirty="0">
              <a:ln>
                <a:noFill/>
              </a:ln>
              <a:solidFill>
                <a:srgbClr val="5B9BD5">
                  <a:lumMod val="75000"/>
                </a:srgbClr>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5B9BD5">
                    <a:lumMod val="75000"/>
                  </a:srgbClr>
                </a:solidFill>
                <a:effectLst/>
                <a:uLnTx/>
                <a:uFillTx/>
                <a:latin typeface="Calibri" panose="020F0502020204030204"/>
                <a:ea typeface="游ゴシック" panose="020B0400000000000000" pitchFamily="50" charset="-128"/>
                <a:cs typeface="+mn-cs"/>
              </a:rPr>
              <a:t>4.</a:t>
            </a:r>
            <a:r>
              <a:rPr kumimoji="1" lang="ja-JP" altLang="en-US" sz="1800" b="1" i="0" u="none" strike="noStrike" kern="1200" cap="none" spc="0" normalizeH="0" baseline="0" noProof="0" dirty="0">
                <a:ln>
                  <a:noFill/>
                </a:ln>
                <a:solidFill>
                  <a:srgbClr val="5B9BD5">
                    <a:lumMod val="75000"/>
                  </a:srgbClr>
                </a:solidFill>
                <a:effectLst/>
                <a:uLnTx/>
                <a:uFillTx/>
                <a:latin typeface="Calibri" panose="020F0502020204030204"/>
                <a:ea typeface="游ゴシック" panose="020B0400000000000000" pitchFamily="50" charset="-128"/>
                <a:cs typeface="+mn-cs"/>
              </a:rPr>
              <a:t>人件費アップへの対応</a:t>
            </a:r>
            <a:endParaRPr kumimoji="1" lang="en-US" altLang="ja-JP" sz="1800" b="1" i="0" u="none" strike="noStrike" kern="1200" cap="none" spc="0" normalizeH="0" baseline="0" noProof="0" dirty="0">
              <a:ln>
                <a:noFill/>
              </a:ln>
              <a:solidFill>
                <a:srgbClr val="5B9BD5">
                  <a:lumMod val="75000"/>
                </a:srgbClr>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5B9BD5">
                    <a:lumMod val="75000"/>
                  </a:srgbClr>
                </a:solidFill>
                <a:effectLst/>
                <a:uLnTx/>
                <a:uFillTx/>
                <a:latin typeface="Calibri" panose="020F0502020204030204"/>
                <a:ea typeface="游ゴシック" panose="020B0400000000000000" pitchFamily="50" charset="-128"/>
                <a:cs typeface="+mn-cs"/>
              </a:rPr>
              <a:t>　</a:t>
            </a:r>
            <a:r>
              <a:rPr kumimoji="1" lang="ja-JP" altLang="en-US" sz="1600" b="1" i="0" u="none" strike="noStrike" kern="1200" cap="none" spc="0" normalizeH="0" baseline="0" noProof="0" dirty="0">
                <a:ln>
                  <a:noFill/>
                </a:ln>
                <a:solidFill>
                  <a:srgbClr val="5B9BD5">
                    <a:lumMod val="75000"/>
                  </a:srgbClr>
                </a:solidFill>
                <a:effectLst/>
                <a:uLnTx/>
                <a:uFillTx/>
                <a:latin typeface="Calibri" panose="020F0502020204030204"/>
                <a:ea typeface="游ゴシック" panose="020B0400000000000000" pitchFamily="50" charset="-128"/>
                <a:cs typeface="+mn-cs"/>
              </a:rPr>
              <a:t>・最低賃金の見直し</a:t>
            </a:r>
            <a:endParaRPr kumimoji="1" lang="en-US" altLang="ja-JP" sz="1600" b="1" i="0" u="none" strike="noStrike" kern="1200" cap="none" spc="0" normalizeH="0" baseline="0" noProof="0" dirty="0">
              <a:ln>
                <a:noFill/>
              </a:ln>
              <a:solidFill>
                <a:srgbClr val="5B9BD5">
                  <a:lumMod val="75000"/>
                </a:srgbClr>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5B9BD5">
                    <a:lumMod val="75000"/>
                  </a:srgbClr>
                </a:solidFill>
                <a:effectLst/>
                <a:uLnTx/>
                <a:uFillTx/>
                <a:latin typeface="Calibri" panose="020F0502020204030204"/>
                <a:ea typeface="游ゴシック" panose="020B0400000000000000" pitchFamily="50" charset="-128"/>
                <a:cs typeface="+mn-cs"/>
              </a:rPr>
              <a:t>　・社会保険料など料率アップ</a:t>
            </a:r>
            <a:endParaRPr kumimoji="1" lang="en-US" altLang="ja-JP" sz="1600" b="1" i="0" u="none" strike="noStrike" kern="1200" cap="none" spc="0" normalizeH="0" baseline="0" noProof="0" dirty="0">
              <a:ln>
                <a:noFill/>
              </a:ln>
              <a:solidFill>
                <a:srgbClr val="5B9BD5">
                  <a:lumMod val="75000"/>
                </a:srgbClr>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800" b="1" i="0" u="none" strike="noStrike" kern="1200" cap="none" spc="0" normalizeH="0" baseline="0" noProof="0" dirty="0">
              <a:ln>
                <a:noFill/>
              </a:ln>
              <a:solidFill>
                <a:srgbClr val="5B9BD5">
                  <a:lumMod val="75000"/>
                </a:srgbClr>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5B9BD5">
                    <a:lumMod val="75000"/>
                  </a:srgbClr>
                </a:solidFill>
                <a:effectLst/>
                <a:uLnTx/>
                <a:uFillTx/>
                <a:latin typeface="Calibri" panose="020F0502020204030204"/>
                <a:ea typeface="游ゴシック" panose="020B0400000000000000" pitchFamily="50" charset="-128"/>
                <a:cs typeface="+mn-cs"/>
              </a:rPr>
              <a:t>5.</a:t>
            </a:r>
            <a:r>
              <a:rPr kumimoji="1" lang="ja-JP" altLang="en-US" sz="1800" b="1" i="0" u="none" strike="noStrike" kern="1200" cap="none" spc="0" normalizeH="0" baseline="0" noProof="0" dirty="0">
                <a:ln>
                  <a:noFill/>
                </a:ln>
                <a:solidFill>
                  <a:srgbClr val="5B9BD5">
                    <a:lumMod val="75000"/>
                  </a:srgbClr>
                </a:solidFill>
                <a:effectLst/>
                <a:uLnTx/>
                <a:uFillTx/>
                <a:latin typeface="Calibri" panose="020F0502020204030204"/>
                <a:ea typeface="游ゴシック" panose="020B0400000000000000" pitchFamily="50" charset="-128"/>
                <a:cs typeface="+mn-cs"/>
              </a:rPr>
              <a:t>企業成長への投資</a:t>
            </a:r>
            <a:endParaRPr kumimoji="1" lang="en-US" altLang="ja-JP" sz="1800" b="1" i="0" u="none" strike="noStrike" kern="1200" cap="none" spc="0" normalizeH="0" baseline="0" noProof="0" dirty="0">
              <a:ln>
                <a:noFill/>
              </a:ln>
              <a:solidFill>
                <a:srgbClr val="5B9BD5">
                  <a:lumMod val="75000"/>
                </a:srgbClr>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5B9BD5">
                    <a:lumMod val="75000"/>
                  </a:srgbClr>
                </a:solidFill>
                <a:effectLst/>
                <a:uLnTx/>
                <a:uFillTx/>
                <a:latin typeface="Calibri" panose="020F0502020204030204"/>
                <a:ea typeface="游ゴシック" panose="020B0400000000000000" pitchFamily="50" charset="-128"/>
                <a:cs typeface="+mn-cs"/>
              </a:rPr>
              <a:t>　</a:t>
            </a:r>
            <a:r>
              <a:rPr kumimoji="1" lang="ja-JP" altLang="en-US" sz="1600" b="1" i="0" u="none" strike="noStrike" kern="1200" cap="none" spc="0" normalizeH="0" baseline="0" noProof="0" dirty="0">
                <a:ln>
                  <a:noFill/>
                </a:ln>
                <a:solidFill>
                  <a:srgbClr val="5B9BD5">
                    <a:lumMod val="75000"/>
                  </a:srgbClr>
                </a:solidFill>
                <a:effectLst/>
                <a:uLnTx/>
                <a:uFillTx/>
                <a:latin typeface="Calibri" panose="020F0502020204030204"/>
                <a:ea typeface="游ゴシック" panose="020B0400000000000000" pitchFamily="50" charset="-128"/>
                <a:cs typeface="+mn-cs"/>
              </a:rPr>
              <a:t>・環境変化（少子高齢化、人口減少、医療費抑制など）</a:t>
            </a:r>
            <a:endParaRPr kumimoji="1" lang="en-US" altLang="ja-JP" sz="1600" b="1" i="0" u="none" strike="noStrike" kern="1200" cap="none" spc="0" normalizeH="0" baseline="0" noProof="0" dirty="0">
              <a:ln>
                <a:noFill/>
              </a:ln>
              <a:solidFill>
                <a:srgbClr val="5B9BD5">
                  <a:lumMod val="75000"/>
                </a:srgbClr>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5B9BD5">
                    <a:lumMod val="75000"/>
                  </a:srgbClr>
                </a:solidFill>
                <a:effectLst/>
                <a:uLnTx/>
                <a:uFillTx/>
                <a:latin typeface="Calibri" panose="020F0502020204030204"/>
                <a:ea typeface="游ゴシック" panose="020B0400000000000000" pitchFamily="50" charset="-128"/>
                <a:cs typeface="+mn-cs"/>
              </a:rPr>
              <a:t>　・デジタル化への対応（電子処方箋、電子薬歴など）</a:t>
            </a:r>
            <a:endParaRPr kumimoji="1" lang="en-US" altLang="ja-JP" sz="1600" b="1" i="0" u="none" strike="noStrike" kern="1200" cap="none" spc="0" normalizeH="0" baseline="0" noProof="0" dirty="0">
              <a:ln>
                <a:noFill/>
              </a:ln>
              <a:solidFill>
                <a:srgbClr val="5B9BD5">
                  <a:lumMod val="75000"/>
                </a:srgbClr>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5B9BD5">
                    <a:lumMod val="75000"/>
                  </a:srgbClr>
                </a:solidFill>
                <a:effectLst/>
                <a:uLnTx/>
                <a:uFillTx/>
                <a:latin typeface="Calibri" panose="020F0502020204030204"/>
                <a:ea typeface="游ゴシック" panose="020B0400000000000000" pitchFamily="50" charset="-128"/>
                <a:cs typeface="+mn-cs"/>
              </a:rPr>
              <a:t>　・持続企業への挑戦</a:t>
            </a:r>
          </a:p>
        </p:txBody>
      </p:sp>
      <p:pic>
        <p:nvPicPr>
          <p:cNvPr id="5" name="図 4">
            <a:extLst>
              <a:ext uri="{FF2B5EF4-FFF2-40B4-BE49-F238E27FC236}">
                <a16:creationId xmlns:a16="http://schemas.microsoft.com/office/drawing/2014/main" id="{E679C277-9DDE-3329-2683-25C58B522C6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96360" y="2776290"/>
            <a:ext cx="2022888" cy="2373918"/>
          </a:xfrm>
          <a:prstGeom prst="rect">
            <a:avLst/>
          </a:prstGeom>
        </p:spPr>
      </p:pic>
    </p:spTree>
    <p:extLst>
      <p:ext uri="{BB962C8B-B14F-4D97-AF65-F5344CB8AC3E}">
        <p14:creationId xmlns:p14="http://schemas.microsoft.com/office/powerpoint/2010/main" val="2660502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AA35DAF-352B-F5A5-E083-653E8F966D6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91005"/>
            <a:ext cx="9144000" cy="6275989"/>
          </a:xfrm>
          <a:prstGeom prst="rect">
            <a:avLst/>
          </a:prstGeom>
        </p:spPr>
      </p:pic>
      <p:sp>
        <p:nvSpPr>
          <p:cNvPr id="5" name="テキスト ボックス 4">
            <a:extLst>
              <a:ext uri="{FF2B5EF4-FFF2-40B4-BE49-F238E27FC236}">
                <a16:creationId xmlns:a16="http://schemas.microsoft.com/office/drawing/2014/main" id="{87685BC5-AC84-2419-231D-1202B6CA79C0}"/>
              </a:ext>
            </a:extLst>
          </p:cNvPr>
          <p:cNvSpPr txBox="1"/>
          <p:nvPr/>
        </p:nvSpPr>
        <p:spPr>
          <a:xfrm>
            <a:off x="5688106" y="6566994"/>
            <a:ext cx="4634752"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財政制度等審議会 財政制度分科会　</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2024.11.13</a:t>
            </a:r>
            <a:endPar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 name="正方形/長方形 1">
            <a:extLst>
              <a:ext uri="{FF2B5EF4-FFF2-40B4-BE49-F238E27FC236}">
                <a16:creationId xmlns:a16="http://schemas.microsoft.com/office/drawing/2014/main" id="{8A2268D0-C25A-95DB-7C1B-3D19CD8E9CF5}"/>
              </a:ext>
            </a:extLst>
          </p:cNvPr>
          <p:cNvSpPr/>
          <p:nvPr/>
        </p:nvSpPr>
        <p:spPr>
          <a:xfrm>
            <a:off x="5979459" y="1801906"/>
            <a:ext cx="1066800" cy="286870"/>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 name="正方形/長方形 5">
            <a:extLst>
              <a:ext uri="{FF2B5EF4-FFF2-40B4-BE49-F238E27FC236}">
                <a16:creationId xmlns:a16="http://schemas.microsoft.com/office/drawing/2014/main" id="{C2D6C2F0-2AD3-BBEC-FE9A-B2E6FAD6807E}"/>
              </a:ext>
            </a:extLst>
          </p:cNvPr>
          <p:cNvSpPr/>
          <p:nvPr/>
        </p:nvSpPr>
        <p:spPr>
          <a:xfrm>
            <a:off x="6759388" y="2160494"/>
            <a:ext cx="1066800" cy="215153"/>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86DBFB49-6D38-0BC7-0B72-BBD8DF6AF29B}"/>
              </a:ext>
            </a:extLst>
          </p:cNvPr>
          <p:cNvSpPr txBox="1"/>
          <p:nvPr/>
        </p:nvSpPr>
        <p:spPr>
          <a:xfrm>
            <a:off x="4778188" y="1057835"/>
            <a:ext cx="3057247"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社会保障費問題はこれからが本番！</a:t>
            </a:r>
          </a:p>
        </p:txBody>
      </p:sp>
      <p:cxnSp>
        <p:nvCxnSpPr>
          <p:cNvPr id="8" name="直線コネクタ 7">
            <a:extLst>
              <a:ext uri="{FF2B5EF4-FFF2-40B4-BE49-F238E27FC236}">
                <a16:creationId xmlns:a16="http://schemas.microsoft.com/office/drawing/2014/main" id="{90E4A329-A4A4-55D4-CA0B-54B403BFBCF9}"/>
              </a:ext>
            </a:extLst>
          </p:cNvPr>
          <p:cNvCxnSpPr>
            <a:cxnSpLocks/>
          </p:cNvCxnSpPr>
          <p:nvPr/>
        </p:nvCxnSpPr>
        <p:spPr>
          <a:xfrm flipV="1">
            <a:off x="6203577" y="2160494"/>
            <a:ext cx="0" cy="401618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C4249C6F-9C00-B01D-153A-E4224958044A}"/>
              </a:ext>
            </a:extLst>
          </p:cNvPr>
          <p:cNvSpPr txBox="1"/>
          <p:nvPr/>
        </p:nvSpPr>
        <p:spPr>
          <a:xfrm>
            <a:off x="5938119" y="6141006"/>
            <a:ext cx="530915" cy="2308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9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2040</a:t>
            </a:r>
            <a:r>
              <a:rPr kumimoji="1" lang="ja-JP" altLang="en-US" sz="9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年</a:t>
            </a:r>
          </a:p>
        </p:txBody>
      </p:sp>
      <p:sp>
        <p:nvSpPr>
          <p:cNvPr id="10" name="テキスト ボックス 9">
            <a:extLst>
              <a:ext uri="{FF2B5EF4-FFF2-40B4-BE49-F238E27FC236}">
                <a16:creationId xmlns:a16="http://schemas.microsoft.com/office/drawing/2014/main" id="{97577355-9A0F-C00D-BCAD-48CEB0204D0E}"/>
              </a:ext>
            </a:extLst>
          </p:cNvPr>
          <p:cNvSpPr txBox="1"/>
          <p:nvPr/>
        </p:nvSpPr>
        <p:spPr>
          <a:xfrm>
            <a:off x="184059" y="873169"/>
            <a:ext cx="5190564" cy="338554"/>
          </a:xfrm>
          <a:prstGeom prst="rect">
            <a:avLst/>
          </a:prstGeom>
          <a:noFill/>
        </p:spPr>
        <p:txBody>
          <a:bodyPr wrap="square">
            <a:spAutoFit/>
          </a:bodyPr>
          <a:lstStyle/>
          <a:p>
            <a:r>
              <a:rPr lang="en-US" altLang="ja-JP" sz="1600" b="1" i="0" dirty="0">
                <a:solidFill>
                  <a:schemeClr val="accent5">
                    <a:lumMod val="50000"/>
                  </a:schemeClr>
                </a:solidFill>
                <a:effectLst/>
                <a:latin typeface="Arial" panose="020B0604020202020204" pitchFamily="34" charset="0"/>
              </a:rPr>
              <a:t>100</a:t>
            </a:r>
            <a:r>
              <a:rPr lang="ja-JP" altLang="en-US" sz="1600" b="1" i="0" dirty="0">
                <a:solidFill>
                  <a:schemeClr val="accent5">
                    <a:lumMod val="50000"/>
                  </a:schemeClr>
                </a:solidFill>
                <a:effectLst/>
                <a:latin typeface="Arial" panose="020B0604020202020204" pitchFamily="34" charset="0"/>
              </a:rPr>
              <a:t>歳以上人口　</a:t>
            </a:r>
            <a:r>
              <a:rPr lang="en-US" altLang="ja-JP" sz="1600" b="1" i="0" dirty="0">
                <a:solidFill>
                  <a:schemeClr val="accent5">
                    <a:lumMod val="50000"/>
                  </a:schemeClr>
                </a:solidFill>
                <a:effectLst/>
                <a:latin typeface="Arial" panose="020B0604020202020204" pitchFamily="34" charset="0"/>
              </a:rPr>
              <a:t>2025</a:t>
            </a:r>
            <a:r>
              <a:rPr lang="ja-JP" altLang="en-US" sz="1600" b="1" i="0" dirty="0">
                <a:solidFill>
                  <a:schemeClr val="accent5">
                    <a:lumMod val="50000"/>
                  </a:schemeClr>
                </a:solidFill>
                <a:effectLst/>
                <a:latin typeface="Arial" panose="020B0604020202020204" pitchFamily="34" charset="0"/>
              </a:rPr>
              <a:t>年</a:t>
            </a:r>
            <a:r>
              <a:rPr lang="en-US" altLang="ja-JP" sz="1600" b="1" i="0" dirty="0">
                <a:solidFill>
                  <a:schemeClr val="accent5">
                    <a:lumMod val="50000"/>
                  </a:schemeClr>
                </a:solidFill>
                <a:effectLst/>
                <a:latin typeface="Arial" panose="020B0604020202020204" pitchFamily="34" charset="0"/>
              </a:rPr>
              <a:t>9</a:t>
            </a:r>
            <a:r>
              <a:rPr lang="ja-JP" altLang="en-US" sz="1600" b="1" i="0" dirty="0">
                <a:solidFill>
                  <a:schemeClr val="accent5">
                    <a:lumMod val="50000"/>
                  </a:schemeClr>
                </a:solidFill>
                <a:effectLst/>
                <a:latin typeface="Arial" panose="020B0604020202020204" pitchFamily="34" charset="0"/>
              </a:rPr>
              <a:t>月</a:t>
            </a:r>
            <a:r>
              <a:rPr lang="en-US" altLang="ja-JP" sz="1600" b="1" i="0" dirty="0">
                <a:solidFill>
                  <a:schemeClr val="accent5">
                    <a:lumMod val="50000"/>
                  </a:schemeClr>
                </a:solidFill>
                <a:effectLst/>
                <a:latin typeface="Arial" panose="020B0604020202020204" pitchFamily="34" charset="0"/>
              </a:rPr>
              <a:t>1</a:t>
            </a:r>
            <a:r>
              <a:rPr lang="ja-JP" altLang="en-US" sz="1600" b="1" i="0" dirty="0">
                <a:solidFill>
                  <a:schemeClr val="accent5">
                    <a:lumMod val="50000"/>
                  </a:schemeClr>
                </a:solidFill>
                <a:effectLst/>
                <a:latin typeface="Arial" panose="020B0604020202020204" pitchFamily="34" charset="0"/>
              </a:rPr>
              <a:t>日時点で</a:t>
            </a:r>
            <a:r>
              <a:rPr lang="en-US" altLang="ja-JP" sz="1600" b="1" i="0" u="sng" dirty="0">
                <a:solidFill>
                  <a:schemeClr val="accent5">
                    <a:lumMod val="50000"/>
                  </a:schemeClr>
                </a:solidFill>
                <a:effectLst/>
                <a:latin typeface="Arial" panose="020B0604020202020204" pitchFamily="34" charset="0"/>
              </a:rPr>
              <a:t>99,763</a:t>
            </a:r>
            <a:r>
              <a:rPr lang="ja-JP" altLang="en-US" sz="1600" b="1" i="0" u="sng" dirty="0">
                <a:solidFill>
                  <a:schemeClr val="accent5">
                    <a:lumMod val="50000"/>
                  </a:schemeClr>
                </a:solidFill>
                <a:effectLst/>
                <a:latin typeface="Arial" panose="020B0604020202020204" pitchFamily="34" charset="0"/>
              </a:rPr>
              <a:t>人</a:t>
            </a:r>
            <a:endParaRPr lang="ja-JP" altLang="en-US" sz="1600" b="1" u="sng" dirty="0">
              <a:solidFill>
                <a:schemeClr val="accent5">
                  <a:lumMod val="50000"/>
                </a:schemeClr>
              </a:solidFill>
            </a:endParaRPr>
          </a:p>
        </p:txBody>
      </p:sp>
    </p:spTree>
    <p:extLst>
      <p:ext uri="{BB962C8B-B14F-4D97-AF65-F5344CB8AC3E}">
        <p14:creationId xmlns:p14="http://schemas.microsoft.com/office/powerpoint/2010/main" val="24921503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0A8155E-EE4C-6B4E-2BDD-7ECA46AC213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9993" y="440510"/>
            <a:ext cx="4332007" cy="5976979"/>
          </a:xfrm>
          <a:prstGeom prst="rect">
            <a:avLst/>
          </a:prstGeom>
        </p:spPr>
      </p:pic>
      <p:pic>
        <p:nvPicPr>
          <p:cNvPr id="5" name="図 4">
            <a:extLst>
              <a:ext uri="{FF2B5EF4-FFF2-40B4-BE49-F238E27FC236}">
                <a16:creationId xmlns:a16="http://schemas.microsoft.com/office/drawing/2014/main" id="{AB0D1490-36C3-54CC-8672-3E1CEE98E49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09246" y="528918"/>
            <a:ext cx="4229289" cy="4441853"/>
          </a:xfrm>
          <a:prstGeom prst="rect">
            <a:avLst/>
          </a:prstGeom>
        </p:spPr>
      </p:pic>
      <p:pic>
        <p:nvPicPr>
          <p:cNvPr id="7" name="図 6">
            <a:extLst>
              <a:ext uri="{FF2B5EF4-FFF2-40B4-BE49-F238E27FC236}">
                <a16:creationId xmlns:a16="http://schemas.microsoft.com/office/drawing/2014/main" id="{1D412CBB-CA9D-7A6D-DE7F-EDE957276A8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36219" y="6466795"/>
            <a:ext cx="4907781" cy="264096"/>
          </a:xfrm>
          <a:prstGeom prst="rect">
            <a:avLst/>
          </a:prstGeom>
        </p:spPr>
      </p:pic>
      <p:sp>
        <p:nvSpPr>
          <p:cNvPr id="2" name="テキスト ボックス 1">
            <a:extLst>
              <a:ext uri="{FF2B5EF4-FFF2-40B4-BE49-F238E27FC236}">
                <a16:creationId xmlns:a16="http://schemas.microsoft.com/office/drawing/2014/main" id="{E7058FE1-3422-CFBB-973E-F9A4492E2999}"/>
              </a:ext>
            </a:extLst>
          </p:cNvPr>
          <p:cNvSpPr txBox="1"/>
          <p:nvPr/>
        </p:nvSpPr>
        <p:spPr>
          <a:xfrm>
            <a:off x="5208494" y="5486400"/>
            <a:ext cx="295465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増収減益＝収益構造の変化</a:t>
            </a:r>
          </a:p>
        </p:txBody>
      </p:sp>
    </p:spTree>
    <p:extLst>
      <p:ext uri="{BB962C8B-B14F-4D97-AF65-F5344CB8AC3E}">
        <p14:creationId xmlns:p14="http://schemas.microsoft.com/office/powerpoint/2010/main" val="40728470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384AEDC-06CB-A916-BB08-D0E2DC9E4E53}"/>
              </a:ext>
            </a:extLst>
          </p:cNvPr>
          <p:cNvPicPr>
            <a:picLocks noChangeAspect="1"/>
          </p:cNvPicPr>
          <p:nvPr/>
        </p:nvPicPr>
        <p:blipFill>
          <a:blip r:embed="rId2"/>
          <a:stretch>
            <a:fillRect/>
          </a:stretch>
        </p:blipFill>
        <p:spPr>
          <a:xfrm>
            <a:off x="712339" y="1177616"/>
            <a:ext cx="7719322" cy="3925079"/>
          </a:xfrm>
          <a:prstGeom prst="rect">
            <a:avLst/>
          </a:prstGeom>
        </p:spPr>
      </p:pic>
      <p:pic>
        <p:nvPicPr>
          <p:cNvPr id="5" name="図 4">
            <a:extLst>
              <a:ext uri="{FF2B5EF4-FFF2-40B4-BE49-F238E27FC236}">
                <a16:creationId xmlns:a16="http://schemas.microsoft.com/office/drawing/2014/main" id="{61F24F08-CEDE-C6A4-6EB5-DDCAE29D218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29928" y="287697"/>
            <a:ext cx="1854848" cy="400683"/>
          </a:xfrm>
          <a:prstGeom prst="rect">
            <a:avLst/>
          </a:prstGeom>
        </p:spPr>
      </p:pic>
      <p:sp>
        <p:nvSpPr>
          <p:cNvPr id="6" name="テキスト ボックス 5">
            <a:extLst>
              <a:ext uri="{FF2B5EF4-FFF2-40B4-BE49-F238E27FC236}">
                <a16:creationId xmlns:a16="http://schemas.microsoft.com/office/drawing/2014/main" id="{125FF43F-EAFC-B0DB-C272-ECD4A0DBAB58}"/>
              </a:ext>
            </a:extLst>
          </p:cNvPr>
          <p:cNvSpPr txBox="1"/>
          <p:nvPr/>
        </p:nvSpPr>
        <p:spPr>
          <a:xfrm>
            <a:off x="7387763" y="661753"/>
            <a:ext cx="797013"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2025.8022</a:t>
            </a:r>
            <a:endPar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05A4F72F-DE97-8E58-60D1-EC7362E88910}"/>
              </a:ext>
            </a:extLst>
          </p:cNvPr>
          <p:cNvSpPr txBox="1"/>
          <p:nvPr/>
        </p:nvSpPr>
        <p:spPr>
          <a:xfrm>
            <a:off x="1432287" y="5826915"/>
            <a:ext cx="595547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02060"/>
                </a:solidFill>
                <a:effectLst/>
                <a:uLnTx/>
                <a:uFillTx/>
                <a:latin typeface="Calibri" panose="020F0502020204030204"/>
                <a:ea typeface="游ゴシック" panose="020B0400000000000000" pitchFamily="50" charset="-128"/>
                <a:cs typeface="+mn-cs"/>
              </a:rPr>
              <a:t>すでに調剤事業はドラッグストアに入れ替わっている！</a:t>
            </a:r>
          </a:p>
        </p:txBody>
      </p:sp>
    </p:spTree>
    <p:extLst>
      <p:ext uri="{BB962C8B-B14F-4D97-AF65-F5344CB8AC3E}">
        <p14:creationId xmlns:p14="http://schemas.microsoft.com/office/powerpoint/2010/main" val="8892702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6A337E94-A521-6780-E2C6-D5337EF4218B}"/>
              </a:ext>
            </a:extLst>
          </p:cNvPr>
          <p:cNvPicPr>
            <a:picLocks noChangeAspect="1"/>
          </p:cNvPicPr>
          <p:nvPr/>
        </p:nvPicPr>
        <p:blipFill>
          <a:blip r:embed="rId2"/>
          <a:stretch>
            <a:fillRect/>
          </a:stretch>
        </p:blipFill>
        <p:spPr>
          <a:xfrm>
            <a:off x="744071" y="315524"/>
            <a:ext cx="4942616" cy="6109273"/>
          </a:xfrm>
          <a:prstGeom prst="rect">
            <a:avLst/>
          </a:prstGeom>
        </p:spPr>
      </p:pic>
      <p:pic>
        <p:nvPicPr>
          <p:cNvPr id="5" name="図 4">
            <a:extLst>
              <a:ext uri="{FF2B5EF4-FFF2-40B4-BE49-F238E27FC236}">
                <a16:creationId xmlns:a16="http://schemas.microsoft.com/office/drawing/2014/main" id="{2FC979B3-2192-405F-C61D-DEA17BC67C0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74180" y="409479"/>
            <a:ext cx="1707192" cy="5737412"/>
          </a:xfrm>
          <a:prstGeom prst="rect">
            <a:avLst/>
          </a:prstGeom>
        </p:spPr>
      </p:pic>
      <p:pic>
        <p:nvPicPr>
          <p:cNvPr id="7" name="図 6">
            <a:extLst>
              <a:ext uri="{FF2B5EF4-FFF2-40B4-BE49-F238E27FC236}">
                <a16:creationId xmlns:a16="http://schemas.microsoft.com/office/drawing/2014/main" id="{DDE4483A-90CA-E92F-9B94-4CB2DEFE7128}"/>
              </a:ext>
            </a:extLst>
          </p:cNvPr>
          <p:cNvPicPr>
            <a:picLocks noChangeAspect="1"/>
          </p:cNvPicPr>
          <p:nvPr/>
        </p:nvPicPr>
        <p:blipFill>
          <a:blip r:embed="rId4"/>
          <a:stretch>
            <a:fillRect/>
          </a:stretch>
        </p:blipFill>
        <p:spPr>
          <a:xfrm>
            <a:off x="744071" y="6448521"/>
            <a:ext cx="7039957" cy="276264"/>
          </a:xfrm>
          <a:prstGeom prst="rect">
            <a:avLst/>
          </a:prstGeom>
        </p:spPr>
      </p:pic>
      <p:sp>
        <p:nvSpPr>
          <p:cNvPr id="2" name="テキスト ボックス 1">
            <a:extLst>
              <a:ext uri="{FF2B5EF4-FFF2-40B4-BE49-F238E27FC236}">
                <a16:creationId xmlns:a16="http://schemas.microsoft.com/office/drawing/2014/main" id="{863F26EC-9847-F5DC-7F2B-4F0BD8C4933E}"/>
              </a:ext>
            </a:extLst>
          </p:cNvPr>
          <p:cNvSpPr txBox="1"/>
          <p:nvPr/>
        </p:nvSpPr>
        <p:spPr>
          <a:xfrm>
            <a:off x="5773270" y="6113040"/>
            <a:ext cx="824265" cy="369332"/>
          </a:xfrm>
          <a:prstGeom prst="rect">
            <a:avLst/>
          </a:prstGeom>
          <a:noFill/>
        </p:spPr>
        <p:txBody>
          <a:bodyPr wrap="none" rtlCol="0">
            <a:spAutoFit/>
          </a:bodyPr>
          <a:lstStyle/>
          <a:p>
            <a:r>
              <a:rPr kumimoji="1" lang="en-US" altLang="ja-JP" b="1" dirty="0">
                <a:solidFill>
                  <a:srgbClr val="FF0000"/>
                </a:solidFill>
              </a:rPr>
              <a:t>6.25</a:t>
            </a:r>
            <a:r>
              <a:rPr kumimoji="1" lang="ja-JP" altLang="en-US" b="1" dirty="0">
                <a:solidFill>
                  <a:srgbClr val="FF0000"/>
                </a:solidFill>
              </a:rPr>
              <a:t>％</a:t>
            </a:r>
          </a:p>
        </p:txBody>
      </p:sp>
    </p:spTree>
    <p:extLst>
      <p:ext uri="{BB962C8B-B14F-4D97-AF65-F5344CB8AC3E}">
        <p14:creationId xmlns:p14="http://schemas.microsoft.com/office/powerpoint/2010/main" val="16536750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0AB226D-EACB-7749-5076-E2F53D62107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641" y="349624"/>
            <a:ext cx="9006644" cy="6254130"/>
          </a:xfrm>
          <a:prstGeom prst="rect">
            <a:avLst/>
          </a:prstGeom>
        </p:spPr>
      </p:pic>
      <p:sp>
        <p:nvSpPr>
          <p:cNvPr id="4" name="テキスト ボックス 3">
            <a:extLst>
              <a:ext uri="{FF2B5EF4-FFF2-40B4-BE49-F238E27FC236}">
                <a16:creationId xmlns:a16="http://schemas.microsoft.com/office/drawing/2014/main" id="{03068B44-F433-BFE5-1A48-5ACAB7FC27F2}"/>
              </a:ext>
            </a:extLst>
          </p:cNvPr>
          <p:cNvSpPr txBox="1"/>
          <p:nvPr/>
        </p:nvSpPr>
        <p:spPr>
          <a:xfrm>
            <a:off x="5441576" y="4670612"/>
            <a:ext cx="1895071"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1</a:t>
            </a:r>
            <a:r>
              <a:rPr kumimoji="1" lang="ja-JP" altLang="en-US" sz="1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月</a:t>
            </a:r>
            <a:r>
              <a:rPr kumimoji="1" lang="en-US" altLang="ja-JP" sz="1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26</a:t>
            </a:r>
            <a:r>
              <a:rPr kumimoji="1" lang="ja-JP" altLang="en-US" sz="1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日（短冊発表）</a:t>
            </a:r>
          </a:p>
        </p:txBody>
      </p:sp>
      <p:cxnSp>
        <p:nvCxnSpPr>
          <p:cNvPr id="6" name="直線コネクタ 5">
            <a:extLst>
              <a:ext uri="{FF2B5EF4-FFF2-40B4-BE49-F238E27FC236}">
                <a16:creationId xmlns:a16="http://schemas.microsoft.com/office/drawing/2014/main" id="{07D89D81-16A2-3FBC-3C81-BC0328C58A03}"/>
              </a:ext>
            </a:extLst>
          </p:cNvPr>
          <p:cNvCxnSpPr/>
          <p:nvPr/>
        </p:nvCxnSpPr>
        <p:spPr>
          <a:xfrm>
            <a:off x="5154706" y="5369859"/>
            <a:ext cx="242047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8B6806E6-B7AA-FB2C-7962-1C49F365FF0C}"/>
              </a:ext>
            </a:extLst>
          </p:cNvPr>
          <p:cNvCxnSpPr/>
          <p:nvPr/>
        </p:nvCxnSpPr>
        <p:spPr>
          <a:xfrm>
            <a:off x="5647765" y="2680447"/>
            <a:ext cx="203498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直線コネクタ 4">
            <a:extLst>
              <a:ext uri="{FF2B5EF4-FFF2-40B4-BE49-F238E27FC236}">
                <a16:creationId xmlns:a16="http://schemas.microsoft.com/office/drawing/2014/main" id="{D602A8CA-8786-3920-D2A7-911EB90D487E}"/>
              </a:ext>
            </a:extLst>
          </p:cNvPr>
          <p:cNvCxnSpPr/>
          <p:nvPr/>
        </p:nvCxnSpPr>
        <p:spPr>
          <a:xfrm>
            <a:off x="143435" y="5818094"/>
            <a:ext cx="295835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90163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0EBB75D-88EE-FCC5-3CE7-82E0F5867774}"/>
              </a:ext>
            </a:extLst>
          </p:cNvPr>
          <p:cNvSpPr txBox="1"/>
          <p:nvPr/>
        </p:nvSpPr>
        <p:spPr>
          <a:xfrm>
            <a:off x="1739327" y="869577"/>
            <a:ext cx="5665333"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srgbClr val="002060"/>
                </a:solidFill>
                <a:effectLst/>
                <a:uLnTx/>
                <a:uFillTx/>
                <a:latin typeface="Calibri" panose="020F0502020204030204"/>
                <a:ea typeface="游ゴシック" panose="020B0400000000000000" pitchFamily="50" charset="-128"/>
                <a:cs typeface="+mn-cs"/>
              </a:rPr>
              <a:t>2026</a:t>
            </a:r>
            <a:r>
              <a:rPr kumimoji="1" lang="ja-JP" altLang="en-US" sz="2800" b="1" i="0" u="none" strike="noStrike" kern="1200" cap="none" spc="0" normalizeH="0" baseline="0" noProof="0" dirty="0">
                <a:ln>
                  <a:noFill/>
                </a:ln>
                <a:solidFill>
                  <a:srgbClr val="002060"/>
                </a:solidFill>
                <a:effectLst/>
                <a:uLnTx/>
                <a:uFillTx/>
                <a:latin typeface="Calibri" panose="020F0502020204030204"/>
                <a:ea typeface="游ゴシック" panose="020B0400000000000000" pitchFamily="50" charset="-128"/>
                <a:cs typeface="+mn-cs"/>
              </a:rPr>
              <a:t>年度 調剤報酬改定に向けて！</a:t>
            </a:r>
          </a:p>
        </p:txBody>
      </p:sp>
      <p:sp>
        <p:nvSpPr>
          <p:cNvPr id="3" name="テキスト ボックス 2">
            <a:extLst>
              <a:ext uri="{FF2B5EF4-FFF2-40B4-BE49-F238E27FC236}">
                <a16:creationId xmlns:a16="http://schemas.microsoft.com/office/drawing/2014/main" id="{F0BCE948-F489-6054-37B8-FF77F9ABE37F}"/>
              </a:ext>
            </a:extLst>
          </p:cNvPr>
          <p:cNvSpPr txBox="1"/>
          <p:nvPr/>
        </p:nvSpPr>
        <p:spPr>
          <a:xfrm>
            <a:off x="2343658" y="1741106"/>
            <a:ext cx="4456669" cy="424731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chemeClr val="accent1">
                    <a:lumMod val="50000"/>
                  </a:schemeClr>
                </a:solidFill>
                <a:effectLst/>
                <a:uLnTx/>
                <a:uFillTx/>
                <a:latin typeface="Calibri" panose="020F0502020204030204"/>
                <a:ea typeface="游ゴシック" panose="020B0400000000000000" pitchFamily="50" charset="-128"/>
                <a:cs typeface="+mn-cs"/>
              </a:rPr>
              <a:t>6</a:t>
            </a:r>
            <a:r>
              <a:rPr kumimoji="1" lang="ja-JP" altLang="en-US" sz="1800" b="1" i="0" u="none" strike="noStrike" kern="1200" cap="none" spc="0" normalizeH="0" baseline="0" noProof="0" dirty="0">
                <a:ln>
                  <a:noFill/>
                </a:ln>
                <a:solidFill>
                  <a:schemeClr val="accent1">
                    <a:lumMod val="50000"/>
                  </a:schemeClr>
                </a:solidFill>
                <a:effectLst/>
                <a:uLnTx/>
                <a:uFillTx/>
                <a:latin typeface="Calibri" panose="020F0502020204030204"/>
                <a:ea typeface="游ゴシック" panose="020B0400000000000000" pitchFamily="50" charset="-128"/>
                <a:cs typeface="+mn-cs"/>
              </a:rPr>
              <a:t>月の報酬改定実施に向けたスケジュール</a:t>
            </a:r>
            <a:endParaRPr kumimoji="1" lang="en-US" altLang="ja-JP" sz="1800" b="1" i="0" u="none" strike="noStrike" kern="1200" cap="none" spc="0" normalizeH="0" baseline="0" noProof="0" dirty="0">
              <a:ln>
                <a:noFill/>
              </a:ln>
              <a:solidFill>
                <a:schemeClr val="accent1">
                  <a:lumMod val="50000"/>
                </a:schemeClr>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1" i="0" u="none" strike="noStrike" kern="1200" cap="none" spc="0" normalizeH="0" baseline="0" noProof="0" dirty="0">
              <a:ln>
                <a:noFill/>
              </a:ln>
              <a:solidFill>
                <a:schemeClr val="accent1">
                  <a:lumMod val="50000"/>
                </a:schemeClr>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chemeClr val="accent1">
                    <a:lumMod val="50000"/>
                  </a:schemeClr>
                </a:solidFill>
                <a:effectLst/>
                <a:uLnTx/>
                <a:uFillTx/>
                <a:latin typeface="Calibri" panose="020F0502020204030204"/>
                <a:ea typeface="游ゴシック" panose="020B0400000000000000" pitchFamily="50" charset="-128"/>
                <a:cs typeface="+mn-cs"/>
              </a:rPr>
              <a:t>改定内容の理解と周知と徹底はどうする</a:t>
            </a:r>
            <a:endParaRPr kumimoji="1" lang="en-US" altLang="ja-JP" sz="1800" b="1" i="0" u="none" strike="noStrike" kern="1200" cap="none" spc="0" normalizeH="0" baseline="0" noProof="0" dirty="0">
              <a:ln>
                <a:noFill/>
              </a:ln>
              <a:solidFill>
                <a:schemeClr val="accent1">
                  <a:lumMod val="50000"/>
                </a:schemeClr>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1" i="0" u="none" strike="noStrike" kern="1200" cap="none" spc="0" normalizeH="0" baseline="0" noProof="0" dirty="0">
              <a:ln>
                <a:noFill/>
              </a:ln>
              <a:solidFill>
                <a:schemeClr val="accent1">
                  <a:lumMod val="50000"/>
                </a:schemeClr>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chemeClr val="accent1">
                    <a:lumMod val="50000"/>
                  </a:schemeClr>
                </a:solidFill>
                <a:effectLst/>
                <a:uLnTx/>
                <a:uFillTx/>
                <a:latin typeface="Calibri" panose="020F0502020204030204"/>
                <a:ea typeface="游ゴシック" panose="020B0400000000000000" pitchFamily="50" charset="-128"/>
                <a:cs typeface="+mn-cs"/>
              </a:rPr>
              <a:t>疑問点などの収集と解決方法</a:t>
            </a:r>
            <a:endParaRPr kumimoji="1" lang="en-US" altLang="ja-JP" sz="1800" b="1" i="0" u="none" strike="noStrike" kern="1200" cap="none" spc="0" normalizeH="0" baseline="0" noProof="0" dirty="0">
              <a:ln>
                <a:noFill/>
              </a:ln>
              <a:solidFill>
                <a:schemeClr val="accent1">
                  <a:lumMod val="50000"/>
                </a:schemeClr>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1" i="0" u="none" strike="noStrike" kern="1200" cap="none" spc="0" normalizeH="0" baseline="0" noProof="0" dirty="0">
              <a:ln>
                <a:noFill/>
              </a:ln>
              <a:solidFill>
                <a:schemeClr val="accent1">
                  <a:lumMod val="50000"/>
                </a:schemeClr>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chemeClr val="accent1">
                    <a:lumMod val="50000"/>
                  </a:schemeClr>
                </a:solidFill>
                <a:effectLst/>
                <a:uLnTx/>
                <a:uFillTx/>
                <a:latin typeface="Calibri" panose="020F0502020204030204"/>
                <a:ea typeface="游ゴシック" panose="020B0400000000000000" pitchFamily="50" charset="-128"/>
                <a:cs typeface="+mn-cs"/>
              </a:rPr>
              <a:t>実績の確認と不足に対する対応</a:t>
            </a:r>
            <a:endParaRPr kumimoji="1" lang="en-US" altLang="ja-JP" sz="1800" b="1" i="0" u="none" strike="noStrike" kern="1200" cap="none" spc="0" normalizeH="0" baseline="0" noProof="0" dirty="0">
              <a:ln>
                <a:noFill/>
              </a:ln>
              <a:solidFill>
                <a:schemeClr val="accent1">
                  <a:lumMod val="50000"/>
                </a:schemeClr>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1" i="0" u="none" strike="noStrike" kern="1200" cap="none" spc="0" normalizeH="0" baseline="0" noProof="0" dirty="0">
              <a:ln>
                <a:noFill/>
              </a:ln>
              <a:solidFill>
                <a:schemeClr val="accent1">
                  <a:lumMod val="50000"/>
                </a:schemeClr>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chemeClr val="accent1">
                    <a:lumMod val="50000"/>
                  </a:schemeClr>
                </a:solidFill>
                <a:effectLst/>
                <a:uLnTx/>
                <a:uFillTx/>
                <a:latin typeface="Calibri" panose="020F0502020204030204"/>
                <a:ea typeface="游ゴシック" panose="020B0400000000000000" pitchFamily="50" charset="-128"/>
                <a:cs typeface="+mn-cs"/>
              </a:rPr>
              <a:t>患者に向けたお知らせ方法</a:t>
            </a:r>
            <a:endParaRPr kumimoji="1" lang="en-US" altLang="ja-JP" sz="1800" b="1" i="0" u="none" strike="noStrike" kern="1200" cap="none" spc="0" normalizeH="0" baseline="0" noProof="0" dirty="0">
              <a:ln>
                <a:noFill/>
              </a:ln>
              <a:solidFill>
                <a:schemeClr val="accent1">
                  <a:lumMod val="50000"/>
                </a:schemeClr>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1" i="0" u="none" strike="noStrike" kern="1200" cap="none" spc="0" normalizeH="0" baseline="0" noProof="0" dirty="0">
              <a:ln>
                <a:noFill/>
              </a:ln>
              <a:solidFill>
                <a:schemeClr val="accent1">
                  <a:lumMod val="50000"/>
                </a:schemeClr>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chemeClr val="accent1">
                    <a:lumMod val="50000"/>
                  </a:schemeClr>
                </a:solidFill>
                <a:effectLst/>
                <a:uLnTx/>
                <a:uFillTx/>
                <a:latin typeface="Calibri" panose="020F0502020204030204"/>
                <a:ea typeface="游ゴシック" panose="020B0400000000000000" pitchFamily="50" charset="-128"/>
                <a:cs typeface="+mn-cs"/>
              </a:rPr>
              <a:t>患者対応への想定対策</a:t>
            </a:r>
            <a:endParaRPr kumimoji="1" lang="en-US" altLang="ja-JP" sz="1800" b="1" i="0" u="none" strike="noStrike" kern="1200" cap="none" spc="0" normalizeH="0" baseline="0" noProof="0" dirty="0">
              <a:ln>
                <a:noFill/>
              </a:ln>
              <a:solidFill>
                <a:schemeClr val="accent1">
                  <a:lumMod val="50000"/>
                </a:schemeClr>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1" i="0" u="none" strike="noStrike" kern="1200" cap="none" spc="0" normalizeH="0" baseline="0" noProof="0" dirty="0">
              <a:ln>
                <a:noFill/>
              </a:ln>
              <a:solidFill>
                <a:schemeClr val="accent1">
                  <a:lumMod val="50000"/>
                </a:schemeClr>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chemeClr val="accent1">
                    <a:lumMod val="50000"/>
                  </a:schemeClr>
                </a:solidFill>
                <a:effectLst/>
                <a:uLnTx/>
                <a:uFillTx/>
                <a:latin typeface="Calibri" panose="020F0502020204030204"/>
                <a:ea typeface="游ゴシック" panose="020B0400000000000000" pitchFamily="50" charset="-128"/>
                <a:cs typeface="+mn-cs"/>
              </a:rPr>
              <a:t>上記の準備責任者の明確化</a:t>
            </a:r>
            <a:endParaRPr kumimoji="1" lang="en-US" altLang="ja-JP" sz="1800" b="1" i="0" u="none" strike="noStrike" kern="1200" cap="none" spc="0" normalizeH="0" baseline="0" noProof="0" dirty="0">
              <a:ln>
                <a:noFill/>
              </a:ln>
              <a:solidFill>
                <a:schemeClr val="accent1">
                  <a:lumMod val="50000"/>
                </a:schemeClr>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1" i="0" u="none" strike="noStrike" kern="1200" cap="none" spc="0" normalizeH="0" baseline="0" noProof="0" dirty="0">
              <a:ln>
                <a:noFill/>
              </a:ln>
              <a:solidFill>
                <a:schemeClr val="accent1">
                  <a:lumMod val="50000"/>
                </a:schemeClr>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chemeClr val="accent1">
                    <a:lumMod val="50000"/>
                  </a:schemeClr>
                </a:solidFill>
                <a:effectLst/>
                <a:uLnTx/>
                <a:uFillTx/>
                <a:latin typeface="Calibri" panose="020F0502020204030204"/>
                <a:ea typeface="游ゴシック" panose="020B0400000000000000" pitchFamily="50" charset="-128"/>
                <a:cs typeface="+mn-cs"/>
              </a:rPr>
              <a:t>その他</a:t>
            </a:r>
          </a:p>
        </p:txBody>
      </p:sp>
    </p:spTree>
    <p:extLst>
      <p:ext uri="{BB962C8B-B14F-4D97-AF65-F5344CB8AC3E}">
        <p14:creationId xmlns:p14="http://schemas.microsoft.com/office/powerpoint/2010/main" val="25030337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C60B607-009A-40B3-657A-48AD66712F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71296"/>
            <a:ext cx="9144000" cy="6315408"/>
          </a:xfrm>
          <a:prstGeom prst="rect">
            <a:avLst/>
          </a:prstGeom>
        </p:spPr>
      </p:pic>
      <p:sp>
        <p:nvSpPr>
          <p:cNvPr id="4" name="テキスト ボックス 3">
            <a:extLst>
              <a:ext uri="{FF2B5EF4-FFF2-40B4-BE49-F238E27FC236}">
                <a16:creationId xmlns:a16="http://schemas.microsoft.com/office/drawing/2014/main" id="{7368FE96-4012-433C-55B2-BBA8ABC41AEC}"/>
              </a:ext>
            </a:extLst>
          </p:cNvPr>
          <p:cNvSpPr txBox="1"/>
          <p:nvPr/>
        </p:nvSpPr>
        <p:spPr>
          <a:xfrm>
            <a:off x="3124200" y="6448204"/>
            <a:ext cx="5768788" cy="276999"/>
          </a:xfrm>
          <a:prstGeom prst="rect">
            <a:avLst/>
          </a:prstGeom>
          <a:noFill/>
        </p:spPr>
        <p:txBody>
          <a:bodyPr wrap="square">
            <a:spAutoFit/>
          </a:bodyPr>
          <a:lstStyle/>
          <a:p>
            <a:r>
              <a:rPr lang="ja-JP" altLang="en-US" sz="1200" b="1" dirty="0"/>
              <a:t>中央社会保険医療協議会 総会（第</a:t>
            </a:r>
            <a:r>
              <a:rPr lang="en-US" altLang="ja-JP" sz="1200" b="1" dirty="0"/>
              <a:t>616</a:t>
            </a:r>
            <a:r>
              <a:rPr lang="ja-JP" altLang="en-US" sz="1200" b="1" dirty="0"/>
              <a:t>回）</a:t>
            </a:r>
            <a:r>
              <a:rPr lang="en-US" altLang="ja-JP" sz="1200" b="1" dirty="0"/>
              <a:t>2025.9.10</a:t>
            </a:r>
            <a:r>
              <a:rPr lang="ja-JP" altLang="en-US" sz="1200" b="1" dirty="0"/>
              <a:t>　「調剤について（その</a:t>
            </a:r>
            <a:r>
              <a:rPr lang="en-US" altLang="ja-JP" sz="1200" b="1" dirty="0"/>
              <a:t>1</a:t>
            </a:r>
            <a:r>
              <a:rPr lang="ja-JP" altLang="en-US" sz="1200" b="1" dirty="0"/>
              <a:t>）」</a:t>
            </a:r>
          </a:p>
        </p:txBody>
      </p:sp>
      <p:cxnSp>
        <p:nvCxnSpPr>
          <p:cNvPr id="5" name="直線コネクタ 4">
            <a:extLst>
              <a:ext uri="{FF2B5EF4-FFF2-40B4-BE49-F238E27FC236}">
                <a16:creationId xmlns:a16="http://schemas.microsoft.com/office/drawing/2014/main" id="{AFEB67F8-B7B9-D150-CA07-EB13645533F9}"/>
              </a:ext>
            </a:extLst>
          </p:cNvPr>
          <p:cNvCxnSpPr/>
          <p:nvPr/>
        </p:nvCxnSpPr>
        <p:spPr>
          <a:xfrm>
            <a:off x="434788" y="1783976"/>
            <a:ext cx="827442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5A985603-2A1A-FB2E-43C3-4DCDA06151A3}"/>
              </a:ext>
            </a:extLst>
          </p:cNvPr>
          <p:cNvCxnSpPr/>
          <p:nvPr/>
        </p:nvCxnSpPr>
        <p:spPr>
          <a:xfrm>
            <a:off x="430306" y="1990165"/>
            <a:ext cx="28956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7B9171E3-6016-3C06-6E2A-D365F2652E48}"/>
              </a:ext>
            </a:extLst>
          </p:cNvPr>
          <p:cNvCxnSpPr/>
          <p:nvPr/>
        </p:nvCxnSpPr>
        <p:spPr>
          <a:xfrm>
            <a:off x="2698376" y="2384612"/>
            <a:ext cx="22591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E80E4E07-78C3-940C-B865-7AC8165D8362}"/>
              </a:ext>
            </a:extLst>
          </p:cNvPr>
          <p:cNvCxnSpPr/>
          <p:nvPr/>
        </p:nvCxnSpPr>
        <p:spPr>
          <a:xfrm>
            <a:off x="5360894" y="2384612"/>
            <a:ext cx="191844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6C78405C-C931-4890-F0B5-9C80937D01B2}"/>
              </a:ext>
            </a:extLst>
          </p:cNvPr>
          <p:cNvCxnSpPr/>
          <p:nvPr/>
        </p:nvCxnSpPr>
        <p:spPr>
          <a:xfrm>
            <a:off x="4643718" y="3173506"/>
            <a:ext cx="146124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9E9C8953-1874-C745-6810-334A38DB995F}"/>
              </a:ext>
            </a:extLst>
          </p:cNvPr>
          <p:cNvCxnSpPr/>
          <p:nvPr/>
        </p:nvCxnSpPr>
        <p:spPr>
          <a:xfrm>
            <a:off x="6669741" y="4383741"/>
            <a:ext cx="87854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88D529CF-F5B5-357C-40C2-7A83F0A35857}"/>
              </a:ext>
            </a:extLst>
          </p:cNvPr>
          <p:cNvCxnSpPr/>
          <p:nvPr/>
        </p:nvCxnSpPr>
        <p:spPr>
          <a:xfrm>
            <a:off x="430306" y="4778188"/>
            <a:ext cx="356795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30F97396-C95A-2F5C-47EF-616BF8FD62B7}"/>
              </a:ext>
            </a:extLst>
          </p:cNvPr>
          <p:cNvCxnSpPr/>
          <p:nvPr/>
        </p:nvCxnSpPr>
        <p:spPr>
          <a:xfrm>
            <a:off x="8283388" y="5602941"/>
            <a:ext cx="42582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A6A302FD-6306-390E-4C54-A22CA46C6981}"/>
              </a:ext>
            </a:extLst>
          </p:cNvPr>
          <p:cNvCxnSpPr/>
          <p:nvPr/>
        </p:nvCxnSpPr>
        <p:spPr>
          <a:xfrm>
            <a:off x="430306" y="5809129"/>
            <a:ext cx="338865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38166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EE19BA4-D2F9-8862-BB28-C24AEEA4F67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84918"/>
            <a:ext cx="9144000" cy="6288163"/>
          </a:xfrm>
          <a:prstGeom prst="rect">
            <a:avLst/>
          </a:prstGeom>
        </p:spPr>
      </p:pic>
      <p:sp>
        <p:nvSpPr>
          <p:cNvPr id="4" name="テキスト ボックス 3">
            <a:extLst>
              <a:ext uri="{FF2B5EF4-FFF2-40B4-BE49-F238E27FC236}">
                <a16:creationId xmlns:a16="http://schemas.microsoft.com/office/drawing/2014/main" id="{BAF75231-8607-0700-B845-F8D3C55B1815}"/>
              </a:ext>
            </a:extLst>
          </p:cNvPr>
          <p:cNvSpPr txBox="1"/>
          <p:nvPr/>
        </p:nvSpPr>
        <p:spPr>
          <a:xfrm>
            <a:off x="2474259" y="6434581"/>
            <a:ext cx="5948081" cy="276999"/>
          </a:xfrm>
          <a:prstGeom prst="rect">
            <a:avLst/>
          </a:prstGeom>
          <a:noFill/>
        </p:spPr>
        <p:txBody>
          <a:bodyPr wrap="square">
            <a:spAutoFit/>
          </a:bodyPr>
          <a:lstStyle/>
          <a:p>
            <a:r>
              <a:rPr lang="zh-CN" altLang="en-US" sz="1200" b="1" i="0" dirty="0">
                <a:solidFill>
                  <a:srgbClr val="2E3136"/>
                </a:solidFill>
                <a:effectLst/>
                <a:latin typeface="ヒラギノ角ゴ Pro W3"/>
              </a:rPr>
              <a:t>中央社会保険医療協議会 総会（第</a:t>
            </a:r>
            <a:r>
              <a:rPr lang="en-US" altLang="zh-CN" sz="1200" b="1" i="0" dirty="0">
                <a:solidFill>
                  <a:srgbClr val="2E3136"/>
                </a:solidFill>
                <a:effectLst/>
                <a:latin typeface="ヒラギノ角ゴ Pro W3"/>
              </a:rPr>
              <a:t>61</a:t>
            </a:r>
            <a:r>
              <a:rPr lang="en-US" altLang="ja-JP" sz="1200" b="1" i="0" dirty="0">
                <a:solidFill>
                  <a:srgbClr val="2E3136"/>
                </a:solidFill>
                <a:effectLst/>
                <a:latin typeface="ヒラギノ角ゴ Pro W3"/>
              </a:rPr>
              <a:t>6</a:t>
            </a:r>
            <a:r>
              <a:rPr lang="zh-CN" altLang="en-US" sz="1200" b="1" i="0" dirty="0">
                <a:solidFill>
                  <a:srgbClr val="2E3136"/>
                </a:solidFill>
                <a:effectLst/>
                <a:latin typeface="ヒラギノ角ゴ Pro W3"/>
              </a:rPr>
              <a:t>回）</a:t>
            </a:r>
            <a:r>
              <a:rPr lang="en-US" altLang="ja-JP" sz="1200" b="1" i="0" dirty="0">
                <a:solidFill>
                  <a:srgbClr val="2E3136"/>
                </a:solidFill>
                <a:effectLst/>
                <a:latin typeface="ヒラギノ角ゴ Pro W3"/>
              </a:rPr>
              <a:t>2025.9.10</a:t>
            </a:r>
            <a:r>
              <a:rPr lang="ja-JP" altLang="en-US" sz="1200" b="1" i="0" dirty="0">
                <a:solidFill>
                  <a:srgbClr val="2E3136"/>
                </a:solidFill>
                <a:effectLst/>
                <a:latin typeface="ヒラギノ角ゴ Pro W3"/>
              </a:rPr>
              <a:t>　「調剤について（その</a:t>
            </a:r>
            <a:r>
              <a:rPr lang="en-US" altLang="ja-JP" sz="1200" b="1" i="0" dirty="0">
                <a:solidFill>
                  <a:srgbClr val="2E3136"/>
                </a:solidFill>
                <a:effectLst/>
                <a:latin typeface="ヒラギノ角ゴ Pro W3"/>
              </a:rPr>
              <a:t>1</a:t>
            </a:r>
            <a:r>
              <a:rPr lang="ja-JP" altLang="en-US" sz="1200" b="1" i="0" dirty="0">
                <a:solidFill>
                  <a:srgbClr val="2E3136"/>
                </a:solidFill>
                <a:effectLst/>
                <a:latin typeface="ヒラギノ角ゴ Pro W3"/>
              </a:rPr>
              <a:t>）」</a:t>
            </a:r>
            <a:endParaRPr lang="ja-JP" altLang="en-US" sz="1200" dirty="0"/>
          </a:p>
        </p:txBody>
      </p:sp>
      <p:cxnSp>
        <p:nvCxnSpPr>
          <p:cNvPr id="5" name="直線コネクタ 4">
            <a:extLst>
              <a:ext uri="{FF2B5EF4-FFF2-40B4-BE49-F238E27FC236}">
                <a16:creationId xmlns:a16="http://schemas.microsoft.com/office/drawing/2014/main" id="{275FE0B2-7CB7-2D7F-42DF-21C607BB3129}"/>
              </a:ext>
            </a:extLst>
          </p:cNvPr>
          <p:cNvCxnSpPr/>
          <p:nvPr/>
        </p:nvCxnSpPr>
        <p:spPr>
          <a:xfrm>
            <a:off x="6580094" y="2321859"/>
            <a:ext cx="140745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87D06B79-F880-1EA5-DC48-C9C8F54254CC}"/>
              </a:ext>
            </a:extLst>
          </p:cNvPr>
          <p:cNvCxnSpPr/>
          <p:nvPr/>
        </p:nvCxnSpPr>
        <p:spPr>
          <a:xfrm>
            <a:off x="3917576" y="3281082"/>
            <a:ext cx="21336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23AA630B-BB9A-F32C-0B5B-7CB3D23B36BB}"/>
              </a:ext>
            </a:extLst>
          </p:cNvPr>
          <p:cNvCxnSpPr/>
          <p:nvPr/>
        </p:nvCxnSpPr>
        <p:spPr>
          <a:xfrm>
            <a:off x="457200" y="3666565"/>
            <a:ext cx="490369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2907F9AE-2605-5081-F93C-BDEC9F4B0CFD}"/>
              </a:ext>
            </a:extLst>
          </p:cNvPr>
          <p:cNvCxnSpPr/>
          <p:nvPr/>
        </p:nvCxnSpPr>
        <p:spPr>
          <a:xfrm>
            <a:off x="2626659" y="1470212"/>
            <a:ext cx="129091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21D43492-2B46-E833-F213-D6AC014519DD}"/>
              </a:ext>
            </a:extLst>
          </p:cNvPr>
          <p:cNvCxnSpPr/>
          <p:nvPr/>
        </p:nvCxnSpPr>
        <p:spPr>
          <a:xfrm>
            <a:off x="5360894" y="1470212"/>
            <a:ext cx="153296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20887D51-AF74-A7FC-3625-B8BB688AAF39}"/>
              </a:ext>
            </a:extLst>
          </p:cNvPr>
          <p:cNvCxnSpPr/>
          <p:nvPr/>
        </p:nvCxnSpPr>
        <p:spPr>
          <a:xfrm>
            <a:off x="5970494" y="3666565"/>
            <a:ext cx="231289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72A02E4D-9803-2560-78EE-07F4CF15333F}"/>
              </a:ext>
            </a:extLst>
          </p:cNvPr>
          <p:cNvCxnSpPr/>
          <p:nvPr/>
        </p:nvCxnSpPr>
        <p:spPr>
          <a:xfrm>
            <a:off x="7422776" y="4078941"/>
            <a:ext cx="128195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D7E82128-E365-1DE0-4FCF-6B13F64AA919}"/>
              </a:ext>
            </a:extLst>
          </p:cNvPr>
          <p:cNvCxnSpPr/>
          <p:nvPr/>
        </p:nvCxnSpPr>
        <p:spPr>
          <a:xfrm>
            <a:off x="457200" y="4258235"/>
            <a:ext cx="290456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F79A9E08-91BF-C9B3-6BEC-F365F8BF4818}"/>
              </a:ext>
            </a:extLst>
          </p:cNvPr>
          <p:cNvCxnSpPr/>
          <p:nvPr/>
        </p:nvCxnSpPr>
        <p:spPr>
          <a:xfrm>
            <a:off x="6131859" y="5351929"/>
            <a:ext cx="257287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62D12C98-6CF3-499C-E38B-CAD69D727ABF}"/>
              </a:ext>
            </a:extLst>
          </p:cNvPr>
          <p:cNvCxnSpPr/>
          <p:nvPr/>
        </p:nvCxnSpPr>
        <p:spPr>
          <a:xfrm>
            <a:off x="457200" y="5540188"/>
            <a:ext cx="275216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83120AC3-9FE7-4C4A-ED54-BFB48B617C2B}"/>
              </a:ext>
            </a:extLst>
          </p:cNvPr>
          <p:cNvCxnSpPr/>
          <p:nvPr/>
        </p:nvCxnSpPr>
        <p:spPr>
          <a:xfrm>
            <a:off x="4939553" y="5746376"/>
            <a:ext cx="376517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9397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BB1D3F-9DD1-D266-72C8-226ABA690174}"/>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8A93CE6B-DD91-9DA6-28A4-CD2EC241D6CA}"/>
              </a:ext>
            </a:extLst>
          </p:cNvPr>
          <p:cNvSpPr txBox="1"/>
          <p:nvPr/>
        </p:nvSpPr>
        <p:spPr>
          <a:xfrm>
            <a:off x="627527" y="833717"/>
            <a:ext cx="8283391" cy="5878532"/>
          </a:xfrm>
          <a:prstGeom prst="rect">
            <a:avLst/>
          </a:prstGeom>
          <a:noFill/>
        </p:spPr>
        <p:txBody>
          <a:bodyPr wrap="square">
            <a:spAutoFit/>
          </a:bodyPr>
          <a:lstStyle/>
          <a:p>
            <a:pPr algn="just">
              <a:buNone/>
            </a:pPr>
            <a:r>
              <a:rPr lang="ja-JP" altLang="ja-JP" sz="1400" b="1" kern="100" dirty="0">
                <a:solidFill>
                  <a:schemeClr val="tx2">
                    <a:lumMod val="50000"/>
                  </a:schemeClr>
                </a:solidFill>
                <a:effectLst/>
                <a:latin typeface="游明朝" panose="02020400000000000000" pitchFamily="18" charset="-128"/>
                <a:ea typeface="游ゴシック" panose="020B0400000000000000" pitchFamily="50" charset="-128"/>
                <a:cs typeface="Times New Roman" panose="02020603050405020304" pitchFamily="18" charset="0"/>
              </a:rPr>
              <a:t>賃上げ、物価高への報酬配分　病院からの診療報酬引き上げ要求　　限られたパイの奪い合</a:t>
            </a:r>
            <a:endParaRPr lang="en-US" altLang="ja-JP" sz="1400" b="1" kern="100" dirty="0">
              <a:solidFill>
                <a:schemeClr val="tx2">
                  <a:lumMod val="50000"/>
                </a:schemeClr>
              </a:solidFill>
              <a:effectLst/>
              <a:latin typeface="游明朝" panose="02020400000000000000" pitchFamily="18" charset="-128"/>
              <a:ea typeface="游ゴシック" panose="020B0400000000000000" pitchFamily="50" charset="-128"/>
              <a:cs typeface="Times New Roman" panose="02020603050405020304" pitchFamily="18" charset="0"/>
            </a:endParaRPr>
          </a:p>
          <a:p>
            <a:pPr algn="just">
              <a:buNone/>
            </a:pPr>
            <a:endParaRPr lang="ja-JP" altLang="ja-JP" sz="800" b="1" kern="100" dirty="0">
              <a:solidFill>
                <a:schemeClr val="tx2">
                  <a:lumMod val="50000"/>
                </a:schemeClr>
              </a:solidFill>
              <a:effectLst/>
              <a:latin typeface="游明朝" panose="02020400000000000000" pitchFamily="18" charset="-128"/>
              <a:ea typeface="游明朝" panose="02020400000000000000" pitchFamily="18" charset="-128"/>
              <a:cs typeface="Times New Roman" panose="02020603050405020304" pitchFamily="18" charset="0"/>
            </a:endParaRPr>
          </a:p>
          <a:p>
            <a:pPr algn="just">
              <a:buNone/>
            </a:pPr>
            <a:r>
              <a:rPr lang="ja-JP" altLang="ja-JP" sz="1400" b="1" kern="100" dirty="0">
                <a:solidFill>
                  <a:schemeClr val="tx2">
                    <a:lumMod val="50000"/>
                  </a:schemeClr>
                </a:solidFill>
                <a:effectLst/>
                <a:latin typeface="游明朝" panose="02020400000000000000" pitchFamily="18" charset="-128"/>
                <a:ea typeface="游ゴシック" panose="020B0400000000000000" pitchFamily="50" charset="-128"/>
                <a:cs typeface="Times New Roman" panose="02020603050405020304" pitchFamily="18" charset="0"/>
              </a:rPr>
              <a:t>薬剤師の偏在　地域格差　病院薬剤師の不足⇒調剤報酬から求めているような感じがする</a:t>
            </a:r>
            <a:endParaRPr lang="en-US" altLang="ja-JP" sz="1400" b="1" kern="100" dirty="0">
              <a:solidFill>
                <a:schemeClr val="tx2">
                  <a:lumMod val="50000"/>
                </a:schemeClr>
              </a:solidFill>
              <a:effectLst/>
              <a:latin typeface="游明朝" panose="02020400000000000000" pitchFamily="18" charset="-128"/>
              <a:ea typeface="游ゴシック" panose="020B0400000000000000" pitchFamily="50" charset="-128"/>
              <a:cs typeface="Times New Roman" panose="02020603050405020304" pitchFamily="18" charset="0"/>
            </a:endParaRPr>
          </a:p>
          <a:p>
            <a:pPr algn="just">
              <a:buNone/>
            </a:pPr>
            <a:endParaRPr lang="ja-JP" altLang="ja-JP" sz="800" b="1" kern="100" dirty="0">
              <a:solidFill>
                <a:schemeClr val="tx2">
                  <a:lumMod val="50000"/>
                </a:schemeClr>
              </a:solidFill>
              <a:effectLst/>
              <a:latin typeface="游明朝" panose="02020400000000000000" pitchFamily="18" charset="-128"/>
              <a:ea typeface="游明朝" panose="02020400000000000000" pitchFamily="18" charset="-128"/>
              <a:cs typeface="Times New Roman" panose="02020603050405020304" pitchFamily="18" charset="0"/>
            </a:endParaRPr>
          </a:p>
          <a:p>
            <a:pPr algn="just">
              <a:buNone/>
            </a:pPr>
            <a:r>
              <a:rPr lang="ja-JP" altLang="ja-JP" sz="1400" b="1" kern="100" dirty="0">
                <a:solidFill>
                  <a:schemeClr val="tx2">
                    <a:lumMod val="50000"/>
                  </a:schemeClr>
                </a:solidFill>
                <a:effectLst/>
                <a:latin typeface="游明朝" panose="02020400000000000000" pitchFamily="18" charset="-128"/>
                <a:ea typeface="游ゴシック" panose="020B0400000000000000" pitchFamily="50" charset="-128"/>
                <a:cs typeface="Times New Roman" panose="02020603050405020304" pitchFamily="18" charset="0"/>
              </a:rPr>
              <a:t>薬学管理料　「調剤管理料」「服薬管理指導料」の是非が問われている</a:t>
            </a:r>
            <a:endParaRPr lang="en-US" altLang="ja-JP" sz="1400" b="1" kern="100" dirty="0">
              <a:solidFill>
                <a:schemeClr val="tx2">
                  <a:lumMod val="50000"/>
                </a:schemeClr>
              </a:solidFill>
              <a:effectLst/>
              <a:latin typeface="游明朝" panose="02020400000000000000" pitchFamily="18" charset="-128"/>
              <a:ea typeface="游ゴシック" panose="020B0400000000000000" pitchFamily="50" charset="-128"/>
              <a:cs typeface="Times New Roman" panose="02020603050405020304" pitchFamily="18" charset="0"/>
            </a:endParaRPr>
          </a:p>
          <a:p>
            <a:pPr algn="just">
              <a:buNone/>
            </a:pPr>
            <a:endParaRPr lang="ja-JP" altLang="ja-JP" sz="800" b="1" kern="100" dirty="0">
              <a:solidFill>
                <a:schemeClr val="tx2">
                  <a:lumMod val="50000"/>
                </a:schemeClr>
              </a:solidFill>
              <a:effectLst/>
              <a:latin typeface="游明朝" panose="02020400000000000000" pitchFamily="18" charset="-128"/>
              <a:ea typeface="游明朝" panose="02020400000000000000" pitchFamily="18" charset="-128"/>
              <a:cs typeface="Times New Roman" panose="02020603050405020304" pitchFamily="18" charset="0"/>
            </a:endParaRPr>
          </a:p>
          <a:p>
            <a:pPr algn="just">
              <a:buNone/>
            </a:pPr>
            <a:r>
              <a:rPr lang="ja-JP" altLang="ja-JP" sz="1400" b="1" kern="100" dirty="0">
                <a:solidFill>
                  <a:schemeClr val="tx2">
                    <a:lumMod val="50000"/>
                  </a:schemeClr>
                </a:solidFill>
                <a:effectLst/>
                <a:latin typeface="游明朝" panose="02020400000000000000" pitchFamily="18" charset="-128"/>
                <a:ea typeface="游ゴシック" panose="020B0400000000000000" pitchFamily="50" charset="-128"/>
                <a:cs typeface="Times New Roman" panose="02020603050405020304" pitchFamily="18" charset="0"/>
              </a:rPr>
              <a:t>「調剤管理加算」（評価あり）　施設基準に「服用薬剤調整支援料」の算定実績がポイント！</a:t>
            </a:r>
            <a:endParaRPr lang="en-US" altLang="ja-JP" sz="1400" b="1" kern="100" dirty="0">
              <a:solidFill>
                <a:schemeClr val="tx2">
                  <a:lumMod val="50000"/>
                </a:schemeClr>
              </a:solidFill>
              <a:effectLst/>
              <a:latin typeface="游明朝" panose="02020400000000000000" pitchFamily="18" charset="-128"/>
              <a:ea typeface="游ゴシック" panose="020B0400000000000000" pitchFamily="50" charset="-128"/>
              <a:cs typeface="Times New Roman" panose="02020603050405020304" pitchFamily="18" charset="0"/>
            </a:endParaRPr>
          </a:p>
          <a:p>
            <a:pPr algn="just">
              <a:buNone/>
            </a:pPr>
            <a:endParaRPr lang="ja-JP" altLang="ja-JP" sz="800" b="1" kern="100" dirty="0">
              <a:solidFill>
                <a:schemeClr val="tx2">
                  <a:lumMod val="50000"/>
                </a:schemeClr>
              </a:solidFill>
              <a:effectLst/>
              <a:latin typeface="游明朝" panose="02020400000000000000" pitchFamily="18" charset="-128"/>
              <a:ea typeface="游明朝" panose="02020400000000000000" pitchFamily="18" charset="-128"/>
              <a:cs typeface="Times New Roman" panose="02020603050405020304" pitchFamily="18" charset="0"/>
            </a:endParaRPr>
          </a:p>
          <a:p>
            <a:pPr algn="just">
              <a:buNone/>
            </a:pPr>
            <a:r>
              <a:rPr lang="en-US" altLang="ja-JP" sz="1400" b="1" kern="100" dirty="0">
                <a:solidFill>
                  <a:schemeClr val="tx2">
                    <a:lumMod val="50000"/>
                  </a:schemeClr>
                </a:solidFill>
                <a:effectLst/>
                <a:latin typeface="游ゴシック" panose="020B0400000000000000" pitchFamily="50" charset="-128"/>
                <a:ea typeface="游明朝" panose="02020400000000000000" pitchFamily="18" charset="-128"/>
                <a:cs typeface="Times New Roman" panose="02020603050405020304" pitchFamily="18" charset="0"/>
              </a:rPr>
              <a:t>3</a:t>
            </a:r>
            <a:r>
              <a:rPr lang="ja-JP" altLang="ja-JP" sz="1400" b="1" kern="100" dirty="0">
                <a:solidFill>
                  <a:schemeClr val="tx2">
                    <a:lumMod val="50000"/>
                  </a:schemeClr>
                </a:solidFill>
                <a:effectLst/>
                <a:latin typeface="游明朝" panose="02020400000000000000" pitchFamily="18" charset="-128"/>
                <a:ea typeface="游ゴシック" panose="020B0400000000000000" pitchFamily="50" charset="-128"/>
                <a:cs typeface="Times New Roman" panose="02020603050405020304" pitchFamily="18" charset="0"/>
              </a:rPr>
              <a:t>月以内に同じ薬局の利用「服薬管理指導料」が約</a:t>
            </a:r>
            <a:r>
              <a:rPr lang="en-US" altLang="ja-JP" sz="1400" b="1" kern="100" dirty="0">
                <a:solidFill>
                  <a:schemeClr val="tx2">
                    <a:lumMod val="50000"/>
                  </a:schemeClr>
                </a:solidFill>
                <a:effectLst/>
                <a:latin typeface="游明朝" panose="02020400000000000000" pitchFamily="18" charset="-128"/>
                <a:ea typeface="游ゴシック" panose="020B0400000000000000" pitchFamily="50" charset="-128"/>
                <a:cs typeface="Times New Roman" panose="02020603050405020304" pitchFamily="18" charset="0"/>
              </a:rPr>
              <a:t>75</a:t>
            </a:r>
            <a:r>
              <a:rPr lang="ja-JP" altLang="ja-JP" sz="1400" b="1" kern="100" dirty="0">
                <a:solidFill>
                  <a:schemeClr val="tx2">
                    <a:lumMod val="50000"/>
                  </a:schemeClr>
                </a:solidFill>
                <a:effectLst/>
                <a:latin typeface="游明朝" panose="02020400000000000000" pitchFamily="18" charset="-128"/>
                <a:ea typeface="游ゴシック" panose="020B0400000000000000" pitchFamily="50" charset="-128"/>
                <a:cs typeface="Times New Roman" panose="02020603050405020304" pitchFamily="18" charset="0"/>
              </a:rPr>
              <a:t>％　　必要性の是非</a:t>
            </a:r>
            <a:endParaRPr lang="en-US" altLang="ja-JP" sz="1400" b="1" kern="100" dirty="0">
              <a:solidFill>
                <a:schemeClr val="tx2">
                  <a:lumMod val="50000"/>
                </a:schemeClr>
              </a:solidFill>
              <a:effectLst/>
              <a:latin typeface="游明朝" panose="02020400000000000000" pitchFamily="18" charset="-128"/>
              <a:ea typeface="游ゴシック" panose="020B0400000000000000" pitchFamily="50" charset="-128"/>
              <a:cs typeface="Times New Roman" panose="02020603050405020304" pitchFamily="18" charset="0"/>
            </a:endParaRPr>
          </a:p>
          <a:p>
            <a:pPr algn="just">
              <a:buNone/>
            </a:pPr>
            <a:endParaRPr lang="ja-JP" altLang="ja-JP" sz="800" b="1" kern="100" dirty="0">
              <a:solidFill>
                <a:schemeClr val="tx2">
                  <a:lumMod val="50000"/>
                </a:schemeClr>
              </a:solidFill>
              <a:effectLst/>
              <a:latin typeface="游明朝" panose="02020400000000000000" pitchFamily="18" charset="-128"/>
              <a:ea typeface="游明朝" panose="02020400000000000000" pitchFamily="18" charset="-128"/>
              <a:cs typeface="Times New Roman" panose="02020603050405020304" pitchFamily="18" charset="0"/>
            </a:endParaRPr>
          </a:p>
          <a:p>
            <a:pPr algn="just">
              <a:buNone/>
            </a:pPr>
            <a:r>
              <a:rPr lang="ja-JP" altLang="ja-JP" sz="1400" b="1" kern="100" dirty="0">
                <a:solidFill>
                  <a:schemeClr val="tx2">
                    <a:lumMod val="50000"/>
                  </a:schemeClr>
                </a:solidFill>
                <a:effectLst/>
                <a:latin typeface="游明朝" panose="02020400000000000000" pitchFamily="18" charset="-128"/>
                <a:ea typeface="游ゴシック" panose="020B0400000000000000" pitchFamily="50" charset="-128"/>
                <a:cs typeface="Times New Roman" panose="02020603050405020304" pitchFamily="18" charset="0"/>
              </a:rPr>
              <a:t>「特定薬剤管理指導加算</a:t>
            </a:r>
            <a:r>
              <a:rPr lang="en-US" altLang="ja-JP" sz="1400" b="1" kern="100" dirty="0">
                <a:solidFill>
                  <a:schemeClr val="tx2">
                    <a:lumMod val="50000"/>
                  </a:schemeClr>
                </a:solidFill>
                <a:effectLst/>
                <a:latin typeface="游明朝" panose="02020400000000000000" pitchFamily="18" charset="-128"/>
                <a:ea typeface="游ゴシック" panose="020B0400000000000000" pitchFamily="50" charset="-128"/>
                <a:cs typeface="Times New Roman" panose="02020603050405020304" pitchFamily="18" charset="0"/>
              </a:rPr>
              <a:t>1</a:t>
            </a:r>
            <a:r>
              <a:rPr lang="ja-JP" altLang="ja-JP" sz="1400" b="1" kern="100" dirty="0">
                <a:solidFill>
                  <a:schemeClr val="tx2">
                    <a:lumMod val="50000"/>
                  </a:schemeClr>
                </a:solidFill>
                <a:effectLst/>
                <a:latin typeface="游明朝" panose="02020400000000000000" pitchFamily="18" charset="-128"/>
                <a:ea typeface="游ゴシック" panose="020B0400000000000000" pitchFamily="50" charset="-128"/>
                <a:cs typeface="Times New Roman" panose="02020603050405020304" pitchFamily="18" charset="0"/>
              </a:rPr>
              <a:t>」の急減　今までのベタ算定が露呈（算定要件に新規と変更が必要）</a:t>
            </a:r>
            <a:endParaRPr lang="en-US" altLang="ja-JP" sz="1400" b="1" kern="100" dirty="0">
              <a:solidFill>
                <a:schemeClr val="tx2">
                  <a:lumMod val="50000"/>
                </a:schemeClr>
              </a:solidFill>
              <a:effectLst/>
              <a:latin typeface="游明朝" panose="02020400000000000000" pitchFamily="18" charset="-128"/>
              <a:ea typeface="游ゴシック" panose="020B0400000000000000" pitchFamily="50" charset="-128"/>
              <a:cs typeface="Times New Roman" panose="02020603050405020304" pitchFamily="18" charset="0"/>
            </a:endParaRPr>
          </a:p>
          <a:p>
            <a:pPr algn="just">
              <a:buNone/>
            </a:pPr>
            <a:endParaRPr lang="ja-JP" altLang="ja-JP" sz="800" b="1" kern="100" dirty="0">
              <a:solidFill>
                <a:schemeClr val="tx2">
                  <a:lumMod val="50000"/>
                </a:schemeClr>
              </a:solidFill>
              <a:effectLst/>
              <a:latin typeface="游明朝" panose="02020400000000000000" pitchFamily="18" charset="-128"/>
              <a:ea typeface="游明朝" panose="02020400000000000000" pitchFamily="18" charset="-128"/>
              <a:cs typeface="Times New Roman" panose="02020603050405020304" pitchFamily="18" charset="0"/>
            </a:endParaRPr>
          </a:p>
          <a:p>
            <a:pPr algn="just">
              <a:buNone/>
            </a:pPr>
            <a:r>
              <a:rPr lang="ja-JP" altLang="ja-JP" sz="1400" b="1" kern="100" dirty="0">
                <a:solidFill>
                  <a:schemeClr val="tx2">
                    <a:lumMod val="50000"/>
                  </a:schemeClr>
                </a:solidFill>
                <a:effectLst/>
                <a:latin typeface="游明朝" panose="02020400000000000000" pitchFamily="18" charset="-128"/>
                <a:ea typeface="游ゴシック" panose="020B0400000000000000" pitchFamily="50" charset="-128"/>
                <a:cs typeface="Times New Roman" panose="02020603050405020304" pitchFamily="18" charset="0"/>
              </a:rPr>
              <a:t>投薬後の服薬管理（フォローアップ）は薬機法上の義務　吸入、特定</a:t>
            </a:r>
            <a:r>
              <a:rPr lang="en-US" altLang="ja-JP" sz="1400" b="1" kern="100" dirty="0">
                <a:solidFill>
                  <a:schemeClr val="tx2">
                    <a:lumMod val="50000"/>
                  </a:schemeClr>
                </a:solidFill>
                <a:effectLst/>
                <a:latin typeface="游明朝" panose="02020400000000000000" pitchFamily="18" charset="-128"/>
                <a:ea typeface="游ゴシック" panose="020B0400000000000000" pitchFamily="50" charset="-128"/>
                <a:cs typeface="Times New Roman" panose="02020603050405020304" pitchFamily="18" charset="0"/>
              </a:rPr>
              <a:t>2</a:t>
            </a:r>
            <a:r>
              <a:rPr lang="ja-JP" altLang="ja-JP" sz="1400" b="1" kern="100" dirty="0">
                <a:solidFill>
                  <a:schemeClr val="tx2">
                    <a:lumMod val="50000"/>
                  </a:schemeClr>
                </a:solidFill>
                <a:effectLst/>
                <a:latin typeface="游明朝" panose="02020400000000000000" pitchFamily="18" charset="-128"/>
                <a:ea typeface="游ゴシック" panose="020B0400000000000000" pitchFamily="50" charset="-128"/>
                <a:cs typeface="Times New Roman" panose="02020603050405020304" pitchFamily="18" charset="0"/>
              </a:rPr>
              <a:t>，調剤後服薬管理</a:t>
            </a:r>
            <a:endParaRPr lang="en-US" altLang="ja-JP" sz="1400" b="1" kern="100" dirty="0">
              <a:solidFill>
                <a:schemeClr val="tx2">
                  <a:lumMod val="50000"/>
                </a:schemeClr>
              </a:solidFill>
              <a:effectLst/>
              <a:latin typeface="游明朝" panose="02020400000000000000" pitchFamily="18" charset="-128"/>
              <a:ea typeface="游ゴシック" panose="020B0400000000000000" pitchFamily="50" charset="-128"/>
              <a:cs typeface="Times New Roman" panose="02020603050405020304" pitchFamily="18" charset="0"/>
            </a:endParaRPr>
          </a:p>
          <a:p>
            <a:pPr algn="just">
              <a:buNone/>
            </a:pPr>
            <a:endParaRPr lang="ja-JP" altLang="ja-JP" sz="800" b="1" kern="100" dirty="0">
              <a:solidFill>
                <a:schemeClr val="tx2">
                  <a:lumMod val="50000"/>
                </a:schemeClr>
              </a:solidFill>
              <a:effectLst/>
              <a:latin typeface="游明朝" panose="02020400000000000000" pitchFamily="18" charset="-128"/>
              <a:ea typeface="游明朝" panose="02020400000000000000" pitchFamily="18" charset="-128"/>
              <a:cs typeface="Times New Roman" panose="02020603050405020304" pitchFamily="18" charset="0"/>
            </a:endParaRPr>
          </a:p>
          <a:p>
            <a:pPr algn="just">
              <a:buNone/>
            </a:pPr>
            <a:r>
              <a:rPr lang="ja-JP" altLang="ja-JP" sz="1400" b="1" kern="100" dirty="0">
                <a:solidFill>
                  <a:schemeClr val="tx2">
                    <a:lumMod val="50000"/>
                  </a:schemeClr>
                </a:solidFill>
                <a:effectLst/>
                <a:latin typeface="游明朝" panose="02020400000000000000" pitchFamily="18" charset="-128"/>
                <a:ea typeface="游ゴシック" panose="020B0400000000000000" pitchFamily="50" charset="-128"/>
                <a:cs typeface="Times New Roman" panose="02020603050405020304" pitchFamily="18" charset="0"/>
              </a:rPr>
              <a:t>医療的ケア児への対応　今後への対応を早急に要検討</a:t>
            </a:r>
            <a:endParaRPr lang="en-US" altLang="ja-JP" sz="1400" b="1" kern="100" dirty="0">
              <a:solidFill>
                <a:schemeClr val="tx2">
                  <a:lumMod val="50000"/>
                </a:schemeClr>
              </a:solidFill>
              <a:effectLst/>
              <a:latin typeface="游明朝" panose="02020400000000000000" pitchFamily="18" charset="-128"/>
              <a:ea typeface="游ゴシック" panose="020B0400000000000000" pitchFamily="50" charset="-128"/>
              <a:cs typeface="Times New Roman" panose="02020603050405020304" pitchFamily="18" charset="0"/>
            </a:endParaRPr>
          </a:p>
          <a:p>
            <a:pPr algn="just">
              <a:buNone/>
            </a:pPr>
            <a:endParaRPr lang="ja-JP" altLang="ja-JP" sz="800" b="1" kern="100" dirty="0">
              <a:solidFill>
                <a:schemeClr val="tx2">
                  <a:lumMod val="50000"/>
                </a:schemeClr>
              </a:solidFill>
              <a:effectLst/>
              <a:latin typeface="游明朝" panose="02020400000000000000" pitchFamily="18" charset="-128"/>
              <a:ea typeface="游明朝" panose="02020400000000000000" pitchFamily="18" charset="-128"/>
              <a:cs typeface="Times New Roman" panose="02020603050405020304" pitchFamily="18" charset="0"/>
            </a:endParaRPr>
          </a:p>
          <a:p>
            <a:pPr algn="just">
              <a:buNone/>
            </a:pPr>
            <a:r>
              <a:rPr lang="ja-JP" altLang="ja-JP" sz="1400" b="1" kern="100" dirty="0">
                <a:solidFill>
                  <a:schemeClr val="tx2">
                    <a:lumMod val="50000"/>
                  </a:schemeClr>
                </a:solidFill>
                <a:effectLst/>
                <a:latin typeface="游明朝" panose="02020400000000000000" pitchFamily="18" charset="-128"/>
                <a:ea typeface="游ゴシック" panose="020B0400000000000000" pitchFamily="50" charset="-128"/>
                <a:cs typeface="Times New Roman" panose="02020603050405020304" pitchFamily="18" charset="0"/>
              </a:rPr>
              <a:t>「かかりつけ薬剤師指導料」届出 約</a:t>
            </a:r>
            <a:r>
              <a:rPr lang="en-US" altLang="ja-JP" sz="1400" b="1" kern="100" dirty="0">
                <a:solidFill>
                  <a:schemeClr val="tx2">
                    <a:lumMod val="50000"/>
                  </a:schemeClr>
                </a:solidFill>
                <a:effectLst/>
                <a:latin typeface="游明朝" panose="02020400000000000000" pitchFamily="18" charset="-128"/>
                <a:ea typeface="游ゴシック" panose="020B0400000000000000" pitchFamily="50" charset="-128"/>
                <a:cs typeface="Times New Roman" panose="02020603050405020304" pitchFamily="18" charset="0"/>
              </a:rPr>
              <a:t>6</a:t>
            </a:r>
            <a:r>
              <a:rPr lang="ja-JP" altLang="ja-JP" sz="1400" b="1" kern="100" dirty="0">
                <a:solidFill>
                  <a:schemeClr val="tx2">
                    <a:lumMod val="50000"/>
                  </a:schemeClr>
                </a:solidFill>
                <a:effectLst/>
                <a:latin typeface="游明朝" panose="02020400000000000000" pitchFamily="18" charset="-128"/>
                <a:ea typeface="游ゴシック" panose="020B0400000000000000" pitchFamily="50" charset="-128"/>
                <a:cs typeface="Times New Roman" panose="02020603050405020304" pitchFamily="18" charset="0"/>
              </a:rPr>
              <a:t>割　　算定</a:t>
            </a:r>
            <a:r>
              <a:rPr lang="en-US" altLang="ja-JP" sz="1400" b="1" kern="100" dirty="0">
                <a:solidFill>
                  <a:schemeClr val="tx2">
                    <a:lumMod val="50000"/>
                  </a:schemeClr>
                </a:solidFill>
                <a:effectLst/>
                <a:latin typeface="游明朝" panose="02020400000000000000" pitchFamily="18" charset="-128"/>
                <a:ea typeface="游ゴシック" panose="020B0400000000000000" pitchFamily="50" charset="-128"/>
                <a:cs typeface="Times New Roman" panose="02020603050405020304" pitchFamily="18" charset="0"/>
              </a:rPr>
              <a:t>1.8</a:t>
            </a:r>
            <a:r>
              <a:rPr lang="ja-JP" altLang="ja-JP" sz="1400" b="1" kern="100" dirty="0">
                <a:solidFill>
                  <a:schemeClr val="tx2">
                    <a:lumMod val="50000"/>
                  </a:schemeClr>
                </a:solidFill>
                <a:effectLst/>
                <a:latin typeface="游明朝" panose="02020400000000000000" pitchFamily="18" charset="-128"/>
                <a:ea typeface="游ゴシック" panose="020B0400000000000000" pitchFamily="50" charset="-128"/>
                <a:cs typeface="Times New Roman" panose="02020603050405020304" pitchFamily="18" charset="0"/>
              </a:rPr>
              <a:t>％　　大いに問題あり！</a:t>
            </a:r>
            <a:endParaRPr lang="en-US" altLang="ja-JP" sz="1400" b="1" kern="100" dirty="0">
              <a:solidFill>
                <a:schemeClr val="tx2">
                  <a:lumMod val="50000"/>
                </a:schemeClr>
              </a:solidFill>
              <a:effectLst/>
              <a:latin typeface="游明朝" panose="02020400000000000000" pitchFamily="18" charset="-128"/>
              <a:ea typeface="游ゴシック" panose="020B0400000000000000" pitchFamily="50" charset="-128"/>
              <a:cs typeface="Times New Roman" panose="02020603050405020304" pitchFamily="18" charset="0"/>
            </a:endParaRPr>
          </a:p>
          <a:p>
            <a:pPr algn="just">
              <a:buNone/>
            </a:pPr>
            <a:endParaRPr lang="ja-JP" altLang="ja-JP" sz="800" b="1" kern="100" dirty="0">
              <a:solidFill>
                <a:schemeClr val="tx2">
                  <a:lumMod val="50000"/>
                </a:schemeClr>
              </a:solidFill>
              <a:effectLst/>
              <a:latin typeface="游明朝" panose="02020400000000000000" pitchFamily="18" charset="-128"/>
              <a:ea typeface="游明朝" panose="02020400000000000000" pitchFamily="18" charset="-128"/>
              <a:cs typeface="Times New Roman" panose="02020603050405020304" pitchFamily="18" charset="0"/>
            </a:endParaRPr>
          </a:p>
          <a:p>
            <a:pPr algn="just">
              <a:buNone/>
            </a:pPr>
            <a:r>
              <a:rPr lang="ja-JP" altLang="ja-JP" sz="1400" b="1" kern="100" dirty="0">
                <a:solidFill>
                  <a:schemeClr val="tx2">
                    <a:lumMod val="50000"/>
                  </a:schemeClr>
                </a:solidFill>
                <a:effectLst/>
                <a:latin typeface="游明朝" panose="02020400000000000000" pitchFamily="18" charset="-128"/>
                <a:ea typeface="游ゴシック" panose="020B0400000000000000" pitchFamily="50" charset="-128"/>
                <a:cs typeface="Times New Roman" panose="02020603050405020304" pitchFamily="18" charset="0"/>
              </a:rPr>
              <a:t>算定割合の多い薬局　基本</a:t>
            </a:r>
            <a:r>
              <a:rPr lang="en-US" altLang="ja-JP" sz="1400" b="1" kern="100" dirty="0">
                <a:solidFill>
                  <a:schemeClr val="tx2">
                    <a:lumMod val="50000"/>
                  </a:schemeClr>
                </a:solidFill>
                <a:effectLst/>
                <a:latin typeface="游明朝" panose="02020400000000000000" pitchFamily="18" charset="-128"/>
                <a:ea typeface="游ゴシック" panose="020B0400000000000000" pitchFamily="50" charset="-128"/>
                <a:cs typeface="Times New Roman" panose="02020603050405020304" pitchFamily="18" charset="0"/>
              </a:rPr>
              <a:t>3</a:t>
            </a:r>
            <a:r>
              <a:rPr lang="ja-JP" altLang="ja-JP" sz="1400" b="1" kern="100" dirty="0">
                <a:solidFill>
                  <a:schemeClr val="tx2">
                    <a:lumMod val="50000"/>
                  </a:schemeClr>
                </a:solidFill>
                <a:effectLst/>
                <a:latin typeface="游明朝" panose="02020400000000000000" pitchFamily="18" charset="-128"/>
                <a:ea typeface="游ゴシック" panose="020B0400000000000000" pitchFamily="50" charset="-128"/>
                <a:cs typeface="Times New Roman" panose="02020603050405020304" pitchFamily="18" charset="0"/>
              </a:rPr>
              <a:t>ロ（</a:t>
            </a:r>
            <a:r>
              <a:rPr lang="en-US" altLang="ja-JP" sz="1400" b="1" kern="100" dirty="0">
                <a:solidFill>
                  <a:schemeClr val="tx2">
                    <a:lumMod val="50000"/>
                  </a:schemeClr>
                </a:solidFill>
                <a:effectLst/>
                <a:latin typeface="游明朝" panose="02020400000000000000" pitchFamily="18" charset="-128"/>
                <a:ea typeface="游ゴシック" panose="020B0400000000000000" pitchFamily="50" charset="-128"/>
                <a:cs typeface="Times New Roman" panose="02020603050405020304" pitchFamily="18" charset="0"/>
              </a:rPr>
              <a:t>4.2</a:t>
            </a:r>
            <a:r>
              <a:rPr lang="ja-JP" altLang="ja-JP" sz="1400" b="1" kern="100" dirty="0">
                <a:solidFill>
                  <a:schemeClr val="tx2">
                    <a:lumMod val="50000"/>
                  </a:schemeClr>
                </a:solidFill>
                <a:effectLst/>
                <a:latin typeface="游明朝" panose="02020400000000000000" pitchFamily="18" charset="-128"/>
                <a:ea typeface="游ゴシック" panose="020B0400000000000000" pitchFamily="50" charset="-128"/>
                <a:cs typeface="Times New Roman" panose="02020603050405020304" pitchFamily="18" charset="0"/>
              </a:rPr>
              <a:t>％）、基本</a:t>
            </a:r>
            <a:r>
              <a:rPr lang="en-US" altLang="ja-JP" sz="1400" b="1" kern="100" dirty="0">
                <a:solidFill>
                  <a:schemeClr val="tx2">
                    <a:lumMod val="50000"/>
                  </a:schemeClr>
                </a:solidFill>
                <a:effectLst/>
                <a:latin typeface="游明朝" panose="02020400000000000000" pitchFamily="18" charset="-128"/>
                <a:ea typeface="游ゴシック" panose="020B0400000000000000" pitchFamily="50" charset="-128"/>
                <a:cs typeface="Times New Roman" panose="02020603050405020304" pitchFamily="18" charset="0"/>
              </a:rPr>
              <a:t>3</a:t>
            </a:r>
            <a:r>
              <a:rPr lang="ja-JP" altLang="ja-JP" sz="1400" b="1" kern="100" dirty="0">
                <a:solidFill>
                  <a:schemeClr val="tx2">
                    <a:lumMod val="50000"/>
                  </a:schemeClr>
                </a:solidFill>
                <a:effectLst/>
                <a:latin typeface="游明朝" panose="02020400000000000000" pitchFamily="18" charset="-128"/>
                <a:ea typeface="游ゴシック" panose="020B0400000000000000" pitchFamily="50" charset="-128"/>
                <a:cs typeface="Times New Roman" panose="02020603050405020304" pitchFamily="18" charset="0"/>
              </a:rPr>
              <a:t>ハ（</a:t>
            </a:r>
            <a:r>
              <a:rPr lang="en-US" altLang="ja-JP" sz="1400" b="1" kern="100" dirty="0">
                <a:solidFill>
                  <a:schemeClr val="tx2">
                    <a:lumMod val="50000"/>
                  </a:schemeClr>
                </a:solidFill>
                <a:effectLst/>
                <a:latin typeface="游明朝" panose="02020400000000000000" pitchFamily="18" charset="-128"/>
                <a:ea typeface="游ゴシック" panose="020B0400000000000000" pitchFamily="50" charset="-128"/>
                <a:cs typeface="Times New Roman" panose="02020603050405020304" pitchFamily="18" charset="0"/>
              </a:rPr>
              <a:t>2.2</a:t>
            </a:r>
            <a:r>
              <a:rPr lang="ja-JP" altLang="ja-JP" sz="1400" b="1" kern="100" dirty="0">
                <a:solidFill>
                  <a:schemeClr val="tx2">
                    <a:lumMod val="50000"/>
                  </a:schemeClr>
                </a:solidFill>
                <a:effectLst/>
                <a:latin typeface="游明朝" panose="02020400000000000000" pitchFamily="18" charset="-128"/>
                <a:ea typeface="游ゴシック" panose="020B0400000000000000" pitchFamily="50" charset="-128"/>
                <a:cs typeface="Times New Roman" panose="02020603050405020304" pitchFamily="18" charset="0"/>
              </a:rPr>
              <a:t>％）、特別基本（</a:t>
            </a:r>
            <a:r>
              <a:rPr lang="en-US" altLang="ja-JP" sz="1400" b="1" kern="100" dirty="0">
                <a:solidFill>
                  <a:schemeClr val="tx2">
                    <a:lumMod val="50000"/>
                  </a:schemeClr>
                </a:solidFill>
                <a:effectLst/>
                <a:latin typeface="游明朝" panose="02020400000000000000" pitchFamily="18" charset="-128"/>
                <a:ea typeface="游ゴシック" panose="020B0400000000000000" pitchFamily="50" charset="-128"/>
                <a:cs typeface="Times New Roman" panose="02020603050405020304" pitchFamily="18" charset="0"/>
              </a:rPr>
              <a:t>3.1</a:t>
            </a:r>
            <a:r>
              <a:rPr lang="ja-JP" altLang="ja-JP" sz="1400" b="1" kern="100" dirty="0">
                <a:solidFill>
                  <a:schemeClr val="tx2">
                    <a:lumMod val="50000"/>
                  </a:schemeClr>
                </a:solidFill>
                <a:effectLst/>
                <a:latin typeface="游明朝" panose="02020400000000000000" pitchFamily="18" charset="-128"/>
                <a:ea typeface="游ゴシック" panose="020B0400000000000000" pitchFamily="50" charset="-128"/>
                <a:cs typeface="Times New Roman" panose="02020603050405020304" pitchFamily="18" charset="0"/>
              </a:rPr>
              <a:t>％）　基本</a:t>
            </a:r>
            <a:r>
              <a:rPr lang="en-US" altLang="ja-JP" sz="1400" b="1" kern="100" dirty="0">
                <a:solidFill>
                  <a:schemeClr val="tx2">
                    <a:lumMod val="50000"/>
                  </a:schemeClr>
                </a:solidFill>
                <a:effectLst/>
                <a:latin typeface="游明朝" panose="02020400000000000000" pitchFamily="18" charset="-128"/>
                <a:ea typeface="游ゴシック" panose="020B0400000000000000" pitchFamily="50" charset="-128"/>
                <a:cs typeface="Times New Roman" panose="02020603050405020304" pitchFamily="18" charset="0"/>
              </a:rPr>
              <a:t>1</a:t>
            </a:r>
            <a:r>
              <a:rPr lang="ja-JP" altLang="ja-JP" sz="1400" b="1" kern="100" dirty="0">
                <a:solidFill>
                  <a:schemeClr val="tx2">
                    <a:lumMod val="50000"/>
                  </a:schemeClr>
                </a:solidFill>
                <a:effectLst/>
                <a:latin typeface="游明朝" panose="02020400000000000000" pitchFamily="18" charset="-128"/>
                <a:ea typeface="游ゴシック" panose="020B0400000000000000" pitchFamily="50" charset="-128"/>
                <a:cs typeface="Times New Roman" panose="02020603050405020304" pitchFamily="18" charset="0"/>
              </a:rPr>
              <a:t>（</a:t>
            </a:r>
            <a:r>
              <a:rPr lang="en-US" altLang="ja-JP" sz="1400" b="1" kern="100" dirty="0">
                <a:solidFill>
                  <a:schemeClr val="tx2">
                    <a:lumMod val="50000"/>
                  </a:schemeClr>
                </a:solidFill>
                <a:effectLst/>
                <a:latin typeface="游明朝" panose="02020400000000000000" pitchFamily="18" charset="-128"/>
                <a:ea typeface="游ゴシック" panose="020B0400000000000000" pitchFamily="50" charset="-128"/>
                <a:cs typeface="Times New Roman" panose="02020603050405020304" pitchFamily="18" charset="0"/>
              </a:rPr>
              <a:t>1.4</a:t>
            </a:r>
            <a:r>
              <a:rPr lang="ja-JP" altLang="ja-JP" sz="1400" b="1" kern="100" dirty="0">
                <a:solidFill>
                  <a:schemeClr val="tx2">
                    <a:lumMod val="50000"/>
                  </a:schemeClr>
                </a:solidFill>
                <a:effectLst/>
                <a:latin typeface="游明朝" panose="02020400000000000000" pitchFamily="18" charset="-128"/>
                <a:ea typeface="游ゴシック" panose="020B0400000000000000" pitchFamily="50" charset="-128"/>
                <a:cs typeface="Times New Roman" panose="02020603050405020304" pitchFamily="18" charset="0"/>
              </a:rPr>
              <a:t>％）</a:t>
            </a:r>
            <a:endParaRPr lang="en-US" altLang="ja-JP" sz="1400" b="1" kern="100" dirty="0">
              <a:solidFill>
                <a:schemeClr val="tx2">
                  <a:lumMod val="50000"/>
                </a:schemeClr>
              </a:solidFill>
              <a:effectLst/>
              <a:latin typeface="游明朝" panose="02020400000000000000" pitchFamily="18" charset="-128"/>
              <a:ea typeface="游ゴシック" panose="020B0400000000000000" pitchFamily="50" charset="-128"/>
              <a:cs typeface="Times New Roman" panose="02020603050405020304" pitchFamily="18" charset="0"/>
            </a:endParaRPr>
          </a:p>
          <a:p>
            <a:pPr algn="just">
              <a:buNone/>
            </a:pPr>
            <a:endParaRPr lang="ja-JP" altLang="ja-JP" sz="800" b="1" kern="100" dirty="0">
              <a:solidFill>
                <a:schemeClr val="tx2">
                  <a:lumMod val="50000"/>
                </a:schemeClr>
              </a:solidFill>
              <a:effectLst/>
              <a:latin typeface="游明朝" panose="02020400000000000000" pitchFamily="18" charset="-128"/>
              <a:ea typeface="游明朝" panose="02020400000000000000" pitchFamily="18" charset="-128"/>
              <a:cs typeface="Times New Roman" panose="02020603050405020304" pitchFamily="18" charset="0"/>
            </a:endParaRPr>
          </a:p>
          <a:p>
            <a:pPr algn="just">
              <a:buNone/>
            </a:pPr>
            <a:r>
              <a:rPr lang="ja-JP" altLang="ja-JP" sz="1400" b="1" kern="100" dirty="0">
                <a:solidFill>
                  <a:schemeClr val="tx2">
                    <a:lumMod val="50000"/>
                  </a:schemeClr>
                </a:solidFill>
                <a:effectLst/>
                <a:latin typeface="游明朝" panose="02020400000000000000" pitchFamily="18" charset="-128"/>
                <a:ea typeface="游ゴシック" panose="020B0400000000000000" pitchFamily="50" charset="-128"/>
                <a:cs typeface="Times New Roman" panose="02020603050405020304" pitchFamily="18" charset="0"/>
              </a:rPr>
              <a:t>多剤投与防止　「重複投薬・相互作用等防止加算」「外来服薬支援</a:t>
            </a:r>
            <a:r>
              <a:rPr lang="en-US" altLang="ja-JP" sz="1400" b="1" kern="100" dirty="0">
                <a:solidFill>
                  <a:schemeClr val="tx2">
                    <a:lumMod val="50000"/>
                  </a:schemeClr>
                </a:solidFill>
                <a:effectLst/>
                <a:latin typeface="游明朝" panose="02020400000000000000" pitchFamily="18" charset="-128"/>
                <a:ea typeface="游ゴシック" panose="020B0400000000000000" pitchFamily="50" charset="-128"/>
                <a:cs typeface="Times New Roman" panose="02020603050405020304" pitchFamily="18" charset="0"/>
              </a:rPr>
              <a:t>1</a:t>
            </a:r>
            <a:r>
              <a:rPr lang="ja-JP" altLang="ja-JP" sz="1400" b="1" kern="100" dirty="0">
                <a:solidFill>
                  <a:schemeClr val="tx2">
                    <a:lumMod val="50000"/>
                  </a:schemeClr>
                </a:solidFill>
                <a:effectLst/>
                <a:latin typeface="游明朝" panose="02020400000000000000" pitchFamily="18" charset="-128"/>
                <a:ea typeface="游ゴシック" panose="020B0400000000000000" pitchFamily="50" charset="-128"/>
                <a:cs typeface="Times New Roman" panose="02020603050405020304" pitchFamily="18" charset="0"/>
              </a:rPr>
              <a:t>」「服用薬剤調整支援料」</a:t>
            </a:r>
            <a:endParaRPr lang="en-US" altLang="ja-JP" sz="1400" b="1" kern="100" dirty="0">
              <a:solidFill>
                <a:schemeClr val="tx2">
                  <a:lumMod val="50000"/>
                </a:schemeClr>
              </a:solidFill>
              <a:effectLst/>
              <a:latin typeface="游明朝" panose="02020400000000000000" pitchFamily="18" charset="-128"/>
              <a:ea typeface="游ゴシック" panose="020B0400000000000000" pitchFamily="50" charset="-128"/>
              <a:cs typeface="Times New Roman" panose="02020603050405020304" pitchFamily="18" charset="0"/>
            </a:endParaRPr>
          </a:p>
          <a:p>
            <a:pPr algn="just">
              <a:buNone/>
            </a:pPr>
            <a:endParaRPr lang="ja-JP" altLang="ja-JP" sz="800" b="1" kern="100" dirty="0">
              <a:solidFill>
                <a:schemeClr val="tx2">
                  <a:lumMod val="50000"/>
                </a:schemeClr>
              </a:solidFill>
              <a:effectLst/>
              <a:latin typeface="游明朝" panose="02020400000000000000" pitchFamily="18" charset="-128"/>
              <a:ea typeface="游明朝" panose="02020400000000000000" pitchFamily="18" charset="-128"/>
              <a:cs typeface="Times New Roman" panose="02020603050405020304" pitchFamily="18" charset="0"/>
            </a:endParaRPr>
          </a:p>
          <a:p>
            <a:pPr algn="just">
              <a:buNone/>
            </a:pPr>
            <a:r>
              <a:rPr lang="ja-JP" altLang="ja-JP" sz="1400" b="1" kern="100" dirty="0">
                <a:solidFill>
                  <a:schemeClr val="tx2">
                    <a:lumMod val="50000"/>
                  </a:schemeClr>
                </a:solidFill>
                <a:effectLst/>
                <a:latin typeface="游明朝" panose="02020400000000000000" pitchFamily="18" charset="-128"/>
                <a:ea typeface="游ゴシック" panose="020B0400000000000000" pitchFamily="50" charset="-128"/>
                <a:cs typeface="Times New Roman" panose="02020603050405020304" pitchFamily="18" charset="0"/>
              </a:rPr>
              <a:t>「服薬情報提供料</a:t>
            </a:r>
            <a:r>
              <a:rPr lang="en-US" altLang="ja-JP" sz="1400" b="1" kern="100" dirty="0">
                <a:solidFill>
                  <a:schemeClr val="tx2">
                    <a:lumMod val="50000"/>
                  </a:schemeClr>
                </a:solidFill>
                <a:effectLst/>
                <a:latin typeface="游明朝" panose="02020400000000000000" pitchFamily="18" charset="-128"/>
                <a:ea typeface="游ゴシック" panose="020B0400000000000000" pitchFamily="50" charset="-128"/>
                <a:cs typeface="Times New Roman" panose="02020603050405020304" pitchFamily="18" charset="0"/>
              </a:rPr>
              <a:t>2</a:t>
            </a:r>
            <a:r>
              <a:rPr lang="ja-JP" altLang="ja-JP" sz="1400" b="1" kern="100" dirty="0">
                <a:solidFill>
                  <a:schemeClr val="tx2">
                    <a:lumMod val="50000"/>
                  </a:schemeClr>
                </a:solidFill>
                <a:effectLst/>
                <a:latin typeface="游明朝" panose="02020400000000000000" pitchFamily="18" charset="-128"/>
                <a:ea typeface="游ゴシック" panose="020B0400000000000000" pitchFamily="50" charset="-128"/>
                <a:cs typeface="Times New Roman" panose="02020603050405020304" pitchFamily="18" charset="0"/>
              </a:rPr>
              <a:t>」患者等に対する情報提供がなくなって回数鈍化　ケアマネへのアプローチ</a:t>
            </a:r>
            <a:endParaRPr lang="en-US" altLang="ja-JP" sz="1400" b="1" kern="100" dirty="0">
              <a:solidFill>
                <a:schemeClr val="tx2">
                  <a:lumMod val="50000"/>
                </a:schemeClr>
              </a:solidFill>
              <a:effectLst/>
              <a:latin typeface="游明朝" panose="02020400000000000000" pitchFamily="18" charset="-128"/>
              <a:ea typeface="游ゴシック" panose="020B0400000000000000" pitchFamily="50" charset="-128"/>
              <a:cs typeface="Times New Roman" panose="02020603050405020304" pitchFamily="18" charset="0"/>
            </a:endParaRPr>
          </a:p>
          <a:p>
            <a:pPr algn="just">
              <a:buNone/>
            </a:pPr>
            <a:endParaRPr lang="ja-JP" altLang="ja-JP" sz="800" b="1" kern="100" dirty="0">
              <a:solidFill>
                <a:schemeClr val="tx2">
                  <a:lumMod val="50000"/>
                </a:schemeClr>
              </a:solidFill>
              <a:effectLst/>
              <a:latin typeface="游明朝" panose="02020400000000000000" pitchFamily="18" charset="-128"/>
              <a:ea typeface="游明朝" panose="02020400000000000000" pitchFamily="18" charset="-128"/>
              <a:cs typeface="Times New Roman" panose="02020603050405020304" pitchFamily="18" charset="0"/>
            </a:endParaRPr>
          </a:p>
          <a:p>
            <a:pPr algn="just">
              <a:buNone/>
            </a:pPr>
            <a:r>
              <a:rPr lang="ja-JP" altLang="ja-JP" sz="1400" b="1" kern="100" dirty="0">
                <a:solidFill>
                  <a:schemeClr val="tx2">
                    <a:lumMod val="50000"/>
                  </a:schemeClr>
                </a:solidFill>
                <a:effectLst/>
                <a:latin typeface="游明朝" panose="02020400000000000000" pitchFamily="18" charset="-128"/>
                <a:ea typeface="游ゴシック" panose="020B0400000000000000" pitchFamily="50" charset="-128"/>
                <a:cs typeface="Times New Roman" panose="02020603050405020304" pitchFamily="18" charset="0"/>
              </a:rPr>
              <a:t>「調剤基本料</a:t>
            </a:r>
            <a:r>
              <a:rPr lang="en-US" altLang="ja-JP" sz="1400" b="1" kern="100" dirty="0">
                <a:solidFill>
                  <a:schemeClr val="tx2">
                    <a:lumMod val="50000"/>
                  </a:schemeClr>
                </a:solidFill>
                <a:effectLst/>
                <a:latin typeface="游明朝" panose="02020400000000000000" pitchFamily="18" charset="-128"/>
                <a:ea typeface="游ゴシック" panose="020B0400000000000000" pitchFamily="50" charset="-128"/>
                <a:cs typeface="Times New Roman" panose="02020603050405020304" pitchFamily="18" charset="0"/>
              </a:rPr>
              <a:t>1</a:t>
            </a:r>
            <a:r>
              <a:rPr lang="ja-JP" altLang="ja-JP" sz="1400" b="1" kern="100" dirty="0">
                <a:solidFill>
                  <a:schemeClr val="tx2">
                    <a:lumMod val="50000"/>
                  </a:schemeClr>
                </a:solidFill>
                <a:effectLst/>
                <a:latin typeface="游明朝" panose="02020400000000000000" pitchFamily="18" charset="-128"/>
                <a:ea typeface="游ゴシック" panose="020B0400000000000000" pitchFamily="50" charset="-128"/>
                <a:cs typeface="Times New Roman" panose="02020603050405020304" pitchFamily="18" charset="0"/>
              </a:rPr>
              <a:t>」の「地域支援体制加算」の割合が約</a:t>
            </a:r>
            <a:r>
              <a:rPr lang="en-US" altLang="ja-JP" sz="1400" b="1" kern="100" dirty="0">
                <a:solidFill>
                  <a:schemeClr val="tx2">
                    <a:lumMod val="50000"/>
                  </a:schemeClr>
                </a:solidFill>
                <a:effectLst/>
                <a:latin typeface="游明朝" panose="02020400000000000000" pitchFamily="18" charset="-128"/>
                <a:ea typeface="游ゴシック" panose="020B0400000000000000" pitchFamily="50" charset="-128"/>
                <a:cs typeface="Times New Roman" panose="02020603050405020304" pitchFamily="18" charset="0"/>
              </a:rPr>
              <a:t>4</a:t>
            </a:r>
            <a:r>
              <a:rPr lang="ja-JP" altLang="ja-JP" sz="1400" b="1" kern="100" dirty="0">
                <a:solidFill>
                  <a:schemeClr val="tx2">
                    <a:lumMod val="50000"/>
                  </a:schemeClr>
                </a:solidFill>
                <a:effectLst/>
                <a:latin typeface="游明朝" panose="02020400000000000000" pitchFamily="18" charset="-128"/>
                <a:ea typeface="游ゴシック" panose="020B0400000000000000" pitchFamily="50" charset="-128"/>
                <a:cs typeface="Times New Roman" panose="02020603050405020304" pitchFamily="18" charset="0"/>
              </a:rPr>
              <a:t>割　その他は約</a:t>
            </a:r>
            <a:r>
              <a:rPr lang="en-US" altLang="ja-JP" sz="1400" b="1" kern="100" dirty="0">
                <a:solidFill>
                  <a:schemeClr val="tx2">
                    <a:lumMod val="50000"/>
                  </a:schemeClr>
                </a:solidFill>
                <a:effectLst/>
                <a:latin typeface="游明朝" panose="02020400000000000000" pitchFamily="18" charset="-128"/>
                <a:ea typeface="游ゴシック" panose="020B0400000000000000" pitchFamily="50" charset="-128"/>
                <a:cs typeface="Times New Roman" panose="02020603050405020304" pitchFamily="18" charset="0"/>
              </a:rPr>
              <a:t>3</a:t>
            </a:r>
            <a:r>
              <a:rPr lang="ja-JP" altLang="ja-JP" sz="1400" b="1" kern="100" dirty="0">
                <a:solidFill>
                  <a:schemeClr val="tx2">
                    <a:lumMod val="50000"/>
                  </a:schemeClr>
                </a:solidFill>
                <a:effectLst/>
                <a:latin typeface="游明朝" panose="02020400000000000000" pitchFamily="18" charset="-128"/>
                <a:ea typeface="游ゴシック" panose="020B0400000000000000" pitchFamily="50" charset="-128"/>
                <a:cs typeface="Times New Roman" panose="02020603050405020304" pitchFamily="18" charset="0"/>
              </a:rPr>
              <a:t>割</a:t>
            </a:r>
            <a:endParaRPr lang="en-US" altLang="ja-JP" sz="1400" b="1" kern="100" dirty="0">
              <a:solidFill>
                <a:schemeClr val="tx2">
                  <a:lumMod val="50000"/>
                </a:schemeClr>
              </a:solidFill>
              <a:effectLst/>
              <a:latin typeface="游明朝" panose="02020400000000000000" pitchFamily="18" charset="-128"/>
              <a:ea typeface="游ゴシック" panose="020B0400000000000000" pitchFamily="50" charset="-128"/>
              <a:cs typeface="Times New Roman" panose="02020603050405020304" pitchFamily="18" charset="0"/>
            </a:endParaRPr>
          </a:p>
          <a:p>
            <a:pPr algn="just">
              <a:buNone/>
            </a:pPr>
            <a:endParaRPr lang="ja-JP" altLang="ja-JP" sz="800" b="1" kern="100" dirty="0">
              <a:solidFill>
                <a:schemeClr val="tx2">
                  <a:lumMod val="50000"/>
                </a:schemeClr>
              </a:solidFill>
              <a:effectLst/>
              <a:latin typeface="游明朝" panose="02020400000000000000" pitchFamily="18" charset="-128"/>
              <a:ea typeface="游明朝" panose="02020400000000000000" pitchFamily="18" charset="-128"/>
              <a:cs typeface="Times New Roman" panose="02020603050405020304" pitchFamily="18" charset="0"/>
            </a:endParaRPr>
          </a:p>
          <a:p>
            <a:pPr algn="just">
              <a:buNone/>
            </a:pPr>
            <a:r>
              <a:rPr lang="ja-JP" altLang="ja-JP" sz="1400" b="1" kern="100" dirty="0">
                <a:solidFill>
                  <a:schemeClr val="tx2">
                    <a:lumMod val="50000"/>
                  </a:schemeClr>
                </a:solidFill>
                <a:effectLst/>
                <a:latin typeface="游明朝" panose="02020400000000000000" pitchFamily="18" charset="-128"/>
                <a:ea typeface="游ゴシック" panose="020B0400000000000000" pitchFamily="50" charset="-128"/>
                <a:cs typeface="Times New Roman" panose="02020603050405020304" pitchFamily="18" charset="0"/>
              </a:rPr>
              <a:t>「地域支援体制加算」（あり）　備蓄医薬品数、要指導・一般薬の備蓄が多い　スイッチ</a:t>
            </a:r>
            <a:r>
              <a:rPr lang="en-US" altLang="ja-JP" sz="1400" b="1" kern="100" dirty="0">
                <a:solidFill>
                  <a:schemeClr val="tx2">
                    <a:lumMod val="50000"/>
                  </a:schemeClr>
                </a:solidFill>
                <a:effectLst/>
                <a:latin typeface="游明朝" panose="02020400000000000000" pitchFamily="18" charset="-128"/>
                <a:ea typeface="游ゴシック" panose="020B0400000000000000" pitchFamily="50" charset="-128"/>
                <a:cs typeface="Times New Roman" panose="02020603050405020304" pitchFamily="18" charset="0"/>
              </a:rPr>
              <a:t>OTC</a:t>
            </a:r>
          </a:p>
          <a:p>
            <a:pPr algn="just">
              <a:buNone/>
            </a:pPr>
            <a:endParaRPr lang="ja-JP" altLang="ja-JP" sz="800" b="1" kern="100" dirty="0">
              <a:solidFill>
                <a:schemeClr val="tx2">
                  <a:lumMod val="50000"/>
                </a:schemeClr>
              </a:solidFill>
              <a:effectLst/>
              <a:latin typeface="游明朝" panose="02020400000000000000" pitchFamily="18" charset="-128"/>
              <a:ea typeface="游明朝" panose="02020400000000000000" pitchFamily="18" charset="-128"/>
              <a:cs typeface="Times New Roman" panose="02020603050405020304" pitchFamily="18" charset="0"/>
            </a:endParaRPr>
          </a:p>
          <a:p>
            <a:pPr algn="just">
              <a:buNone/>
            </a:pPr>
            <a:r>
              <a:rPr lang="ja-JP" altLang="ja-JP" sz="1400" b="1" kern="100" dirty="0">
                <a:solidFill>
                  <a:schemeClr val="tx2">
                    <a:lumMod val="50000"/>
                  </a:schemeClr>
                </a:solidFill>
                <a:effectLst/>
                <a:latin typeface="游明朝" panose="02020400000000000000" pitchFamily="18" charset="-128"/>
                <a:ea typeface="游ゴシック" panose="020B0400000000000000" pitchFamily="50" charset="-128"/>
                <a:cs typeface="Times New Roman" panose="02020603050405020304" pitchFamily="18" charset="0"/>
              </a:rPr>
              <a:t>国が望む薬局に機能　「地域支援体制加算」「連携強化加算」「在宅薬学総合体制加算」　周知要件</a:t>
            </a:r>
            <a:endParaRPr lang="en-US" altLang="ja-JP" sz="1400" b="1" kern="100" dirty="0">
              <a:solidFill>
                <a:schemeClr val="tx2">
                  <a:lumMod val="50000"/>
                </a:schemeClr>
              </a:solidFill>
              <a:effectLst/>
              <a:latin typeface="游明朝" panose="02020400000000000000" pitchFamily="18" charset="-128"/>
              <a:ea typeface="游ゴシック" panose="020B0400000000000000" pitchFamily="50" charset="-128"/>
              <a:cs typeface="Times New Roman" panose="02020603050405020304" pitchFamily="18" charset="0"/>
            </a:endParaRPr>
          </a:p>
          <a:p>
            <a:pPr algn="just">
              <a:buNone/>
            </a:pPr>
            <a:endParaRPr lang="ja-JP" altLang="ja-JP" sz="800" b="1" kern="100" dirty="0">
              <a:solidFill>
                <a:schemeClr val="tx2">
                  <a:lumMod val="50000"/>
                </a:schemeClr>
              </a:solidFill>
              <a:effectLst/>
              <a:latin typeface="游明朝" panose="02020400000000000000" pitchFamily="18" charset="-128"/>
              <a:ea typeface="游明朝" panose="02020400000000000000" pitchFamily="18" charset="-128"/>
              <a:cs typeface="Times New Roman" panose="02020603050405020304" pitchFamily="18" charset="0"/>
            </a:endParaRPr>
          </a:p>
          <a:p>
            <a:pPr algn="just">
              <a:buNone/>
            </a:pPr>
            <a:r>
              <a:rPr lang="ja-JP" altLang="ja-JP" sz="1400" b="1" kern="100" dirty="0">
                <a:solidFill>
                  <a:schemeClr val="tx2">
                    <a:lumMod val="50000"/>
                  </a:schemeClr>
                </a:solidFill>
                <a:effectLst/>
                <a:latin typeface="游明朝" panose="02020400000000000000" pitchFamily="18" charset="-128"/>
                <a:ea typeface="游ゴシック" panose="020B0400000000000000" pitchFamily="50" charset="-128"/>
                <a:cs typeface="Times New Roman" panose="02020603050405020304" pitchFamily="18" charset="0"/>
              </a:rPr>
              <a:t>「後発医薬品調剤体制加算」　使用率：</a:t>
            </a:r>
            <a:r>
              <a:rPr lang="en-US" altLang="ja-JP" sz="1400" b="1" kern="100" dirty="0">
                <a:solidFill>
                  <a:schemeClr val="tx2">
                    <a:lumMod val="50000"/>
                  </a:schemeClr>
                </a:solidFill>
                <a:effectLst/>
                <a:latin typeface="游明朝" panose="02020400000000000000" pitchFamily="18" charset="-128"/>
                <a:ea typeface="游ゴシック" panose="020B0400000000000000" pitchFamily="50" charset="-128"/>
                <a:cs typeface="Times New Roman" panose="02020603050405020304" pitchFamily="18" charset="0"/>
              </a:rPr>
              <a:t>85</a:t>
            </a:r>
            <a:r>
              <a:rPr lang="ja-JP" altLang="ja-JP" sz="1400" b="1" kern="100" dirty="0">
                <a:solidFill>
                  <a:schemeClr val="tx2">
                    <a:lumMod val="50000"/>
                  </a:schemeClr>
                </a:solidFill>
                <a:effectLst/>
                <a:latin typeface="游明朝" panose="02020400000000000000" pitchFamily="18" charset="-128"/>
                <a:ea typeface="游ゴシック" panose="020B0400000000000000" pitchFamily="50" charset="-128"/>
                <a:cs typeface="Times New Roman" panose="02020603050405020304" pitchFamily="18" charset="0"/>
              </a:rPr>
              <a:t>％　医薬品供給の改善が加算の終わりにつながる</a:t>
            </a:r>
            <a:endParaRPr lang="ja-JP" altLang="ja-JP" sz="1400" b="1" kern="100" dirty="0">
              <a:solidFill>
                <a:schemeClr val="tx2">
                  <a:lumMod val="50000"/>
                </a:schemeClr>
              </a:solidFill>
              <a:effectLst/>
              <a:latin typeface="游明朝" panose="02020400000000000000" pitchFamily="18" charset="-128"/>
              <a:ea typeface="游明朝" panose="02020400000000000000" pitchFamily="18" charset="-128"/>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00" cap="none" spc="0" normalizeH="0" baseline="0" noProof="0" dirty="0">
              <a:ln>
                <a:noFill/>
              </a:ln>
              <a:solidFill>
                <a:schemeClr val="tx2">
                  <a:lumMod val="50000"/>
                </a:schemeClr>
              </a:solidFill>
              <a:effectLst/>
              <a:uLnTx/>
              <a:uFillTx/>
              <a:latin typeface="游明朝" panose="02020400000000000000" pitchFamily="18" charset="-128"/>
              <a:ea typeface="游ゴシック" panose="020B0400000000000000" pitchFamily="50" charset="-128"/>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00" cap="none" spc="0" normalizeH="0" baseline="0" noProof="0" dirty="0">
                <a:ln>
                  <a:noFill/>
                </a:ln>
                <a:solidFill>
                  <a:srgbClr val="FF3300"/>
                </a:solidFill>
                <a:effectLst/>
                <a:uLnTx/>
                <a:uFillTx/>
                <a:latin typeface="游明朝" panose="02020400000000000000" pitchFamily="18" charset="-128"/>
                <a:ea typeface="游ゴシック" panose="020B0400000000000000" pitchFamily="50" charset="-128"/>
                <a:cs typeface="Times New Roman" panose="02020603050405020304" pitchFamily="18" charset="0"/>
              </a:rPr>
              <a:t>　　ほんの一部だけど今からの実績つくりが欠かせない！　</a:t>
            </a:r>
            <a:r>
              <a:rPr kumimoji="0" lang="ja-JP" altLang="en-US" b="1" i="0" u="none" strike="noStrike" kern="100" cap="none" spc="0" normalizeH="0" baseline="0" noProof="0" dirty="0">
                <a:ln>
                  <a:noFill/>
                </a:ln>
                <a:solidFill>
                  <a:srgbClr val="CC0000"/>
                </a:solidFill>
                <a:effectLst/>
                <a:uLnTx/>
                <a:uFillTx/>
                <a:latin typeface="游明朝" panose="02020400000000000000" pitchFamily="18" charset="-128"/>
                <a:ea typeface="游ゴシック" panose="020B0400000000000000" pitchFamily="50" charset="-128"/>
                <a:cs typeface="Times New Roman" panose="02020603050405020304" pitchFamily="18" charset="0"/>
              </a:rPr>
              <a:t>あくまでも個人的な感想として</a:t>
            </a:r>
            <a:endParaRPr kumimoji="0" lang="ja-JP" altLang="ja-JP" b="1" i="0" u="none" strike="noStrike" kern="100" cap="none" spc="0" normalizeH="0" baseline="0" noProof="0" dirty="0">
              <a:ln>
                <a:noFill/>
              </a:ln>
              <a:solidFill>
                <a:srgbClr val="CC0000"/>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72ABB13A-D450-3958-CEB8-194610BC24A8}"/>
              </a:ext>
            </a:extLst>
          </p:cNvPr>
          <p:cNvSpPr txBox="1"/>
          <p:nvPr/>
        </p:nvSpPr>
        <p:spPr>
          <a:xfrm>
            <a:off x="1640239" y="385482"/>
            <a:ext cx="614142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chemeClr val="accent5">
                    <a:lumMod val="50000"/>
                  </a:schemeClr>
                </a:solidFill>
                <a:effectLst/>
                <a:uLnTx/>
                <a:uFillTx/>
                <a:latin typeface="Calibri" panose="020F0502020204030204"/>
                <a:ea typeface="游ゴシック" panose="020B0400000000000000" pitchFamily="50" charset="-128"/>
                <a:cs typeface="+mn-cs"/>
              </a:rPr>
              <a:t>中医協資料の「調剤について（その</a:t>
            </a:r>
            <a:r>
              <a:rPr kumimoji="1" lang="en-US" altLang="ja-JP" sz="1800" b="1" i="0" u="none" strike="noStrike" kern="1200" cap="none" spc="0" normalizeH="0" baseline="0" noProof="0" dirty="0">
                <a:ln>
                  <a:noFill/>
                </a:ln>
                <a:solidFill>
                  <a:schemeClr val="accent5">
                    <a:lumMod val="50000"/>
                  </a:schemeClr>
                </a:solidFill>
                <a:effectLst/>
                <a:uLnTx/>
                <a:uFillTx/>
                <a:latin typeface="Calibri" panose="020F0502020204030204"/>
                <a:ea typeface="游ゴシック" panose="020B0400000000000000" pitchFamily="50" charset="-128"/>
                <a:cs typeface="+mn-cs"/>
              </a:rPr>
              <a:t>1</a:t>
            </a:r>
            <a:r>
              <a:rPr kumimoji="1" lang="ja-JP" altLang="en-US" sz="1800" b="1" i="0" u="none" strike="noStrike" kern="1200" cap="none" spc="0" normalizeH="0" baseline="0" noProof="0" dirty="0">
                <a:ln>
                  <a:noFill/>
                </a:ln>
                <a:solidFill>
                  <a:schemeClr val="accent5">
                    <a:lumMod val="50000"/>
                  </a:schemeClr>
                </a:solidFill>
                <a:effectLst/>
                <a:uLnTx/>
                <a:uFillTx/>
                <a:latin typeface="Calibri" panose="020F0502020204030204"/>
                <a:ea typeface="游ゴシック" panose="020B0400000000000000" pitchFamily="50" charset="-128"/>
                <a:cs typeface="+mn-cs"/>
              </a:rPr>
              <a:t>）」から　</a:t>
            </a:r>
            <a:r>
              <a:rPr kumimoji="1" lang="ja-JP" altLang="en-US" sz="1400" b="1" i="0" u="none" strike="noStrike" kern="1200" cap="none" spc="0" normalizeH="0" baseline="0" noProof="0" dirty="0">
                <a:ln>
                  <a:noFill/>
                </a:ln>
                <a:solidFill>
                  <a:schemeClr val="accent5">
                    <a:lumMod val="50000"/>
                  </a:schemeClr>
                </a:solidFill>
                <a:effectLst/>
                <a:uLnTx/>
                <a:uFillTx/>
                <a:latin typeface="Calibri" panose="020F0502020204030204"/>
                <a:ea typeface="游ゴシック" panose="020B0400000000000000" pitchFamily="50" charset="-128"/>
                <a:cs typeface="+mn-cs"/>
              </a:rPr>
              <a:t>（</a:t>
            </a:r>
            <a:r>
              <a:rPr kumimoji="1" lang="en-US" altLang="ja-JP" sz="1400" b="1" i="0" u="none" strike="noStrike" kern="1200" cap="none" spc="0" normalizeH="0" baseline="0" noProof="0" dirty="0">
                <a:ln>
                  <a:noFill/>
                </a:ln>
                <a:solidFill>
                  <a:schemeClr val="accent5">
                    <a:lumMod val="50000"/>
                  </a:schemeClr>
                </a:solidFill>
                <a:effectLst/>
                <a:uLnTx/>
                <a:uFillTx/>
                <a:latin typeface="Calibri" panose="020F0502020204030204"/>
                <a:ea typeface="游ゴシック" panose="020B0400000000000000" pitchFamily="50" charset="-128"/>
                <a:cs typeface="+mn-cs"/>
              </a:rPr>
              <a:t>9</a:t>
            </a:r>
            <a:r>
              <a:rPr kumimoji="1" lang="ja-JP" altLang="en-US" sz="1400" b="1" i="0" u="none" strike="noStrike" kern="1200" cap="none" spc="0" normalizeH="0" baseline="0" noProof="0" dirty="0">
                <a:ln>
                  <a:noFill/>
                </a:ln>
                <a:solidFill>
                  <a:schemeClr val="accent5">
                    <a:lumMod val="50000"/>
                  </a:schemeClr>
                </a:solidFill>
                <a:effectLst/>
                <a:uLnTx/>
                <a:uFillTx/>
                <a:latin typeface="Calibri" panose="020F0502020204030204"/>
                <a:ea typeface="游ゴシック" panose="020B0400000000000000" pitchFamily="50" charset="-128"/>
                <a:cs typeface="+mn-cs"/>
              </a:rPr>
              <a:t>月</a:t>
            </a:r>
            <a:r>
              <a:rPr kumimoji="1" lang="en-US" altLang="ja-JP" sz="1400" b="1" i="0" u="none" strike="noStrike" kern="1200" cap="none" spc="0" normalizeH="0" baseline="0" noProof="0" dirty="0">
                <a:ln>
                  <a:noFill/>
                </a:ln>
                <a:solidFill>
                  <a:schemeClr val="accent5">
                    <a:lumMod val="50000"/>
                  </a:schemeClr>
                </a:solidFill>
                <a:effectLst/>
                <a:uLnTx/>
                <a:uFillTx/>
                <a:latin typeface="Calibri" panose="020F0502020204030204"/>
                <a:ea typeface="游ゴシック" panose="020B0400000000000000" pitchFamily="50" charset="-128"/>
                <a:cs typeface="+mn-cs"/>
              </a:rPr>
              <a:t>10</a:t>
            </a:r>
            <a:r>
              <a:rPr kumimoji="1" lang="ja-JP" altLang="en-US" sz="1400" b="1" i="0" u="none" strike="noStrike" kern="1200" cap="none" spc="0" normalizeH="0" baseline="0" noProof="0" dirty="0">
                <a:ln>
                  <a:noFill/>
                </a:ln>
                <a:solidFill>
                  <a:schemeClr val="accent5">
                    <a:lumMod val="50000"/>
                  </a:schemeClr>
                </a:solidFill>
                <a:effectLst/>
                <a:uLnTx/>
                <a:uFillTx/>
                <a:latin typeface="Calibri" panose="020F0502020204030204"/>
                <a:ea typeface="游ゴシック" panose="020B0400000000000000" pitchFamily="50" charset="-128"/>
                <a:cs typeface="+mn-cs"/>
              </a:rPr>
              <a:t>日）</a:t>
            </a:r>
          </a:p>
        </p:txBody>
      </p:sp>
    </p:spTree>
    <p:extLst>
      <p:ext uri="{BB962C8B-B14F-4D97-AF65-F5344CB8AC3E}">
        <p14:creationId xmlns:p14="http://schemas.microsoft.com/office/powerpoint/2010/main" val="12121403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5C9B374-A480-53B8-D0D8-CB88B0003D1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70975"/>
            <a:ext cx="9144000" cy="6316050"/>
          </a:xfrm>
          <a:prstGeom prst="rect">
            <a:avLst/>
          </a:prstGeom>
        </p:spPr>
      </p:pic>
      <p:sp>
        <p:nvSpPr>
          <p:cNvPr id="5" name="テキスト ボックス 4">
            <a:extLst>
              <a:ext uri="{FF2B5EF4-FFF2-40B4-BE49-F238E27FC236}">
                <a16:creationId xmlns:a16="http://schemas.microsoft.com/office/drawing/2014/main" id="{BDB1892C-5E88-5B43-7E70-A8B738666141}"/>
              </a:ext>
            </a:extLst>
          </p:cNvPr>
          <p:cNvSpPr txBox="1"/>
          <p:nvPr/>
        </p:nvSpPr>
        <p:spPr>
          <a:xfrm>
            <a:off x="5199529" y="6511278"/>
            <a:ext cx="3944471"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中央社会保険医療協議会 総会（第</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617</a:t>
            </a:r>
            <a:r>
              <a:rPr kumimoji="0" lang="zh-CN" altLang="en-US"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回）</a:t>
            </a:r>
            <a: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2025.9.17</a:t>
            </a:r>
            <a:r>
              <a:rPr kumimoji="0"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p>
        </p:txBody>
      </p:sp>
    </p:spTree>
    <p:extLst>
      <p:ext uri="{BB962C8B-B14F-4D97-AF65-F5344CB8AC3E}">
        <p14:creationId xmlns:p14="http://schemas.microsoft.com/office/powerpoint/2010/main" val="25680441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352AF24-6845-45F8-A9E1-D3938711DAF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57313"/>
            <a:ext cx="9144000" cy="6343374"/>
          </a:xfrm>
          <a:prstGeom prst="rect">
            <a:avLst/>
          </a:prstGeom>
        </p:spPr>
      </p:pic>
      <p:pic>
        <p:nvPicPr>
          <p:cNvPr id="5" name="図 4">
            <a:extLst>
              <a:ext uri="{FF2B5EF4-FFF2-40B4-BE49-F238E27FC236}">
                <a16:creationId xmlns:a16="http://schemas.microsoft.com/office/drawing/2014/main" id="{BA872301-F5C1-502B-3473-A8E6FEADB6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39596" y="6600687"/>
            <a:ext cx="5730737" cy="323116"/>
          </a:xfrm>
          <a:prstGeom prst="rect">
            <a:avLst/>
          </a:prstGeom>
        </p:spPr>
      </p:pic>
    </p:spTree>
    <p:extLst>
      <p:ext uri="{BB962C8B-B14F-4D97-AF65-F5344CB8AC3E}">
        <p14:creationId xmlns:p14="http://schemas.microsoft.com/office/powerpoint/2010/main" val="12664938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03CC0050-DB91-6C54-70A9-171D3DBDF5D8}"/>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9600" y="692716"/>
            <a:ext cx="3801533" cy="4626200"/>
          </a:xfrm>
          <a:prstGeom prst="rect">
            <a:avLst/>
          </a:prstGeom>
          <a:noFill/>
          <a:ln>
            <a:noFill/>
          </a:ln>
        </p:spPr>
      </p:pic>
      <p:pic>
        <p:nvPicPr>
          <p:cNvPr id="3" name="図 2">
            <a:extLst>
              <a:ext uri="{FF2B5EF4-FFF2-40B4-BE49-F238E27FC236}">
                <a16:creationId xmlns:a16="http://schemas.microsoft.com/office/drawing/2014/main" id="{A6590CA0-BCC7-C409-51CD-9907901FA4B5}"/>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34466" y="692716"/>
            <a:ext cx="3345393" cy="4180451"/>
          </a:xfrm>
          <a:prstGeom prst="rect">
            <a:avLst/>
          </a:prstGeom>
          <a:noFill/>
          <a:ln>
            <a:noFill/>
          </a:ln>
        </p:spPr>
      </p:pic>
      <p:sp>
        <p:nvSpPr>
          <p:cNvPr id="8" name="Rectangle 8">
            <a:extLst>
              <a:ext uri="{FF2B5EF4-FFF2-40B4-BE49-F238E27FC236}">
                <a16:creationId xmlns:a16="http://schemas.microsoft.com/office/drawing/2014/main" id="{3F7F4630-686A-61F8-6566-220D15FD0E79}"/>
              </a:ext>
            </a:extLst>
          </p:cNvPr>
          <p:cNvSpPr>
            <a:spLocks noChangeArrowheads="1"/>
          </p:cNvSpPr>
          <p:nvPr/>
        </p:nvSpPr>
        <p:spPr bwMode="auto">
          <a:xfrm>
            <a:off x="81904" y="5406926"/>
            <a:ext cx="9062096" cy="129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1800" b="1" i="0" u="none" strike="noStrike" kern="1200" cap="none" spc="0" normalizeH="0" baseline="0" noProof="0" dirty="0">
                <a:ln>
                  <a:noFill/>
                </a:ln>
                <a:solidFill>
                  <a:srgbClr val="00206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2035</a:t>
            </a:r>
            <a:r>
              <a:rPr kumimoji="0" lang="ja-JP" altLang="en-US" sz="1800" b="1" i="0" u="none" strike="noStrike" kern="1200" cap="none" spc="0" normalizeH="0" baseline="0" noProof="0" dirty="0">
                <a:ln>
                  <a:noFill/>
                </a:ln>
                <a:solidFill>
                  <a:srgbClr val="00206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年まで急速に</a:t>
            </a:r>
            <a:r>
              <a:rPr kumimoji="0" lang="en-US" altLang="ja-JP" sz="1800" b="1" i="0" u="none" strike="noStrike" kern="1200" cap="none" spc="0" normalizeH="0" baseline="0" noProof="0" dirty="0">
                <a:ln>
                  <a:noFill/>
                </a:ln>
                <a:solidFill>
                  <a:srgbClr val="00206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85</a:t>
            </a:r>
            <a:r>
              <a:rPr kumimoji="0" lang="ja-JP" altLang="en-US" sz="1800" b="1" i="0" u="none" strike="noStrike" kern="1200" cap="none" spc="0" normalizeH="0" baseline="0" noProof="0" dirty="0">
                <a:ln>
                  <a:noFill/>
                </a:ln>
                <a:solidFill>
                  <a:srgbClr val="00206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歳以上人口の増加　⇒　介護ニーズの高まり　どう対処するか？</a:t>
            </a:r>
            <a:endParaRPr kumimoji="0" lang="en-US" altLang="ja-JP" sz="1800" b="1" i="0" u="none" strike="noStrike" kern="1200" cap="none" spc="0" normalizeH="0" baseline="0" noProof="0" dirty="0">
              <a:ln>
                <a:noFill/>
              </a:ln>
              <a:solidFill>
                <a:srgbClr val="00206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ja-JP" sz="800" b="1" i="0" u="none" strike="noStrike" kern="1200" cap="none" spc="0" normalizeH="0" baseline="0" noProof="0" dirty="0">
              <a:ln>
                <a:noFill/>
              </a:ln>
              <a:solidFill>
                <a:srgbClr val="00206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ja-JP" sz="800" b="1" i="0" u="none" strike="noStrike" kern="1200" cap="none" spc="0" normalizeH="0" baseline="0" noProof="0" dirty="0">
              <a:ln>
                <a:noFill/>
              </a:ln>
              <a:solidFill>
                <a:srgbClr val="00206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1800" b="1" i="0" u="none" strike="noStrike" kern="1200" cap="none" spc="0" normalizeH="0" baseline="0" noProof="0" dirty="0">
                <a:ln>
                  <a:noFill/>
                </a:ln>
                <a:solidFill>
                  <a:srgbClr val="00206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　　　　　　　　通院が困難なもの　　歩行が困難なもの</a:t>
            </a:r>
            <a:endParaRPr kumimoji="0" lang="en-US" altLang="ja-JP" sz="1800" b="1" i="0" u="none" strike="noStrike" kern="1200" cap="none" spc="0" normalizeH="0" baseline="0" noProof="0" dirty="0">
              <a:ln>
                <a:noFill/>
              </a:ln>
              <a:solidFill>
                <a:srgbClr val="00206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ja-JP" altLang="en-US" sz="800" b="1" i="0" u="none" strike="noStrike" kern="1200" cap="none" spc="0" normalizeH="0" baseline="0" noProof="0" dirty="0">
              <a:ln>
                <a:noFill/>
              </a:ln>
              <a:solidFill>
                <a:srgbClr val="002060"/>
              </a:solidFill>
              <a:effectLst/>
              <a:uLnTx/>
              <a:uFillTx/>
              <a:latin typeface="Calibri" panose="020F0502020204030204"/>
              <a:ea typeface="游ゴシック" panose="020B04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1800" b="1" i="0" u="none" strike="noStrike" kern="1200" cap="none" spc="0" normalizeH="0" baseline="0" noProof="0" dirty="0">
                <a:ln>
                  <a:noFill/>
                </a:ln>
                <a:solidFill>
                  <a:srgbClr val="00206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　　　　　　　　認知症高齢者の増加　</a:t>
            </a:r>
            <a:r>
              <a:rPr kumimoji="0" lang="ja-JP" altLang="en-US" sz="1200" b="1" i="0" u="none" strike="noStrike" kern="1200" cap="none" spc="0" normalizeH="0" baseline="0" noProof="0" dirty="0">
                <a:ln>
                  <a:noFill/>
                </a:ln>
                <a:solidFill>
                  <a:srgbClr val="00206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a:t>
            </a:r>
            <a:r>
              <a:rPr kumimoji="0" lang="en-US" altLang="ja-JP" sz="1200" b="1" i="0" u="none" strike="noStrike" kern="1200" cap="none" spc="0" normalizeH="0" baseline="0" noProof="0" dirty="0">
                <a:ln>
                  <a:noFill/>
                </a:ln>
                <a:solidFill>
                  <a:srgbClr val="002060"/>
                </a:solidFill>
                <a:effectLst/>
                <a:uLnTx/>
                <a:uFillTx/>
                <a:latin typeface="Arial" panose="020B0604020202020204" pitchFamily="34" charset="0"/>
                <a:ea typeface="游ゴシック" panose="020B0400000000000000" pitchFamily="50" charset="-128"/>
                <a:cs typeface="+mn-cs"/>
              </a:rPr>
              <a:t>85</a:t>
            </a:r>
            <a:r>
              <a:rPr kumimoji="0" lang="ja-JP" altLang="en-US" sz="1200" b="1" i="0" u="none" strike="noStrike" kern="1200" cap="none" spc="0" normalizeH="0" baseline="0" noProof="0" dirty="0">
                <a:ln>
                  <a:noFill/>
                </a:ln>
                <a:solidFill>
                  <a:srgbClr val="002060"/>
                </a:solidFill>
                <a:effectLst/>
                <a:uLnTx/>
                <a:uFillTx/>
                <a:latin typeface="Arial" panose="020B0604020202020204" pitchFamily="34" charset="0"/>
                <a:ea typeface="游ゴシック" panose="020B0400000000000000" pitchFamily="50" charset="-128"/>
                <a:cs typeface="+mn-cs"/>
              </a:rPr>
              <a:t>～</a:t>
            </a:r>
            <a:r>
              <a:rPr kumimoji="0" lang="en-US" altLang="ja-JP" sz="1200" b="1" i="0" u="none" strike="noStrike" kern="1200" cap="none" spc="0" normalizeH="0" baseline="0" noProof="0" dirty="0">
                <a:ln>
                  <a:noFill/>
                </a:ln>
                <a:solidFill>
                  <a:srgbClr val="002060"/>
                </a:solidFill>
                <a:effectLst/>
                <a:uLnTx/>
                <a:uFillTx/>
                <a:latin typeface="Arial" panose="020B0604020202020204" pitchFamily="34" charset="0"/>
                <a:ea typeface="游ゴシック" panose="020B0400000000000000" pitchFamily="50" charset="-128"/>
                <a:cs typeface="+mn-cs"/>
              </a:rPr>
              <a:t>89</a:t>
            </a:r>
            <a:r>
              <a:rPr kumimoji="0" lang="ja-JP" altLang="en-US" sz="1200" b="1" i="0" u="none" strike="noStrike" kern="1200" cap="none" spc="0" normalizeH="0" baseline="0" noProof="0" dirty="0">
                <a:ln>
                  <a:noFill/>
                </a:ln>
                <a:solidFill>
                  <a:srgbClr val="002060"/>
                </a:solidFill>
                <a:effectLst/>
                <a:uLnTx/>
                <a:uFillTx/>
                <a:latin typeface="Arial" panose="020B0604020202020204" pitchFamily="34" charset="0"/>
                <a:ea typeface="游ゴシック" panose="020B0400000000000000" pitchFamily="50" charset="-128"/>
                <a:cs typeface="+mn-cs"/>
              </a:rPr>
              <a:t>歳では約</a:t>
            </a:r>
            <a:r>
              <a:rPr kumimoji="0" lang="en-US" altLang="ja-JP" sz="1200" b="1" i="0" u="none" strike="noStrike" kern="1200" cap="none" spc="0" normalizeH="0" baseline="0" noProof="0" dirty="0">
                <a:ln>
                  <a:noFill/>
                </a:ln>
                <a:solidFill>
                  <a:srgbClr val="002060"/>
                </a:solidFill>
                <a:effectLst/>
                <a:uLnTx/>
                <a:uFillTx/>
                <a:latin typeface="Arial" panose="020B0604020202020204" pitchFamily="34" charset="0"/>
                <a:ea typeface="游ゴシック" panose="020B0400000000000000" pitchFamily="50" charset="-128"/>
                <a:cs typeface="+mn-cs"/>
              </a:rPr>
              <a:t>40</a:t>
            </a:r>
            <a:r>
              <a:rPr kumimoji="0" lang="ja-JP" altLang="en-US" sz="1200" b="1" i="0" u="none" strike="noStrike" kern="1200" cap="none" spc="0" normalizeH="0" baseline="0" noProof="0" dirty="0">
                <a:ln>
                  <a:noFill/>
                </a:ln>
                <a:solidFill>
                  <a:srgbClr val="002060"/>
                </a:solidFill>
                <a:effectLst/>
                <a:uLnTx/>
                <a:uFillTx/>
                <a:latin typeface="Arial" panose="020B0604020202020204" pitchFamily="34" charset="0"/>
                <a:ea typeface="游ゴシック" panose="020B0400000000000000" pitchFamily="50" charset="-128"/>
                <a:cs typeface="+mn-cs"/>
              </a:rPr>
              <a:t>％、</a:t>
            </a:r>
            <a:r>
              <a:rPr kumimoji="0" lang="en-US" altLang="ja-JP" sz="1200" b="1" i="0" u="none" strike="noStrike" kern="1200" cap="none" spc="0" normalizeH="0" baseline="0" noProof="0" dirty="0">
                <a:ln>
                  <a:noFill/>
                </a:ln>
                <a:solidFill>
                  <a:srgbClr val="002060"/>
                </a:solidFill>
                <a:effectLst/>
                <a:uLnTx/>
                <a:uFillTx/>
                <a:latin typeface="Arial" panose="020B0604020202020204" pitchFamily="34" charset="0"/>
                <a:ea typeface="游ゴシック" panose="020B0400000000000000" pitchFamily="50" charset="-128"/>
                <a:cs typeface="+mn-cs"/>
              </a:rPr>
              <a:t>90</a:t>
            </a:r>
            <a:r>
              <a:rPr kumimoji="0" lang="ja-JP" altLang="en-US" sz="1200" b="1" i="0" u="none" strike="noStrike" kern="1200" cap="none" spc="0" normalizeH="0" baseline="0" noProof="0" dirty="0">
                <a:ln>
                  <a:noFill/>
                </a:ln>
                <a:solidFill>
                  <a:srgbClr val="002060"/>
                </a:solidFill>
                <a:effectLst/>
                <a:uLnTx/>
                <a:uFillTx/>
                <a:latin typeface="Arial" panose="020B0604020202020204" pitchFamily="34" charset="0"/>
                <a:ea typeface="游ゴシック" panose="020B0400000000000000" pitchFamily="50" charset="-128"/>
                <a:cs typeface="+mn-cs"/>
              </a:rPr>
              <a:t>歳以上では約</a:t>
            </a:r>
            <a:r>
              <a:rPr kumimoji="0" lang="en-US" altLang="ja-JP" sz="1200" b="1" i="0" u="none" strike="noStrike" kern="1200" cap="none" spc="0" normalizeH="0" baseline="0" noProof="0" dirty="0">
                <a:ln>
                  <a:noFill/>
                </a:ln>
                <a:solidFill>
                  <a:srgbClr val="002060"/>
                </a:solidFill>
                <a:effectLst/>
                <a:uLnTx/>
                <a:uFillTx/>
                <a:latin typeface="Arial" panose="020B0604020202020204" pitchFamily="34" charset="0"/>
                <a:ea typeface="游ゴシック" panose="020B0400000000000000" pitchFamily="50" charset="-128"/>
                <a:cs typeface="+mn-cs"/>
              </a:rPr>
              <a:t>60</a:t>
            </a:r>
            <a:r>
              <a:rPr kumimoji="0" lang="ja-JP" altLang="en-US" sz="1200" b="1" i="0" u="none" strike="noStrike" kern="1200" cap="none" spc="0" normalizeH="0" baseline="0" noProof="0" dirty="0">
                <a:ln>
                  <a:noFill/>
                </a:ln>
                <a:solidFill>
                  <a:srgbClr val="002060"/>
                </a:solidFill>
                <a:effectLst/>
                <a:uLnTx/>
                <a:uFillTx/>
                <a:latin typeface="Arial" panose="020B0604020202020204" pitchFamily="34" charset="0"/>
                <a:ea typeface="游ゴシック" panose="020B0400000000000000" pitchFamily="50" charset="-128"/>
                <a:cs typeface="+mn-cs"/>
              </a:rPr>
              <a:t>％の方が認知症）</a:t>
            </a:r>
          </a:p>
        </p:txBody>
      </p:sp>
      <p:sp>
        <p:nvSpPr>
          <p:cNvPr id="9" name="Rectangle 9">
            <a:extLst>
              <a:ext uri="{FF2B5EF4-FFF2-40B4-BE49-F238E27FC236}">
                <a16:creationId xmlns:a16="http://schemas.microsoft.com/office/drawing/2014/main" id="{458C9FA3-9F73-BC35-33EB-1EF3C72713A4}"/>
              </a:ext>
            </a:extLst>
          </p:cNvPr>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3242659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A9C5D92-06B9-0C8D-011F-17DAB27F5DF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01487"/>
            <a:ext cx="9144000" cy="6255026"/>
          </a:xfrm>
          <a:prstGeom prst="rect">
            <a:avLst/>
          </a:prstGeom>
        </p:spPr>
      </p:pic>
      <p:sp>
        <p:nvSpPr>
          <p:cNvPr id="5" name="テキスト ボックス 4">
            <a:extLst>
              <a:ext uri="{FF2B5EF4-FFF2-40B4-BE49-F238E27FC236}">
                <a16:creationId xmlns:a16="http://schemas.microsoft.com/office/drawing/2014/main" id="{173AEC8D-8938-42FA-862B-1212FCE45873}"/>
              </a:ext>
            </a:extLst>
          </p:cNvPr>
          <p:cNvSpPr txBox="1"/>
          <p:nvPr/>
        </p:nvSpPr>
        <p:spPr>
          <a:xfrm>
            <a:off x="2286000" y="6556513"/>
            <a:ext cx="5916706" cy="276999"/>
          </a:xfrm>
          <a:prstGeom prst="rect">
            <a:avLst/>
          </a:prstGeom>
          <a:noFill/>
        </p:spPr>
        <p:txBody>
          <a:bodyPr wrap="square">
            <a:spAutoFit/>
          </a:bodyPr>
          <a:lstStyle/>
          <a:p>
            <a:r>
              <a:rPr lang="zh-CN" altLang="en-US" sz="1200" b="1" i="0" dirty="0">
                <a:solidFill>
                  <a:srgbClr val="2E3136"/>
                </a:solidFill>
                <a:effectLst/>
                <a:latin typeface="ヒラギノ角ゴ Pro W3"/>
              </a:rPr>
              <a:t>中央社会保険医療協議会 総会（第</a:t>
            </a:r>
            <a:r>
              <a:rPr lang="en-US" altLang="zh-CN" sz="1200" b="1" i="0" dirty="0">
                <a:solidFill>
                  <a:srgbClr val="2E3136"/>
                </a:solidFill>
                <a:effectLst/>
                <a:latin typeface="ヒラギノ角ゴ Pro W3"/>
              </a:rPr>
              <a:t>615</a:t>
            </a:r>
            <a:r>
              <a:rPr lang="zh-CN" altLang="en-US" sz="1200" b="1" i="0" dirty="0">
                <a:solidFill>
                  <a:srgbClr val="2E3136"/>
                </a:solidFill>
                <a:effectLst/>
                <a:latin typeface="ヒラギノ角ゴ Pro W3"/>
              </a:rPr>
              <a:t>回）</a:t>
            </a:r>
            <a:r>
              <a:rPr lang="en-US" altLang="ja-JP" sz="1200" b="1" i="0" dirty="0">
                <a:solidFill>
                  <a:srgbClr val="2E3136"/>
                </a:solidFill>
                <a:effectLst/>
                <a:latin typeface="ヒラギノ角ゴ Pro W3"/>
              </a:rPr>
              <a:t>2025.8.27</a:t>
            </a:r>
            <a:r>
              <a:rPr lang="ja-JP" altLang="en-US" sz="1200" b="1" i="0" dirty="0">
                <a:solidFill>
                  <a:srgbClr val="2E3136"/>
                </a:solidFill>
                <a:effectLst/>
                <a:latin typeface="ヒラギノ角ゴ Pro W3"/>
              </a:rPr>
              <a:t>　「在宅について（その</a:t>
            </a:r>
            <a:r>
              <a:rPr lang="en-US" altLang="ja-JP" sz="1200" b="1" i="0" dirty="0">
                <a:solidFill>
                  <a:srgbClr val="2E3136"/>
                </a:solidFill>
                <a:effectLst/>
                <a:latin typeface="ヒラギノ角ゴ Pro W3"/>
              </a:rPr>
              <a:t>1</a:t>
            </a:r>
            <a:r>
              <a:rPr lang="ja-JP" altLang="en-US" sz="1200" b="1" i="0" dirty="0">
                <a:solidFill>
                  <a:srgbClr val="2E3136"/>
                </a:solidFill>
                <a:effectLst/>
                <a:latin typeface="ヒラギノ角ゴ Pro W3"/>
              </a:rPr>
              <a:t>）」</a:t>
            </a:r>
            <a:endParaRPr lang="ja-JP" altLang="en-US" sz="1200" b="1" dirty="0"/>
          </a:p>
        </p:txBody>
      </p:sp>
      <p:cxnSp>
        <p:nvCxnSpPr>
          <p:cNvPr id="4" name="直線コネクタ 3">
            <a:extLst>
              <a:ext uri="{FF2B5EF4-FFF2-40B4-BE49-F238E27FC236}">
                <a16:creationId xmlns:a16="http://schemas.microsoft.com/office/drawing/2014/main" id="{FD1064FC-0DE7-54B0-62C1-F8045C3443BB}"/>
              </a:ext>
            </a:extLst>
          </p:cNvPr>
          <p:cNvCxnSpPr/>
          <p:nvPr/>
        </p:nvCxnSpPr>
        <p:spPr>
          <a:xfrm>
            <a:off x="510988" y="2492188"/>
            <a:ext cx="413273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F8376218-BF2F-5EC9-2A71-2EB8B95748C5}"/>
              </a:ext>
            </a:extLst>
          </p:cNvPr>
          <p:cNvCxnSpPr/>
          <p:nvPr/>
        </p:nvCxnSpPr>
        <p:spPr>
          <a:xfrm>
            <a:off x="3119718" y="2734235"/>
            <a:ext cx="54595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90B13715-414B-EA03-26E5-A813BA3F3125}"/>
              </a:ext>
            </a:extLst>
          </p:cNvPr>
          <p:cNvCxnSpPr/>
          <p:nvPr/>
        </p:nvCxnSpPr>
        <p:spPr>
          <a:xfrm>
            <a:off x="6544235" y="3325906"/>
            <a:ext cx="194534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F999BC7E-540E-84B7-A0B4-3261E9BD55D8}"/>
              </a:ext>
            </a:extLst>
          </p:cNvPr>
          <p:cNvCxnSpPr/>
          <p:nvPr/>
        </p:nvCxnSpPr>
        <p:spPr>
          <a:xfrm>
            <a:off x="7100047" y="3845859"/>
            <a:ext cx="163157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D752BE09-BA91-E7D9-AF87-A3EFC29A68B2}"/>
              </a:ext>
            </a:extLst>
          </p:cNvPr>
          <p:cNvCxnSpPr/>
          <p:nvPr/>
        </p:nvCxnSpPr>
        <p:spPr>
          <a:xfrm>
            <a:off x="510988" y="4069976"/>
            <a:ext cx="288663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18040853-E925-5C82-0165-A7A87B76F22B}"/>
              </a:ext>
            </a:extLst>
          </p:cNvPr>
          <p:cNvCxnSpPr/>
          <p:nvPr/>
        </p:nvCxnSpPr>
        <p:spPr>
          <a:xfrm>
            <a:off x="510988" y="3012141"/>
            <a:ext cx="200809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50548EF9-FAB0-C3EE-83E7-FC1B28535066}"/>
              </a:ext>
            </a:extLst>
          </p:cNvPr>
          <p:cNvCxnSpPr/>
          <p:nvPr/>
        </p:nvCxnSpPr>
        <p:spPr>
          <a:xfrm>
            <a:off x="4061012" y="4572000"/>
            <a:ext cx="39355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FFC096D0-5BA8-FD08-AD7C-C24BBBE1EC0A}"/>
              </a:ext>
            </a:extLst>
          </p:cNvPr>
          <p:cNvCxnSpPr/>
          <p:nvPr/>
        </p:nvCxnSpPr>
        <p:spPr>
          <a:xfrm>
            <a:off x="3299012" y="5880847"/>
            <a:ext cx="528021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11810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9758" y="222762"/>
            <a:ext cx="8844483" cy="6112295"/>
          </a:xfrm>
          <a:prstGeom prst="rect">
            <a:avLst/>
          </a:prstGeom>
          <a:noFill/>
          <a:ln w="952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2" name="正方形/長方形 1"/>
          <p:cNvSpPr/>
          <p:nvPr/>
        </p:nvSpPr>
        <p:spPr>
          <a:xfrm>
            <a:off x="5344378" y="6451598"/>
            <a:ext cx="354776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200" b="1" i="0" u="none" strike="noStrike" kern="1200" cap="none" spc="0" normalizeH="0" baseline="0" noProof="0" dirty="0">
                <a:ln>
                  <a:noFill/>
                </a:ln>
                <a:solidFill>
                  <a:srgbClr val="2E3136"/>
                </a:solidFill>
                <a:effectLst/>
                <a:uLnTx/>
                <a:uFillTx/>
                <a:latin typeface="游ゴシック" panose="020B0400000000000000" pitchFamily="50" charset="-128"/>
                <a:ea typeface="游ゴシック" panose="020B0400000000000000" pitchFamily="50" charset="-128"/>
                <a:cs typeface="+mn-cs"/>
              </a:rPr>
              <a:t>第</a:t>
            </a:r>
            <a:r>
              <a:rPr kumimoji="0" lang="en-US" altLang="zh-CN" sz="1200" b="1" i="0" u="none" strike="noStrike" kern="1200" cap="none" spc="0" normalizeH="0" baseline="0" noProof="0" dirty="0">
                <a:ln>
                  <a:noFill/>
                </a:ln>
                <a:solidFill>
                  <a:srgbClr val="2E3136"/>
                </a:solidFill>
                <a:effectLst/>
                <a:uLnTx/>
                <a:uFillTx/>
                <a:latin typeface="游ゴシック" panose="020B0400000000000000" pitchFamily="50" charset="-128"/>
                <a:ea typeface="游ゴシック" panose="020B0400000000000000" pitchFamily="50" charset="-128"/>
                <a:cs typeface="+mn-cs"/>
              </a:rPr>
              <a:t>168</a:t>
            </a:r>
            <a:r>
              <a:rPr kumimoji="0" lang="zh-CN" altLang="en-US" sz="1200" b="1" i="0" u="none" strike="noStrike" kern="1200" cap="none" spc="0" normalizeH="0" baseline="0" noProof="0" dirty="0">
                <a:ln>
                  <a:noFill/>
                </a:ln>
                <a:solidFill>
                  <a:srgbClr val="2E3136"/>
                </a:solidFill>
                <a:effectLst/>
                <a:uLnTx/>
                <a:uFillTx/>
                <a:latin typeface="游ゴシック" panose="020B0400000000000000" pitchFamily="50" charset="-128"/>
                <a:ea typeface="游ゴシック" panose="020B0400000000000000" pitchFamily="50" charset="-128"/>
                <a:cs typeface="+mn-cs"/>
              </a:rPr>
              <a:t>回社会保障審議会医療保険部会 </a:t>
            </a:r>
            <a:r>
              <a:rPr kumimoji="0" lang="en-US" altLang="zh-CN" sz="1200" b="1" i="0" u="none" strike="noStrike" kern="1200" cap="none" spc="0" normalizeH="0" baseline="0" noProof="0" dirty="0">
                <a:ln>
                  <a:noFill/>
                </a:ln>
                <a:solidFill>
                  <a:srgbClr val="2E3136"/>
                </a:solidFill>
                <a:effectLst/>
                <a:uLnTx/>
                <a:uFillTx/>
                <a:latin typeface="游ゴシック" panose="020B0400000000000000" pitchFamily="50" charset="-128"/>
                <a:ea typeface="游ゴシック" panose="020B0400000000000000" pitchFamily="50" charset="-128"/>
                <a:cs typeface="+mn-cs"/>
              </a:rPr>
              <a:t>2023.9.29 </a:t>
            </a:r>
            <a:endPar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3" name="テキスト ボックス 2">
            <a:extLst>
              <a:ext uri="{FF2B5EF4-FFF2-40B4-BE49-F238E27FC236}">
                <a16:creationId xmlns:a16="http://schemas.microsoft.com/office/drawing/2014/main" id="{EED149DF-2BE1-B79D-E3DA-D0551D655BA2}"/>
              </a:ext>
            </a:extLst>
          </p:cNvPr>
          <p:cNvSpPr txBox="1"/>
          <p:nvPr/>
        </p:nvSpPr>
        <p:spPr>
          <a:xfrm>
            <a:off x="358588" y="6391081"/>
            <a:ext cx="4218463"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OTC</a:t>
            </a:r>
            <a:r>
              <a:rPr kumimoji="1" lang="ja-JP" altLang="en-US" sz="16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類似薬が保険外になると処方箋は減る！</a:t>
            </a:r>
          </a:p>
        </p:txBody>
      </p:sp>
      <p:sp>
        <p:nvSpPr>
          <p:cNvPr id="4" name="正方形/長方形 3">
            <a:extLst>
              <a:ext uri="{FF2B5EF4-FFF2-40B4-BE49-F238E27FC236}">
                <a16:creationId xmlns:a16="http://schemas.microsoft.com/office/drawing/2014/main" id="{F20F0CBC-EAF0-456A-7C5F-9FDF6AA9A1C1}"/>
              </a:ext>
            </a:extLst>
          </p:cNvPr>
          <p:cNvSpPr/>
          <p:nvPr/>
        </p:nvSpPr>
        <p:spPr>
          <a:xfrm>
            <a:off x="6822141" y="1604682"/>
            <a:ext cx="2070003" cy="406101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 name="正方形/長方形 4">
            <a:extLst>
              <a:ext uri="{FF2B5EF4-FFF2-40B4-BE49-F238E27FC236}">
                <a16:creationId xmlns:a16="http://schemas.microsoft.com/office/drawing/2014/main" id="{188E044C-2B44-199F-97E3-BC854ECE2521}"/>
              </a:ext>
            </a:extLst>
          </p:cNvPr>
          <p:cNvSpPr/>
          <p:nvPr/>
        </p:nvSpPr>
        <p:spPr>
          <a:xfrm>
            <a:off x="6822141" y="1604682"/>
            <a:ext cx="2070003" cy="4061012"/>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 name="正方形/長方形 5">
            <a:extLst>
              <a:ext uri="{FF2B5EF4-FFF2-40B4-BE49-F238E27FC236}">
                <a16:creationId xmlns:a16="http://schemas.microsoft.com/office/drawing/2014/main" id="{6B7066D4-F894-E779-C6D1-6B118811E590}"/>
              </a:ext>
            </a:extLst>
          </p:cNvPr>
          <p:cNvSpPr/>
          <p:nvPr/>
        </p:nvSpPr>
        <p:spPr>
          <a:xfrm>
            <a:off x="4706471" y="1604682"/>
            <a:ext cx="2115670" cy="4061012"/>
          </a:xfrm>
          <a:prstGeom prst="rect">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2271E03D-2B28-EB21-C140-F9E224A76D6A}"/>
              </a:ext>
            </a:extLst>
          </p:cNvPr>
          <p:cNvSpPr txBox="1"/>
          <p:nvPr/>
        </p:nvSpPr>
        <p:spPr>
          <a:xfrm>
            <a:off x="5145741" y="522943"/>
            <a:ext cx="3438249" cy="369332"/>
          </a:xfrm>
          <a:prstGeom prst="rect">
            <a:avLst/>
          </a:prstGeom>
          <a:noFill/>
        </p:spPr>
        <p:txBody>
          <a:bodyPr wrap="none" rtlCol="0">
            <a:spAutoFit/>
          </a:bodyPr>
          <a:lstStyle/>
          <a:p>
            <a:r>
              <a:rPr kumimoji="1" lang="en-US" altLang="ja-JP" b="1" dirty="0">
                <a:solidFill>
                  <a:srgbClr val="FFFF00"/>
                </a:solidFill>
              </a:rPr>
              <a:t>OTC</a:t>
            </a:r>
            <a:r>
              <a:rPr kumimoji="1" lang="ja-JP" altLang="en-US" sz="1600" b="1" dirty="0">
                <a:solidFill>
                  <a:srgbClr val="FFFF00"/>
                </a:solidFill>
              </a:rPr>
              <a:t>類似薬の保険外しは必須の課題</a:t>
            </a:r>
          </a:p>
        </p:txBody>
      </p:sp>
    </p:spTree>
    <p:extLst>
      <p:ext uri="{BB962C8B-B14F-4D97-AF65-F5344CB8AC3E}">
        <p14:creationId xmlns:p14="http://schemas.microsoft.com/office/powerpoint/2010/main" val="26214481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6D5999C-7ED6-1959-A626-DECFCA7BAB4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4638" y="0"/>
            <a:ext cx="8414724" cy="6858000"/>
          </a:xfrm>
          <a:prstGeom prst="rect">
            <a:avLst/>
          </a:prstGeom>
        </p:spPr>
      </p:pic>
    </p:spTree>
    <p:extLst>
      <p:ext uri="{BB962C8B-B14F-4D97-AF65-F5344CB8AC3E}">
        <p14:creationId xmlns:p14="http://schemas.microsoft.com/office/powerpoint/2010/main" val="23357060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3063938E-BC7C-FE1E-81E7-449AED7892F4}"/>
              </a:ext>
            </a:extLst>
          </p:cNvPr>
          <p:cNvSpPr txBox="1"/>
          <p:nvPr/>
        </p:nvSpPr>
        <p:spPr>
          <a:xfrm>
            <a:off x="1639019" y="456139"/>
            <a:ext cx="5211683" cy="252376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002060"/>
                </a:solidFill>
                <a:effectLst/>
                <a:uLnTx/>
                <a:uFillTx/>
                <a:latin typeface="Aptos" panose="02110004020202020204"/>
                <a:ea typeface="游ゴシック" panose="020B0400000000000000" pitchFamily="50" charset="-128"/>
                <a:cs typeface="+mn-cs"/>
              </a:rPr>
              <a:t>利　益　＝　売上　－　費用</a:t>
            </a:r>
            <a:endParaRPr kumimoji="1" lang="en-US" altLang="ja-JP" sz="2800" b="1" i="0" u="none" strike="noStrike" kern="1200" cap="none" spc="0" normalizeH="0" baseline="0" noProof="0" dirty="0">
              <a:ln>
                <a:noFill/>
              </a:ln>
              <a:solidFill>
                <a:srgbClr val="002060"/>
              </a:solidFill>
              <a:effectLst/>
              <a:uLnTx/>
              <a:uFillTx/>
              <a:latin typeface="Aptos"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800" b="1" i="0" u="none" strike="noStrike" kern="1200" cap="none" spc="0" normalizeH="0" baseline="0" noProof="0" dirty="0">
              <a:ln>
                <a:noFill/>
              </a:ln>
              <a:solidFill>
                <a:srgbClr val="002060"/>
              </a:solidFill>
              <a:effectLst/>
              <a:uLnTx/>
              <a:uFillTx/>
              <a:latin typeface="Aptos"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002060"/>
                </a:solidFill>
                <a:effectLst/>
                <a:uLnTx/>
                <a:uFillTx/>
                <a:latin typeface="Aptos" panose="02110004020202020204"/>
                <a:ea typeface="游ゴシック" panose="020B0400000000000000" pitchFamily="50" charset="-128"/>
                <a:cs typeface="+mn-cs"/>
              </a:rPr>
              <a:t>売　上　＝　客数　</a:t>
            </a:r>
            <a:r>
              <a:rPr kumimoji="1" lang="en-US" altLang="ja-JP" sz="2800" b="1" i="0" u="none" strike="noStrike" kern="1200" cap="none" spc="0" normalizeH="0" baseline="0" noProof="0" dirty="0">
                <a:ln>
                  <a:noFill/>
                </a:ln>
                <a:solidFill>
                  <a:srgbClr val="002060"/>
                </a:solidFill>
                <a:effectLst/>
                <a:uLnTx/>
                <a:uFillTx/>
                <a:latin typeface="Aptos" panose="02110004020202020204"/>
                <a:ea typeface="游ゴシック" panose="020B0400000000000000" pitchFamily="50" charset="-128"/>
                <a:cs typeface="+mn-cs"/>
              </a:rPr>
              <a:t>×</a:t>
            </a:r>
            <a:r>
              <a:rPr kumimoji="1" lang="ja-JP" altLang="en-US" sz="2800" b="1" i="0" u="none" strike="noStrike" kern="1200" cap="none" spc="0" normalizeH="0" baseline="0" noProof="0" dirty="0">
                <a:ln>
                  <a:noFill/>
                </a:ln>
                <a:solidFill>
                  <a:srgbClr val="002060"/>
                </a:solidFill>
                <a:effectLst/>
                <a:uLnTx/>
                <a:uFillTx/>
                <a:latin typeface="Aptos" panose="02110004020202020204"/>
                <a:ea typeface="游ゴシック" panose="020B0400000000000000" pitchFamily="50" charset="-128"/>
                <a:cs typeface="+mn-cs"/>
              </a:rPr>
              <a:t>　客単価</a:t>
            </a:r>
            <a:endParaRPr kumimoji="1" lang="en-US" altLang="ja-JP" sz="2800" b="1" i="0" u="none" strike="noStrike" kern="1200" cap="none" spc="0" normalizeH="0" baseline="0" noProof="0" dirty="0">
              <a:ln>
                <a:noFill/>
              </a:ln>
              <a:solidFill>
                <a:srgbClr val="002060"/>
              </a:solidFill>
              <a:effectLst/>
              <a:uLnTx/>
              <a:uFillTx/>
              <a:latin typeface="Aptos"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800" b="1" i="0" u="none" strike="noStrike" kern="1200" cap="none" spc="0" normalizeH="0" baseline="0" noProof="0" dirty="0">
              <a:ln>
                <a:noFill/>
              </a:ln>
              <a:solidFill>
                <a:srgbClr val="002060"/>
              </a:solidFill>
              <a:effectLst/>
              <a:uLnTx/>
              <a:uFillTx/>
              <a:latin typeface="Aptos"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002060"/>
                </a:solidFill>
                <a:effectLst/>
                <a:uLnTx/>
                <a:uFillTx/>
                <a:latin typeface="Aptos" panose="02110004020202020204"/>
                <a:ea typeface="游ゴシック" panose="020B0400000000000000" pitchFamily="50" charset="-128"/>
                <a:cs typeface="+mn-cs"/>
              </a:rPr>
              <a:t>費　用　＝変動費　＋　固定費</a:t>
            </a:r>
          </a:p>
        </p:txBody>
      </p:sp>
      <p:sp>
        <p:nvSpPr>
          <p:cNvPr id="3" name="テキスト ボックス 2">
            <a:extLst>
              <a:ext uri="{FF2B5EF4-FFF2-40B4-BE49-F238E27FC236}">
                <a16:creationId xmlns:a16="http://schemas.microsoft.com/office/drawing/2014/main" id="{6F81FDEC-433F-40ED-C38E-713D47328C13}"/>
              </a:ext>
            </a:extLst>
          </p:cNvPr>
          <p:cNvSpPr txBox="1"/>
          <p:nvPr/>
        </p:nvSpPr>
        <p:spPr>
          <a:xfrm>
            <a:off x="1639019" y="5089585"/>
            <a:ext cx="41549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　</a:t>
            </a:r>
          </a:p>
        </p:txBody>
      </p:sp>
      <p:sp>
        <p:nvSpPr>
          <p:cNvPr id="4" name="テキスト ボックス 3">
            <a:extLst>
              <a:ext uri="{FF2B5EF4-FFF2-40B4-BE49-F238E27FC236}">
                <a16:creationId xmlns:a16="http://schemas.microsoft.com/office/drawing/2014/main" id="{F803D93F-6808-A0F6-B438-2123041D8880}"/>
              </a:ext>
            </a:extLst>
          </p:cNvPr>
          <p:cNvSpPr txBox="1"/>
          <p:nvPr/>
        </p:nvSpPr>
        <p:spPr>
          <a:xfrm>
            <a:off x="1109990" y="3726461"/>
            <a:ext cx="6647974" cy="95410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A02B93">
                    <a:lumMod val="50000"/>
                  </a:srgbClr>
                </a:solidFill>
                <a:effectLst/>
                <a:uLnTx/>
                <a:uFillTx/>
                <a:latin typeface="Aptos" panose="02110004020202020204"/>
                <a:ea typeface="游ゴシック" panose="020B0400000000000000" pitchFamily="50" charset="-128"/>
                <a:cs typeface="+mn-cs"/>
              </a:rPr>
              <a:t>勝ち残りの最大のポイントは「客数」を増やす</a:t>
            </a:r>
            <a:endParaRPr kumimoji="1" lang="en-US" altLang="ja-JP" sz="2400" b="1" i="0" u="none" strike="noStrike" kern="1200" cap="none" spc="0" normalizeH="0" baseline="0" noProof="0" dirty="0">
              <a:ln>
                <a:noFill/>
              </a:ln>
              <a:solidFill>
                <a:srgbClr val="A02B93">
                  <a:lumMod val="50000"/>
                </a:srgbClr>
              </a:solidFill>
              <a:effectLst/>
              <a:uLnTx/>
              <a:uFillTx/>
              <a:latin typeface="Aptos"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800" b="1" i="0" u="none" strike="noStrike" kern="1200" cap="none" spc="0" normalizeH="0" baseline="0" noProof="0" dirty="0">
              <a:ln>
                <a:noFill/>
              </a:ln>
              <a:solidFill>
                <a:srgbClr val="A02B93">
                  <a:lumMod val="50000"/>
                </a:srgbClr>
              </a:solidFill>
              <a:effectLst/>
              <a:uLnTx/>
              <a:uFillTx/>
              <a:latin typeface="Aptos"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A02B93">
                    <a:lumMod val="50000"/>
                  </a:srgbClr>
                </a:solidFill>
                <a:effectLst/>
                <a:uLnTx/>
                <a:uFillTx/>
                <a:latin typeface="Aptos" panose="02110004020202020204"/>
                <a:ea typeface="游ゴシック" panose="020B0400000000000000" pitchFamily="50" charset="-128"/>
                <a:cs typeface="+mn-cs"/>
              </a:rPr>
              <a:t>「客数」があるから加算も生きてくる</a:t>
            </a:r>
          </a:p>
        </p:txBody>
      </p:sp>
      <p:sp>
        <p:nvSpPr>
          <p:cNvPr id="5" name="テキスト ボックス 4">
            <a:extLst>
              <a:ext uri="{FF2B5EF4-FFF2-40B4-BE49-F238E27FC236}">
                <a16:creationId xmlns:a16="http://schemas.microsoft.com/office/drawing/2014/main" id="{5A0AC0C8-2B84-2797-2758-93BD22A290AA}"/>
              </a:ext>
            </a:extLst>
          </p:cNvPr>
          <p:cNvSpPr txBox="1"/>
          <p:nvPr/>
        </p:nvSpPr>
        <p:spPr>
          <a:xfrm>
            <a:off x="1109990" y="5390880"/>
            <a:ext cx="7263527" cy="95410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196B24">
                    <a:lumMod val="50000"/>
                  </a:srgbClr>
                </a:solidFill>
                <a:effectLst/>
                <a:uLnTx/>
                <a:uFillTx/>
                <a:latin typeface="Aptos" panose="02110004020202020204"/>
                <a:ea typeface="游ゴシック" panose="020B0400000000000000" pitchFamily="50" charset="-128"/>
                <a:cs typeface="+mn-cs"/>
              </a:rPr>
              <a:t>費用を意識し過ぎると消極的経営に陥りがちになる</a:t>
            </a:r>
            <a:endParaRPr kumimoji="1" lang="en-US" altLang="ja-JP" sz="2400" b="1" i="0" u="none" strike="noStrike" kern="1200" cap="none" spc="0" normalizeH="0" baseline="0" noProof="0" dirty="0">
              <a:ln>
                <a:noFill/>
              </a:ln>
              <a:solidFill>
                <a:srgbClr val="196B24">
                  <a:lumMod val="50000"/>
                </a:srgbClr>
              </a:solidFill>
              <a:effectLst/>
              <a:uLnTx/>
              <a:uFillTx/>
              <a:latin typeface="Aptos"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800" b="0" i="0" u="none" strike="noStrike" kern="1200" cap="none" spc="0" normalizeH="0" baseline="0" noProof="0" dirty="0">
              <a:ln>
                <a:noFill/>
              </a:ln>
              <a:solidFill>
                <a:srgbClr val="196B24">
                  <a:lumMod val="50000"/>
                </a:srgbClr>
              </a:solidFill>
              <a:effectLst/>
              <a:uLnTx/>
              <a:uFillTx/>
              <a:latin typeface="Aptos"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196B24">
                    <a:lumMod val="50000"/>
                  </a:srgbClr>
                </a:solidFill>
                <a:effectLst/>
                <a:uLnTx/>
                <a:uFillTx/>
                <a:latin typeface="Aptos" panose="02110004020202020204"/>
                <a:ea typeface="游ゴシック" panose="020B0400000000000000" pitchFamily="50" charset="-128"/>
                <a:cs typeface="+mn-cs"/>
              </a:rPr>
              <a:t>かけた費用の効果的活用を検討する</a:t>
            </a:r>
          </a:p>
        </p:txBody>
      </p:sp>
    </p:spTree>
    <p:extLst>
      <p:ext uri="{BB962C8B-B14F-4D97-AF65-F5344CB8AC3E}">
        <p14:creationId xmlns:p14="http://schemas.microsoft.com/office/powerpoint/2010/main" val="28512232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68672C1C-5BE9-186F-964D-4C1F0CCFE3FD}"/>
              </a:ext>
            </a:extLst>
          </p:cNvPr>
          <p:cNvPicPr>
            <a:picLocks noChangeAspect="1"/>
          </p:cNvPicPr>
          <p:nvPr/>
        </p:nvPicPr>
        <p:blipFill>
          <a:blip r:embed="rId2"/>
          <a:stretch>
            <a:fillRect/>
          </a:stretch>
        </p:blipFill>
        <p:spPr>
          <a:xfrm>
            <a:off x="1813035" y="1293382"/>
            <a:ext cx="5517930" cy="4728109"/>
          </a:xfrm>
          <a:prstGeom prst="rect">
            <a:avLst/>
          </a:prstGeom>
        </p:spPr>
      </p:pic>
      <p:sp>
        <p:nvSpPr>
          <p:cNvPr id="4" name="テキスト ボックス 3">
            <a:extLst>
              <a:ext uri="{FF2B5EF4-FFF2-40B4-BE49-F238E27FC236}">
                <a16:creationId xmlns:a16="http://schemas.microsoft.com/office/drawing/2014/main" id="{4CD928ED-017A-22D5-68EB-CA0FB964B894}"/>
              </a:ext>
            </a:extLst>
          </p:cNvPr>
          <p:cNvSpPr txBox="1"/>
          <p:nvPr/>
        </p:nvSpPr>
        <p:spPr>
          <a:xfrm>
            <a:off x="3236259" y="636454"/>
            <a:ext cx="2294218"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マーケティングの</a:t>
            </a:r>
            <a:r>
              <a:rPr kumimoji="1" lang="en-US" altLang="ja-JP" sz="20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4P</a:t>
            </a:r>
            <a:endParaRPr kumimoji="1" lang="ja-JP" altLang="en-US" sz="20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 name="テキスト ボックス 1">
            <a:extLst>
              <a:ext uri="{FF2B5EF4-FFF2-40B4-BE49-F238E27FC236}">
                <a16:creationId xmlns:a16="http://schemas.microsoft.com/office/drawing/2014/main" id="{465A370A-7853-2829-F7D9-FD633F9F3F99}"/>
              </a:ext>
            </a:extLst>
          </p:cNvPr>
          <p:cNvSpPr txBox="1"/>
          <p:nvPr/>
        </p:nvSpPr>
        <p:spPr>
          <a:xfrm>
            <a:off x="5701553" y="1425388"/>
            <a:ext cx="2877711" cy="116955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・顧客のニーズに合っているのか</a:t>
            </a:r>
            <a:endParaRPr kumimoji="1" lang="en-US" altLang="ja-JP"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・他社との差別化はあるか</a:t>
            </a:r>
            <a:endParaRPr kumimoji="1" lang="en-US" altLang="ja-JP"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・メニューの多様性</a:t>
            </a:r>
            <a:endParaRPr kumimoji="1" lang="en-US" altLang="ja-JP"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・顧客から評価されているか</a:t>
            </a:r>
            <a:endParaRPr kumimoji="1" lang="en-US" altLang="ja-JP"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 name="テキスト ボックス 4">
            <a:extLst>
              <a:ext uri="{FF2B5EF4-FFF2-40B4-BE49-F238E27FC236}">
                <a16:creationId xmlns:a16="http://schemas.microsoft.com/office/drawing/2014/main" id="{AC9A226A-9208-676D-638D-43CEB306D811}"/>
              </a:ext>
            </a:extLst>
          </p:cNvPr>
          <p:cNvSpPr txBox="1"/>
          <p:nvPr/>
        </p:nvSpPr>
        <p:spPr>
          <a:xfrm>
            <a:off x="6780708" y="2958354"/>
            <a:ext cx="2159566" cy="116955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・無理のない価格設定</a:t>
            </a:r>
            <a:endParaRPr kumimoji="1" lang="en-US" altLang="ja-JP"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・価格満足度</a:t>
            </a:r>
            <a:endParaRPr kumimoji="1" lang="en-US" altLang="ja-JP"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・サービス継続が可能な</a:t>
            </a:r>
            <a:endParaRPr kumimoji="1" lang="en-US" altLang="ja-JP"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・適正利潤の確保</a:t>
            </a:r>
            <a:endParaRPr kumimoji="1" lang="en-US" altLang="ja-JP"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・原価計算</a:t>
            </a:r>
          </a:p>
        </p:txBody>
      </p:sp>
      <p:sp>
        <p:nvSpPr>
          <p:cNvPr id="6" name="テキスト ボックス 5">
            <a:extLst>
              <a:ext uri="{FF2B5EF4-FFF2-40B4-BE49-F238E27FC236}">
                <a16:creationId xmlns:a16="http://schemas.microsoft.com/office/drawing/2014/main" id="{19EC3BDF-511D-B55C-4394-443822137395}"/>
              </a:ext>
            </a:extLst>
          </p:cNvPr>
          <p:cNvSpPr txBox="1"/>
          <p:nvPr/>
        </p:nvSpPr>
        <p:spPr>
          <a:xfrm>
            <a:off x="5350936" y="4924530"/>
            <a:ext cx="1980029" cy="95410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・流通コストへの配慮</a:t>
            </a:r>
            <a:endParaRPr kumimoji="1" lang="en-US" altLang="ja-JP"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・移動時間</a:t>
            </a:r>
            <a:endParaRPr kumimoji="1" lang="en-US" altLang="ja-JP"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・交通事情</a:t>
            </a:r>
            <a:endParaRPr kumimoji="1" lang="en-US" altLang="ja-JP"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・配送料</a:t>
            </a:r>
            <a:endParaRPr kumimoji="1" lang="en-US" altLang="ja-JP"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7D1FB6BB-4512-E23C-A8B8-4FB7DFDB69FB}"/>
              </a:ext>
            </a:extLst>
          </p:cNvPr>
          <p:cNvSpPr txBox="1"/>
          <p:nvPr/>
        </p:nvSpPr>
        <p:spPr>
          <a:xfrm>
            <a:off x="1235276" y="4447476"/>
            <a:ext cx="2621230" cy="95410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・プロモーションエリア</a:t>
            </a:r>
            <a:endParaRPr kumimoji="1" lang="en-US" altLang="ja-JP"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・販促ツール</a:t>
            </a:r>
            <a:endParaRPr kumimoji="1" lang="en-US" altLang="ja-JP"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・魅力あるイベント</a:t>
            </a:r>
            <a:endParaRPr kumimoji="1" lang="en-US" altLang="ja-JP"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・知らせる</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（アイデンティティ）</a:t>
            </a:r>
          </a:p>
        </p:txBody>
      </p:sp>
      <p:sp>
        <p:nvSpPr>
          <p:cNvPr id="8" name="テキスト ボックス 7">
            <a:extLst>
              <a:ext uri="{FF2B5EF4-FFF2-40B4-BE49-F238E27FC236}">
                <a16:creationId xmlns:a16="http://schemas.microsoft.com/office/drawing/2014/main" id="{96343B1D-FB07-FD4B-86F2-878CD70AD363}"/>
              </a:ext>
            </a:extLst>
          </p:cNvPr>
          <p:cNvSpPr txBox="1"/>
          <p:nvPr/>
        </p:nvSpPr>
        <p:spPr>
          <a:xfrm>
            <a:off x="418879" y="1456417"/>
            <a:ext cx="3262432"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ターゲットは何を求めているのか</a:t>
            </a:r>
          </a:p>
        </p:txBody>
      </p:sp>
      <p:sp>
        <p:nvSpPr>
          <p:cNvPr id="9" name="テキスト ボックス 8">
            <a:extLst>
              <a:ext uri="{FF2B5EF4-FFF2-40B4-BE49-F238E27FC236}">
                <a16:creationId xmlns:a16="http://schemas.microsoft.com/office/drawing/2014/main" id="{1F22EE60-6B72-9526-234B-D158036D0A28}"/>
              </a:ext>
            </a:extLst>
          </p:cNvPr>
          <p:cNvSpPr txBox="1"/>
          <p:nvPr/>
        </p:nvSpPr>
        <p:spPr>
          <a:xfrm>
            <a:off x="2050095" y="6184526"/>
            <a:ext cx="5202065" cy="369332"/>
          </a:xfrm>
          <a:prstGeom prst="rect">
            <a:avLst/>
          </a:prstGeom>
          <a:noFill/>
        </p:spPr>
        <p:txBody>
          <a:bodyPr wrap="none" rtlCol="0">
            <a:spAutoFit/>
          </a:bodyPr>
          <a:lstStyle/>
          <a:p>
            <a:r>
              <a:rPr kumimoji="1" lang="ja-JP" altLang="en-US" b="1" dirty="0">
                <a:solidFill>
                  <a:srgbClr val="002060"/>
                </a:solidFill>
              </a:rPr>
              <a:t>さらに、デジタルや</a:t>
            </a:r>
            <a:r>
              <a:rPr kumimoji="1" lang="en-US" altLang="ja-JP" b="1" dirty="0">
                <a:solidFill>
                  <a:srgbClr val="002060"/>
                </a:solidFill>
              </a:rPr>
              <a:t>IT</a:t>
            </a:r>
            <a:r>
              <a:rPr kumimoji="1" lang="ja-JP" altLang="en-US" b="1" dirty="0">
                <a:solidFill>
                  <a:srgbClr val="002060"/>
                </a:solidFill>
              </a:rPr>
              <a:t>の活用による処方箋の獲得</a:t>
            </a:r>
          </a:p>
        </p:txBody>
      </p:sp>
    </p:spTree>
    <p:extLst>
      <p:ext uri="{BB962C8B-B14F-4D97-AF65-F5344CB8AC3E}">
        <p14:creationId xmlns:p14="http://schemas.microsoft.com/office/powerpoint/2010/main" val="20621469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5B0773E-6F92-B472-C4C7-088C436AB449}"/>
              </a:ext>
            </a:extLst>
          </p:cNvPr>
          <p:cNvSpPr txBox="1"/>
          <p:nvPr/>
        </p:nvSpPr>
        <p:spPr>
          <a:xfrm>
            <a:off x="2563906" y="448235"/>
            <a:ext cx="326243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0F9ED5">
                    <a:lumMod val="50000"/>
                  </a:srgbClr>
                </a:solidFill>
                <a:effectLst/>
                <a:uLnTx/>
                <a:uFillTx/>
                <a:latin typeface="游ゴシック" panose="02110004020202020204"/>
                <a:ea typeface="游ゴシック" panose="020B0400000000000000" pitchFamily="50" charset="-128"/>
                <a:cs typeface="+mn-cs"/>
              </a:rPr>
              <a:t>調剤報酬への国の期待</a:t>
            </a:r>
          </a:p>
        </p:txBody>
      </p:sp>
      <p:sp>
        <p:nvSpPr>
          <p:cNvPr id="3" name="テキスト ボックス 2">
            <a:extLst>
              <a:ext uri="{FF2B5EF4-FFF2-40B4-BE49-F238E27FC236}">
                <a16:creationId xmlns:a16="http://schemas.microsoft.com/office/drawing/2014/main" id="{9580FBEB-3529-F378-4568-2E535129490C}"/>
              </a:ext>
            </a:extLst>
          </p:cNvPr>
          <p:cNvSpPr txBox="1"/>
          <p:nvPr/>
        </p:nvSpPr>
        <p:spPr>
          <a:xfrm>
            <a:off x="1344707" y="1075763"/>
            <a:ext cx="7180171" cy="59093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196B24">
                    <a:lumMod val="50000"/>
                  </a:srgbClr>
                </a:solidFill>
                <a:effectLst/>
                <a:uLnTx/>
                <a:uFillTx/>
                <a:latin typeface="游ゴシック" panose="02110004020202020204"/>
                <a:ea typeface="游ゴシック" panose="020B0400000000000000" pitchFamily="50" charset="-128"/>
                <a:cs typeface="+mn-cs"/>
              </a:rPr>
              <a:t>超高齢社会を迎える</a:t>
            </a:r>
            <a:r>
              <a:rPr kumimoji="1" lang="en-US" altLang="ja-JP" sz="1800" b="1" i="0" u="none" strike="noStrike" kern="1200" cap="none" spc="0" normalizeH="0" baseline="0" noProof="0" dirty="0">
                <a:ln>
                  <a:noFill/>
                </a:ln>
                <a:solidFill>
                  <a:srgbClr val="196B24">
                    <a:lumMod val="50000"/>
                  </a:srgbClr>
                </a:solidFill>
                <a:effectLst/>
                <a:uLnTx/>
                <a:uFillTx/>
                <a:latin typeface="游ゴシック" panose="02110004020202020204"/>
                <a:ea typeface="游ゴシック" panose="020B0400000000000000" pitchFamily="50" charset="-128"/>
                <a:cs typeface="+mn-cs"/>
              </a:rPr>
              <a:t>2040</a:t>
            </a:r>
            <a:r>
              <a:rPr kumimoji="1" lang="ja-JP" altLang="en-US" sz="1800" b="1" i="0" u="none" strike="noStrike" kern="1200" cap="none" spc="0" normalizeH="0" baseline="0" noProof="0" dirty="0">
                <a:ln>
                  <a:noFill/>
                </a:ln>
                <a:solidFill>
                  <a:srgbClr val="196B24">
                    <a:lumMod val="50000"/>
                  </a:srgbClr>
                </a:solidFill>
                <a:effectLst/>
                <a:uLnTx/>
                <a:uFillTx/>
                <a:latin typeface="游ゴシック" panose="02110004020202020204"/>
                <a:ea typeface="游ゴシック" panose="020B0400000000000000" pitchFamily="50" charset="-128"/>
                <a:cs typeface="+mn-cs"/>
              </a:rPr>
              <a:t>年に向けた医療提供体制への準備が必須</a:t>
            </a:r>
            <a:endParaRPr kumimoji="1" lang="en-US" altLang="ja-JP" sz="1800" b="1" i="0" u="none" strike="noStrike" kern="1200" cap="none" spc="0" normalizeH="0" baseline="0" noProof="0" dirty="0">
              <a:ln>
                <a:noFill/>
              </a:ln>
              <a:solidFill>
                <a:srgbClr val="196B24">
                  <a:lumMod val="50000"/>
                </a:srgbClr>
              </a:solidFill>
              <a:effectLst/>
              <a:uLnTx/>
              <a:uFillTx/>
              <a:latin typeface="游ゴシック"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1" i="0" u="none" strike="noStrike" kern="1200" cap="none" spc="0" normalizeH="0" baseline="0" noProof="0" dirty="0">
              <a:ln>
                <a:noFill/>
              </a:ln>
              <a:solidFill>
                <a:srgbClr val="196B24">
                  <a:lumMod val="50000"/>
                </a:srgbClr>
              </a:solidFill>
              <a:effectLst/>
              <a:uLnTx/>
              <a:uFillTx/>
              <a:latin typeface="游ゴシック"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196B24">
                    <a:lumMod val="50000"/>
                  </a:srgbClr>
                </a:solidFill>
                <a:effectLst/>
                <a:uLnTx/>
                <a:uFillTx/>
                <a:latin typeface="游ゴシック" panose="02110004020202020204"/>
                <a:ea typeface="游ゴシック" panose="020B0400000000000000" pitchFamily="50" charset="-128"/>
                <a:cs typeface="+mn-cs"/>
              </a:rPr>
              <a:t>では、</a:t>
            </a:r>
            <a:r>
              <a:rPr kumimoji="1" lang="en-US" altLang="ja-JP" sz="1800" b="1" i="0" u="none" strike="noStrike" kern="1200" cap="none" spc="0" normalizeH="0" baseline="0" noProof="0" dirty="0">
                <a:ln>
                  <a:noFill/>
                </a:ln>
                <a:solidFill>
                  <a:srgbClr val="196B24">
                    <a:lumMod val="50000"/>
                  </a:srgbClr>
                </a:solidFill>
                <a:effectLst/>
                <a:uLnTx/>
                <a:uFillTx/>
                <a:latin typeface="游ゴシック" panose="02110004020202020204"/>
                <a:ea typeface="游ゴシック" panose="020B0400000000000000" pitchFamily="50" charset="-128"/>
                <a:cs typeface="+mn-cs"/>
              </a:rPr>
              <a:t>2040</a:t>
            </a:r>
            <a:r>
              <a:rPr kumimoji="1" lang="ja-JP" altLang="en-US" sz="1800" b="1" i="0" u="none" strike="noStrike" kern="1200" cap="none" spc="0" normalizeH="0" baseline="0" noProof="0" dirty="0">
                <a:ln>
                  <a:noFill/>
                </a:ln>
                <a:solidFill>
                  <a:srgbClr val="196B24">
                    <a:lumMod val="50000"/>
                  </a:srgbClr>
                </a:solidFill>
                <a:effectLst/>
                <a:uLnTx/>
                <a:uFillTx/>
                <a:latin typeface="游ゴシック" panose="02110004020202020204"/>
                <a:ea typeface="游ゴシック" panose="020B0400000000000000" pitchFamily="50" charset="-128"/>
                <a:cs typeface="+mn-cs"/>
              </a:rPr>
              <a:t>年はどんな社会になっているのか？</a:t>
            </a:r>
            <a:endParaRPr kumimoji="1" lang="en-US" altLang="ja-JP" sz="1800" b="1" i="0" u="none" strike="noStrike" kern="1200" cap="none" spc="0" normalizeH="0" baseline="0" noProof="0" dirty="0">
              <a:ln>
                <a:noFill/>
              </a:ln>
              <a:solidFill>
                <a:srgbClr val="196B24">
                  <a:lumMod val="50000"/>
                </a:srgbClr>
              </a:solidFill>
              <a:effectLst/>
              <a:uLnTx/>
              <a:uFillTx/>
              <a:latin typeface="游ゴシック"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1" i="0" u="none" strike="noStrike" kern="1200" cap="none" spc="0" normalizeH="0" baseline="0" noProof="0" dirty="0">
              <a:ln>
                <a:noFill/>
              </a:ln>
              <a:solidFill>
                <a:srgbClr val="196B24">
                  <a:lumMod val="50000"/>
                </a:srgbClr>
              </a:solidFill>
              <a:effectLst/>
              <a:uLnTx/>
              <a:uFillTx/>
              <a:latin typeface="游ゴシック"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196B24">
                    <a:lumMod val="50000"/>
                  </a:srgbClr>
                </a:solidFill>
                <a:effectLst/>
                <a:uLnTx/>
                <a:uFillTx/>
                <a:latin typeface="游ゴシック" panose="02110004020202020204"/>
                <a:ea typeface="游ゴシック" panose="020B0400000000000000" pitchFamily="50" charset="-128"/>
                <a:cs typeface="+mn-cs"/>
              </a:rPr>
              <a:t>人口は急速に減少し、高齢者は急増する</a:t>
            </a:r>
            <a:endParaRPr kumimoji="1" lang="en-US" altLang="ja-JP" sz="1800" b="1" i="0" u="none" strike="noStrike" kern="1200" cap="none" spc="0" normalizeH="0" baseline="0" noProof="0" dirty="0">
              <a:ln>
                <a:noFill/>
              </a:ln>
              <a:solidFill>
                <a:srgbClr val="196B24">
                  <a:lumMod val="50000"/>
                </a:srgbClr>
              </a:solidFill>
              <a:effectLst/>
              <a:uLnTx/>
              <a:uFillTx/>
              <a:latin typeface="游ゴシック"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1" i="0" u="none" strike="noStrike" kern="1200" cap="none" spc="0" normalizeH="0" baseline="0" noProof="0" dirty="0">
              <a:ln>
                <a:noFill/>
              </a:ln>
              <a:solidFill>
                <a:srgbClr val="196B24">
                  <a:lumMod val="50000"/>
                </a:srgbClr>
              </a:solidFill>
              <a:effectLst/>
              <a:uLnTx/>
              <a:uFillTx/>
              <a:latin typeface="游ゴシック"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196B24">
                    <a:lumMod val="50000"/>
                  </a:srgbClr>
                </a:solidFill>
                <a:effectLst/>
                <a:uLnTx/>
                <a:uFillTx/>
                <a:latin typeface="游ゴシック" panose="02110004020202020204"/>
                <a:ea typeface="游ゴシック" panose="020B0400000000000000" pitchFamily="50" charset="-128"/>
                <a:cs typeface="+mn-cs"/>
              </a:rPr>
              <a:t>その高齢者の多くは後期高齢者で「歩行が困難」「通院が困難」</a:t>
            </a:r>
            <a:endParaRPr kumimoji="1" lang="en-US" altLang="ja-JP" sz="1800" b="1" i="0" u="none" strike="noStrike" kern="1200" cap="none" spc="0" normalizeH="0" baseline="0" noProof="0" dirty="0">
              <a:ln>
                <a:noFill/>
              </a:ln>
              <a:solidFill>
                <a:srgbClr val="196B24">
                  <a:lumMod val="50000"/>
                </a:srgbClr>
              </a:solidFill>
              <a:effectLst/>
              <a:uLnTx/>
              <a:uFillTx/>
              <a:latin typeface="游ゴシック"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1" i="0" u="none" strike="noStrike" kern="1200" cap="none" spc="0" normalizeH="0" baseline="0" noProof="0" dirty="0">
              <a:ln>
                <a:noFill/>
              </a:ln>
              <a:solidFill>
                <a:srgbClr val="196B24">
                  <a:lumMod val="50000"/>
                </a:srgbClr>
              </a:solidFill>
              <a:effectLst/>
              <a:uLnTx/>
              <a:uFillTx/>
              <a:latin typeface="游ゴシック"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196B24">
                    <a:lumMod val="50000"/>
                  </a:srgbClr>
                </a:solidFill>
                <a:effectLst/>
                <a:uLnTx/>
                <a:uFillTx/>
                <a:latin typeface="游ゴシック" panose="02110004020202020204"/>
                <a:ea typeface="游ゴシック" panose="020B0400000000000000" pitchFamily="50" charset="-128"/>
                <a:cs typeface="+mn-cs"/>
              </a:rPr>
              <a:t>介護の必要度が高く認知症（</a:t>
            </a:r>
            <a:r>
              <a:rPr kumimoji="1" lang="en-US" altLang="ja-JP" sz="1800" b="1" i="0" u="none" strike="noStrike" kern="1200" cap="none" spc="0" normalizeH="0" baseline="0" noProof="0" dirty="0">
                <a:ln>
                  <a:noFill/>
                </a:ln>
                <a:solidFill>
                  <a:srgbClr val="196B24">
                    <a:lumMod val="50000"/>
                  </a:srgbClr>
                </a:solidFill>
                <a:effectLst/>
                <a:uLnTx/>
                <a:uFillTx/>
                <a:latin typeface="游ゴシック" panose="02110004020202020204"/>
                <a:ea typeface="游ゴシック" panose="020B0400000000000000" pitchFamily="50" charset="-128"/>
                <a:cs typeface="+mn-cs"/>
              </a:rPr>
              <a:t>MCI</a:t>
            </a:r>
            <a:r>
              <a:rPr kumimoji="1" lang="ja-JP" altLang="en-US" sz="1800" b="1" i="0" u="none" strike="noStrike" kern="1200" cap="none" spc="0" normalizeH="0" baseline="0" noProof="0" dirty="0">
                <a:ln>
                  <a:noFill/>
                </a:ln>
                <a:solidFill>
                  <a:srgbClr val="196B24">
                    <a:lumMod val="50000"/>
                  </a:srgbClr>
                </a:solidFill>
                <a:effectLst/>
                <a:uLnTx/>
                <a:uFillTx/>
                <a:latin typeface="游ゴシック" panose="02110004020202020204"/>
                <a:ea typeface="游ゴシック" panose="020B0400000000000000" pitchFamily="50" charset="-128"/>
                <a:cs typeface="+mn-cs"/>
              </a:rPr>
              <a:t>を含む）も増える</a:t>
            </a:r>
            <a:endParaRPr kumimoji="1" lang="en-US" altLang="ja-JP" sz="1800" b="1" i="0" u="none" strike="noStrike" kern="1200" cap="none" spc="0" normalizeH="0" baseline="0" noProof="0" dirty="0">
              <a:ln>
                <a:noFill/>
              </a:ln>
              <a:solidFill>
                <a:srgbClr val="196B24">
                  <a:lumMod val="50000"/>
                </a:srgbClr>
              </a:solidFill>
              <a:effectLst/>
              <a:uLnTx/>
              <a:uFillTx/>
              <a:latin typeface="游ゴシック"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1" i="0" u="none" strike="noStrike" kern="1200" cap="none" spc="0" normalizeH="0" baseline="0" noProof="0" dirty="0">
              <a:ln>
                <a:noFill/>
              </a:ln>
              <a:solidFill>
                <a:srgbClr val="196B24">
                  <a:lumMod val="50000"/>
                </a:srgbClr>
              </a:solidFill>
              <a:effectLst/>
              <a:uLnTx/>
              <a:uFillTx/>
              <a:latin typeface="游ゴシック"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196B24">
                    <a:lumMod val="50000"/>
                  </a:srgbClr>
                </a:solidFill>
                <a:effectLst/>
                <a:uLnTx/>
                <a:uFillTx/>
                <a:latin typeface="游ゴシック" panose="02110004020202020204"/>
                <a:ea typeface="游ゴシック" panose="020B0400000000000000" pitchFamily="50" charset="-128"/>
                <a:cs typeface="+mn-cs"/>
              </a:rPr>
              <a:t>必然的に外来患者よりも在宅患者が増加する</a:t>
            </a:r>
            <a:endParaRPr kumimoji="1" lang="en-US" altLang="ja-JP" sz="1800" b="1" i="0" u="none" strike="noStrike" kern="1200" cap="none" spc="0" normalizeH="0" baseline="0" noProof="0" dirty="0">
              <a:ln>
                <a:noFill/>
              </a:ln>
              <a:solidFill>
                <a:srgbClr val="196B24">
                  <a:lumMod val="50000"/>
                </a:srgbClr>
              </a:solidFill>
              <a:effectLst/>
              <a:uLnTx/>
              <a:uFillTx/>
              <a:latin typeface="游ゴシック"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1" i="0" u="none" strike="noStrike" kern="1200" cap="none" spc="0" normalizeH="0" baseline="0" noProof="0" dirty="0">
              <a:ln>
                <a:noFill/>
              </a:ln>
              <a:solidFill>
                <a:srgbClr val="196B24">
                  <a:lumMod val="50000"/>
                </a:srgbClr>
              </a:solidFill>
              <a:effectLst/>
              <a:uLnTx/>
              <a:uFillTx/>
              <a:latin typeface="游ゴシック"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196B24">
                    <a:lumMod val="50000"/>
                  </a:srgbClr>
                </a:solidFill>
                <a:effectLst/>
                <a:uLnTx/>
                <a:uFillTx/>
                <a:latin typeface="游ゴシック" panose="02110004020202020204"/>
                <a:ea typeface="游ゴシック" panose="020B0400000000000000" pitchFamily="50" charset="-128"/>
                <a:cs typeface="+mn-cs"/>
              </a:rPr>
              <a:t>それを支える就業人口は減少傾向が著しい</a:t>
            </a:r>
            <a:endParaRPr kumimoji="1" lang="en-US" altLang="ja-JP" sz="1800" b="1" i="0" u="none" strike="noStrike" kern="1200" cap="none" spc="0" normalizeH="0" baseline="0" noProof="0" dirty="0">
              <a:ln>
                <a:noFill/>
              </a:ln>
              <a:solidFill>
                <a:srgbClr val="196B24">
                  <a:lumMod val="50000"/>
                </a:srgbClr>
              </a:solidFill>
              <a:effectLst/>
              <a:uLnTx/>
              <a:uFillTx/>
              <a:latin typeface="游ゴシック"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1" i="0" u="none" strike="noStrike" kern="1200" cap="none" spc="0" normalizeH="0" baseline="0" noProof="0" dirty="0">
              <a:ln>
                <a:noFill/>
              </a:ln>
              <a:solidFill>
                <a:srgbClr val="196B24">
                  <a:lumMod val="50000"/>
                </a:srgbClr>
              </a:solidFill>
              <a:effectLst/>
              <a:uLnTx/>
              <a:uFillTx/>
              <a:latin typeface="游ゴシック"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196B24">
                    <a:lumMod val="50000"/>
                  </a:srgbClr>
                </a:solidFill>
                <a:effectLst/>
                <a:uLnTx/>
                <a:uFillTx/>
                <a:latin typeface="游ゴシック" panose="02110004020202020204"/>
                <a:ea typeface="游ゴシック" panose="020B0400000000000000" pitchFamily="50" charset="-128"/>
                <a:cs typeface="+mn-cs"/>
              </a:rPr>
              <a:t>さらに自宅でがんの終末期を希望する患者が急増する</a:t>
            </a:r>
            <a:endParaRPr kumimoji="1" lang="en-US" altLang="ja-JP" sz="1800" b="1" i="0" u="none" strike="noStrike" kern="1200" cap="none" spc="0" normalizeH="0" baseline="0" noProof="0" dirty="0">
              <a:ln>
                <a:noFill/>
              </a:ln>
              <a:solidFill>
                <a:srgbClr val="196B24">
                  <a:lumMod val="50000"/>
                </a:srgbClr>
              </a:solidFill>
              <a:effectLst/>
              <a:uLnTx/>
              <a:uFillTx/>
              <a:latin typeface="游ゴシック"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1" i="0" u="none" strike="noStrike" kern="1200" cap="none" spc="0" normalizeH="0" baseline="0" noProof="0" dirty="0">
              <a:ln>
                <a:noFill/>
              </a:ln>
              <a:solidFill>
                <a:srgbClr val="196B24">
                  <a:lumMod val="50000"/>
                </a:srgbClr>
              </a:solidFill>
              <a:effectLst/>
              <a:uLnTx/>
              <a:uFillTx/>
              <a:latin typeface="游ゴシック"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196B24">
                    <a:lumMod val="50000"/>
                  </a:srgbClr>
                </a:solidFill>
                <a:effectLst/>
                <a:uLnTx/>
                <a:uFillTx/>
                <a:latin typeface="游ゴシック" panose="02110004020202020204"/>
                <a:ea typeface="游ゴシック" panose="020B0400000000000000" pitchFamily="50" charset="-128"/>
                <a:cs typeface="+mn-cs"/>
              </a:rPr>
              <a:t>高度な在宅医療の必要度が高まる</a:t>
            </a:r>
            <a:endParaRPr kumimoji="1" lang="en-US" altLang="ja-JP" sz="1800" b="1" i="0" u="none" strike="noStrike" kern="1200" cap="none" spc="0" normalizeH="0" baseline="0" noProof="0" dirty="0">
              <a:ln>
                <a:noFill/>
              </a:ln>
              <a:solidFill>
                <a:srgbClr val="196B24">
                  <a:lumMod val="50000"/>
                </a:srgbClr>
              </a:solidFill>
              <a:effectLst/>
              <a:uLnTx/>
              <a:uFillTx/>
              <a:latin typeface="游ゴシック"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1"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1"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1"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p:sp>
        <p:nvSpPr>
          <p:cNvPr id="4" name="テキスト ボックス 3">
            <a:extLst>
              <a:ext uri="{FF2B5EF4-FFF2-40B4-BE49-F238E27FC236}">
                <a16:creationId xmlns:a16="http://schemas.microsoft.com/office/drawing/2014/main" id="{24477CED-B9A9-07CC-AE27-258182F009B6}"/>
              </a:ext>
            </a:extLst>
          </p:cNvPr>
          <p:cNvSpPr txBox="1"/>
          <p:nvPr/>
        </p:nvSpPr>
        <p:spPr>
          <a:xfrm>
            <a:off x="479270" y="6122894"/>
            <a:ext cx="8334333" cy="369332"/>
          </a:xfrm>
          <a:prstGeom prst="rect">
            <a:avLst/>
          </a:prstGeom>
          <a:noFill/>
        </p:spPr>
        <p:txBody>
          <a:bodyPr wrap="non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002060"/>
                </a:solidFill>
                <a:effectLst/>
                <a:uLnTx/>
                <a:uFillTx/>
                <a:latin typeface="游ゴシック" panose="02110004020202020204"/>
                <a:ea typeface="游ゴシック" panose="020B0400000000000000" pitchFamily="50" charset="-128"/>
                <a:cs typeface="+mn-cs"/>
              </a:rPr>
              <a:t>2040</a:t>
            </a:r>
            <a:r>
              <a:rPr kumimoji="1" lang="ja-JP" altLang="en-US" sz="1800" b="1" i="0" u="none" strike="noStrike" kern="1200" cap="none" spc="0" normalizeH="0" baseline="0" noProof="0" dirty="0">
                <a:ln>
                  <a:noFill/>
                </a:ln>
                <a:solidFill>
                  <a:srgbClr val="002060"/>
                </a:solidFill>
                <a:effectLst/>
                <a:uLnTx/>
                <a:uFillTx/>
                <a:latin typeface="游ゴシック" panose="02110004020202020204"/>
                <a:ea typeface="游ゴシック" panose="020B0400000000000000" pitchFamily="50" charset="-128"/>
                <a:cs typeface="+mn-cs"/>
              </a:rPr>
              <a:t>年は</a:t>
            </a:r>
            <a:r>
              <a:rPr kumimoji="0" lang="ja-JP" altLang="ja-JP" sz="1800" b="1" i="0" u="none" strike="noStrike" kern="100" cap="none" spc="0" normalizeH="0" baseline="0" noProof="0" dirty="0">
                <a:ln>
                  <a:noFill/>
                </a:ln>
                <a:solidFill>
                  <a:srgbClr val="002060"/>
                </a:solidFill>
                <a:effectLst/>
                <a:uLnTx/>
                <a:uFillTx/>
                <a:latin typeface="游明朝" panose="02020400000000000000" pitchFamily="18" charset="-128"/>
                <a:ea typeface="游ゴシック" panose="020B0400000000000000" pitchFamily="50" charset="-128"/>
                <a:cs typeface="Times New Roman" panose="02020603050405020304" pitchFamily="18" charset="0"/>
              </a:rPr>
              <a:t>「ときどき入院、ほぼ在宅」</a:t>
            </a:r>
            <a:r>
              <a:rPr kumimoji="0" lang="ja-JP" altLang="en-US" sz="1800" b="1" i="0" u="none" strike="noStrike" kern="100" cap="none" spc="0" normalizeH="0" baseline="0" noProof="0" dirty="0">
                <a:ln>
                  <a:noFill/>
                </a:ln>
                <a:solidFill>
                  <a:srgbClr val="002060"/>
                </a:solidFill>
                <a:effectLst/>
                <a:uLnTx/>
                <a:uFillTx/>
                <a:latin typeface="游明朝" panose="02020400000000000000" pitchFamily="18" charset="-128"/>
                <a:ea typeface="游ゴシック" panose="020B0400000000000000" pitchFamily="50" charset="-128"/>
                <a:cs typeface="Times New Roman" panose="02020603050405020304" pitchFamily="18" charset="0"/>
              </a:rPr>
              <a:t>の地域完結型医療・介護提供体制の構築</a:t>
            </a:r>
            <a:endParaRPr kumimoji="0" lang="en-US" altLang="ja-JP" sz="1800" b="1" i="0" u="none" strike="noStrike" kern="100" cap="none" spc="0" normalizeH="0" baseline="0" noProof="0" dirty="0">
              <a:ln>
                <a:noFill/>
              </a:ln>
              <a:solidFill>
                <a:srgbClr val="002060"/>
              </a:solidFill>
              <a:effectLst/>
              <a:uLnTx/>
              <a:uFillTx/>
              <a:latin typeface="游明朝" panose="02020400000000000000" pitchFamily="18" charset="-128"/>
              <a:ea typeface="游ゴシック" panose="020B0400000000000000" pitchFamily="50" charset="-128"/>
              <a:cs typeface="Times New Roman" panose="02020603050405020304" pitchFamily="18" charset="0"/>
            </a:endParaRPr>
          </a:p>
        </p:txBody>
      </p:sp>
    </p:spTree>
    <p:extLst>
      <p:ext uri="{BB962C8B-B14F-4D97-AF65-F5344CB8AC3E}">
        <p14:creationId xmlns:p14="http://schemas.microsoft.com/office/powerpoint/2010/main" val="4826770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96C8A08-7115-8544-E6DF-BF202592A8F9}"/>
              </a:ext>
            </a:extLst>
          </p:cNvPr>
          <p:cNvSpPr txBox="1"/>
          <p:nvPr/>
        </p:nvSpPr>
        <p:spPr>
          <a:xfrm>
            <a:off x="431358" y="493059"/>
            <a:ext cx="8481809" cy="60324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0E2841">
                    <a:lumMod val="90000"/>
                    <a:lumOff val="10000"/>
                  </a:srgbClr>
                </a:solidFill>
                <a:effectLst/>
                <a:uLnTx/>
                <a:uFillTx/>
                <a:latin typeface="游ゴシック" panose="02110004020202020204"/>
                <a:ea typeface="游ゴシック" panose="020B0400000000000000" pitchFamily="50" charset="-128"/>
                <a:cs typeface="+mn-cs"/>
              </a:rPr>
              <a:t>2026</a:t>
            </a:r>
            <a:r>
              <a:rPr kumimoji="1" lang="ja-JP" altLang="en-US" sz="1800" b="1" i="0" u="none" strike="noStrike" kern="1200" cap="none" spc="0" normalizeH="0" baseline="0" noProof="0" dirty="0">
                <a:ln>
                  <a:noFill/>
                </a:ln>
                <a:solidFill>
                  <a:srgbClr val="0E2841">
                    <a:lumMod val="90000"/>
                    <a:lumOff val="10000"/>
                  </a:srgbClr>
                </a:solidFill>
                <a:effectLst/>
                <a:uLnTx/>
                <a:uFillTx/>
                <a:latin typeface="游ゴシック" panose="02110004020202020204"/>
                <a:ea typeface="游ゴシック" panose="020B0400000000000000" pitchFamily="50" charset="-128"/>
                <a:cs typeface="+mn-cs"/>
              </a:rPr>
              <a:t>年度からの調剤報酬改定は予想以上に厳しさを増すと思われます</a:t>
            </a:r>
            <a:endParaRPr kumimoji="1" lang="en-US" altLang="ja-JP" sz="1800" b="1" i="0" u="none" strike="noStrike" kern="1200" cap="none" spc="0" normalizeH="0" baseline="0" noProof="0" dirty="0">
              <a:ln>
                <a:noFill/>
              </a:ln>
              <a:solidFill>
                <a:srgbClr val="0E2841">
                  <a:lumMod val="90000"/>
                  <a:lumOff val="10000"/>
                </a:srgbClr>
              </a:solidFill>
              <a:effectLst/>
              <a:uLnTx/>
              <a:uFillTx/>
              <a:latin typeface="游ゴシック"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1" i="0" u="none" strike="noStrike" kern="1200" cap="none" spc="0" normalizeH="0" baseline="0" noProof="0" dirty="0">
              <a:ln>
                <a:noFill/>
              </a:ln>
              <a:solidFill>
                <a:srgbClr val="0E2841">
                  <a:lumMod val="90000"/>
                  <a:lumOff val="10000"/>
                </a:srgbClr>
              </a:solidFill>
              <a:effectLst/>
              <a:uLnTx/>
              <a:uFillTx/>
              <a:latin typeface="游ゴシック"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E2841">
                    <a:lumMod val="90000"/>
                    <a:lumOff val="10000"/>
                  </a:srgbClr>
                </a:solidFill>
                <a:effectLst/>
                <a:uLnTx/>
                <a:uFillTx/>
                <a:latin typeface="游ゴシック" panose="02110004020202020204"/>
                <a:ea typeface="游ゴシック" panose="020B0400000000000000" pitchFamily="50" charset="-128"/>
                <a:cs typeface="+mn-cs"/>
              </a:rPr>
              <a:t>超高齢化による自然増に加えてがん治療薬などの高度医療の進展があります</a:t>
            </a:r>
            <a:endParaRPr kumimoji="1" lang="en-US" altLang="ja-JP" sz="1800" b="1" i="0" u="none" strike="noStrike" kern="1200" cap="none" spc="0" normalizeH="0" baseline="0" noProof="0" dirty="0">
              <a:ln>
                <a:noFill/>
              </a:ln>
              <a:solidFill>
                <a:srgbClr val="0E2841">
                  <a:lumMod val="90000"/>
                  <a:lumOff val="10000"/>
                </a:srgbClr>
              </a:solidFill>
              <a:effectLst/>
              <a:uLnTx/>
              <a:uFillTx/>
              <a:latin typeface="游ゴシック"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1" i="0" u="none" strike="noStrike" kern="1200" cap="none" spc="0" normalizeH="0" baseline="0" noProof="0" dirty="0">
              <a:ln>
                <a:noFill/>
              </a:ln>
              <a:solidFill>
                <a:srgbClr val="0E2841">
                  <a:lumMod val="90000"/>
                  <a:lumOff val="10000"/>
                </a:srgbClr>
              </a:solidFill>
              <a:effectLst/>
              <a:uLnTx/>
              <a:uFillTx/>
              <a:latin typeface="游ゴシック"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E2841">
                    <a:lumMod val="90000"/>
                    <a:lumOff val="10000"/>
                  </a:srgbClr>
                </a:solidFill>
                <a:effectLst/>
                <a:uLnTx/>
                <a:uFillTx/>
                <a:latin typeface="游ゴシック" panose="02110004020202020204"/>
                <a:ea typeface="游ゴシック" panose="020B0400000000000000" pitchFamily="50" charset="-128"/>
                <a:cs typeface="+mn-cs"/>
              </a:rPr>
              <a:t>“大きなリスクは共助、小さなリスクは自助”の社会保障はどうなるのでしょうか</a:t>
            </a:r>
            <a:endParaRPr kumimoji="1" lang="en-US" altLang="ja-JP" sz="1800" b="1" i="0" u="none" strike="noStrike" kern="1200" cap="none" spc="0" normalizeH="0" baseline="0" noProof="0" dirty="0">
              <a:ln>
                <a:noFill/>
              </a:ln>
              <a:solidFill>
                <a:srgbClr val="0E2841">
                  <a:lumMod val="90000"/>
                  <a:lumOff val="10000"/>
                </a:srgbClr>
              </a:solidFill>
              <a:effectLst/>
              <a:uLnTx/>
              <a:uFillTx/>
              <a:latin typeface="游ゴシック"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1" i="0" u="none" strike="noStrike" kern="1200" cap="none" spc="0" normalizeH="0" baseline="0" noProof="0" dirty="0">
              <a:ln>
                <a:noFill/>
              </a:ln>
              <a:solidFill>
                <a:srgbClr val="0E2841">
                  <a:lumMod val="90000"/>
                  <a:lumOff val="10000"/>
                </a:srgbClr>
              </a:solidFill>
              <a:effectLst/>
              <a:uLnTx/>
              <a:uFillTx/>
              <a:latin typeface="游ゴシック"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E2841">
                    <a:lumMod val="90000"/>
                    <a:lumOff val="10000"/>
                  </a:srgbClr>
                </a:solidFill>
                <a:effectLst/>
                <a:uLnTx/>
                <a:uFillTx/>
                <a:latin typeface="游ゴシック" panose="02110004020202020204"/>
                <a:ea typeface="游ゴシック" panose="020B0400000000000000" pitchFamily="50" charset="-128"/>
                <a:cs typeface="+mn-cs"/>
              </a:rPr>
              <a:t>必然的に</a:t>
            </a:r>
            <a:r>
              <a:rPr kumimoji="1" lang="en-US" altLang="ja-JP" sz="1800" b="1" i="0" u="none" strike="noStrike" kern="1200" cap="none" spc="0" normalizeH="0" baseline="0" noProof="0" dirty="0">
                <a:ln>
                  <a:noFill/>
                </a:ln>
                <a:solidFill>
                  <a:srgbClr val="0E2841">
                    <a:lumMod val="90000"/>
                    <a:lumOff val="10000"/>
                  </a:srgbClr>
                </a:solidFill>
                <a:effectLst/>
                <a:uLnTx/>
                <a:uFillTx/>
                <a:latin typeface="游ゴシック" panose="02110004020202020204"/>
                <a:ea typeface="游ゴシック" panose="020B0400000000000000" pitchFamily="50" charset="-128"/>
                <a:cs typeface="+mn-cs"/>
              </a:rPr>
              <a:t>OTC</a:t>
            </a:r>
            <a:r>
              <a:rPr kumimoji="1" lang="ja-JP" altLang="en-US" sz="1800" b="1" i="0" u="none" strike="noStrike" kern="1200" cap="none" spc="0" normalizeH="0" baseline="0" noProof="0" dirty="0">
                <a:ln>
                  <a:noFill/>
                </a:ln>
                <a:solidFill>
                  <a:srgbClr val="0E2841">
                    <a:lumMod val="90000"/>
                    <a:lumOff val="10000"/>
                  </a:srgbClr>
                </a:solidFill>
                <a:effectLst/>
                <a:uLnTx/>
                <a:uFillTx/>
                <a:latin typeface="游ゴシック" panose="02110004020202020204"/>
                <a:ea typeface="游ゴシック" panose="020B0400000000000000" pitchFamily="50" charset="-128"/>
                <a:cs typeface="+mn-cs"/>
              </a:rPr>
              <a:t>類似薬の保険外しも限られたパイの中で進むと思います</a:t>
            </a:r>
            <a:endParaRPr kumimoji="1" lang="en-US" altLang="ja-JP" sz="1800" b="1" i="0" u="none" strike="noStrike" kern="1200" cap="none" spc="0" normalizeH="0" baseline="0" noProof="0" dirty="0">
              <a:ln>
                <a:noFill/>
              </a:ln>
              <a:solidFill>
                <a:srgbClr val="0E2841">
                  <a:lumMod val="90000"/>
                  <a:lumOff val="10000"/>
                </a:srgbClr>
              </a:solidFill>
              <a:effectLst/>
              <a:uLnTx/>
              <a:uFillTx/>
              <a:latin typeface="游ゴシック"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1" i="0" u="none" strike="noStrike" kern="1200" cap="none" spc="0" normalizeH="0" baseline="0" noProof="0" dirty="0">
              <a:ln>
                <a:noFill/>
              </a:ln>
              <a:solidFill>
                <a:srgbClr val="0E2841">
                  <a:lumMod val="90000"/>
                  <a:lumOff val="10000"/>
                </a:srgbClr>
              </a:solidFill>
              <a:effectLst/>
              <a:uLnTx/>
              <a:uFillTx/>
              <a:latin typeface="游ゴシック"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E2841">
                    <a:lumMod val="90000"/>
                    <a:lumOff val="10000"/>
                  </a:srgbClr>
                </a:solidFill>
                <a:effectLst/>
                <a:uLnTx/>
                <a:uFillTx/>
                <a:latin typeface="游ゴシック" panose="02110004020202020204"/>
                <a:ea typeface="游ゴシック" panose="020B0400000000000000" pitchFamily="50" charset="-128"/>
                <a:cs typeface="+mn-cs"/>
              </a:rPr>
              <a:t>その時に、薬局は何を売るのでしょうか？</a:t>
            </a:r>
            <a:endParaRPr kumimoji="1" lang="en-US" altLang="ja-JP" sz="1800" b="1" i="0" u="none" strike="noStrike" kern="1200" cap="none" spc="0" normalizeH="0" baseline="0" noProof="0" dirty="0">
              <a:ln>
                <a:noFill/>
              </a:ln>
              <a:solidFill>
                <a:srgbClr val="0E2841">
                  <a:lumMod val="90000"/>
                  <a:lumOff val="10000"/>
                </a:srgbClr>
              </a:solidFill>
              <a:effectLst/>
              <a:uLnTx/>
              <a:uFillTx/>
              <a:latin typeface="游ゴシック"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1" i="0" u="none" strike="noStrike" kern="1200" cap="none" spc="0" normalizeH="0" baseline="0" noProof="0" dirty="0">
              <a:ln>
                <a:noFill/>
              </a:ln>
              <a:solidFill>
                <a:srgbClr val="0E2841">
                  <a:lumMod val="90000"/>
                  <a:lumOff val="10000"/>
                </a:srgbClr>
              </a:solidFill>
              <a:effectLst/>
              <a:uLnTx/>
              <a:uFillTx/>
              <a:latin typeface="游ゴシック"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E2841">
                    <a:lumMod val="90000"/>
                    <a:lumOff val="10000"/>
                  </a:srgbClr>
                </a:solidFill>
                <a:effectLst/>
                <a:uLnTx/>
                <a:uFillTx/>
                <a:latin typeface="游ゴシック" panose="02110004020202020204"/>
                <a:ea typeface="游ゴシック" panose="020B0400000000000000" pitchFamily="50" charset="-128"/>
                <a:cs typeface="+mn-cs"/>
              </a:rPr>
              <a:t>最後に生き残るのは自力や根性だけでは乗り切れません</a:t>
            </a:r>
            <a:endParaRPr kumimoji="1" lang="en-US" altLang="ja-JP" sz="1800" b="1" i="0" u="none" strike="noStrike" kern="1200" cap="none" spc="0" normalizeH="0" baseline="0" noProof="0" dirty="0">
              <a:ln>
                <a:noFill/>
              </a:ln>
              <a:solidFill>
                <a:srgbClr val="0E2841">
                  <a:lumMod val="90000"/>
                  <a:lumOff val="10000"/>
                </a:srgbClr>
              </a:solidFill>
              <a:effectLst/>
              <a:uLnTx/>
              <a:uFillTx/>
              <a:latin typeface="游ゴシック"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1" i="0" u="none" strike="noStrike" kern="1200" cap="none" spc="0" normalizeH="0" baseline="0" noProof="0" dirty="0">
              <a:ln>
                <a:noFill/>
              </a:ln>
              <a:solidFill>
                <a:srgbClr val="0E2841">
                  <a:lumMod val="90000"/>
                  <a:lumOff val="10000"/>
                </a:srgbClr>
              </a:solidFill>
              <a:effectLst/>
              <a:uLnTx/>
              <a:uFillTx/>
              <a:latin typeface="游ゴシック"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E2841">
                    <a:lumMod val="90000"/>
                    <a:lumOff val="10000"/>
                  </a:srgbClr>
                </a:solidFill>
                <a:effectLst/>
                <a:uLnTx/>
                <a:uFillTx/>
                <a:latin typeface="游ゴシック" panose="02110004020202020204"/>
                <a:ea typeface="游ゴシック" panose="020B0400000000000000" pitchFamily="50" charset="-128"/>
                <a:cs typeface="+mn-cs"/>
              </a:rPr>
              <a:t>答えは地域が必要としてくれることです</a:t>
            </a:r>
            <a:endParaRPr kumimoji="1" lang="en-US" altLang="ja-JP" sz="1800" b="1" i="0" u="none" strike="noStrike" kern="1200" cap="none" spc="0" normalizeH="0" baseline="0" noProof="0" dirty="0">
              <a:ln>
                <a:noFill/>
              </a:ln>
              <a:solidFill>
                <a:srgbClr val="0E2841">
                  <a:lumMod val="90000"/>
                  <a:lumOff val="10000"/>
                </a:srgbClr>
              </a:solidFill>
              <a:effectLst/>
              <a:uLnTx/>
              <a:uFillTx/>
              <a:latin typeface="游ゴシック"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1" i="0" u="none" strike="noStrike" kern="1200" cap="none" spc="0" normalizeH="0" baseline="0" noProof="0" dirty="0">
              <a:ln>
                <a:noFill/>
              </a:ln>
              <a:solidFill>
                <a:srgbClr val="0E2841">
                  <a:lumMod val="90000"/>
                  <a:lumOff val="10000"/>
                </a:srgbClr>
              </a:solidFill>
              <a:effectLst/>
              <a:uLnTx/>
              <a:uFillTx/>
              <a:latin typeface="游ゴシック"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E2841">
                    <a:lumMod val="90000"/>
                    <a:lumOff val="10000"/>
                  </a:srgbClr>
                </a:solidFill>
                <a:effectLst/>
                <a:uLnTx/>
                <a:uFillTx/>
                <a:latin typeface="游ゴシック" panose="02110004020202020204"/>
                <a:ea typeface="游ゴシック" panose="020B0400000000000000" pitchFamily="50" charset="-128"/>
                <a:cs typeface="+mn-cs"/>
              </a:rPr>
              <a:t>人も薬局も</a:t>
            </a:r>
            <a:r>
              <a:rPr kumimoji="1" lang="ja-JP" altLang="en-US" sz="1800" b="1" i="0" u="none" strike="noStrike" kern="1200" cap="none" spc="0" normalizeH="0" baseline="0" noProof="0" dirty="0">
                <a:ln>
                  <a:noFill/>
                </a:ln>
                <a:solidFill>
                  <a:srgbClr val="A02B93">
                    <a:lumMod val="50000"/>
                  </a:srgbClr>
                </a:solidFill>
                <a:effectLst/>
                <a:uLnTx/>
                <a:uFillTx/>
                <a:latin typeface="游ゴシック" panose="02110004020202020204"/>
                <a:ea typeface="游ゴシック" panose="020B0400000000000000" pitchFamily="50" charset="-128"/>
                <a:cs typeface="+mn-cs"/>
              </a:rPr>
              <a:t>”生かされている”</a:t>
            </a:r>
            <a:r>
              <a:rPr kumimoji="1" lang="ja-JP" altLang="en-US" sz="1800" b="1" i="0" u="none" strike="noStrike" kern="1200" cap="none" spc="0" normalizeH="0" baseline="0" noProof="0" dirty="0">
                <a:ln>
                  <a:noFill/>
                </a:ln>
                <a:solidFill>
                  <a:srgbClr val="0E2841">
                    <a:lumMod val="90000"/>
                    <a:lumOff val="10000"/>
                  </a:srgbClr>
                </a:solidFill>
                <a:effectLst/>
                <a:uLnTx/>
                <a:uFillTx/>
                <a:latin typeface="游ゴシック" panose="02110004020202020204"/>
                <a:ea typeface="游ゴシック" panose="020B0400000000000000" pitchFamily="50" charset="-128"/>
                <a:cs typeface="+mn-cs"/>
              </a:rPr>
              <a:t>ことに気付き、</a:t>
            </a:r>
            <a:r>
              <a:rPr kumimoji="1" lang="ja-JP" altLang="en-US" sz="1800" b="1" i="0" u="none" strike="noStrike" kern="1200" cap="none" spc="0" normalizeH="0" baseline="0" noProof="0" dirty="0">
                <a:ln>
                  <a:noFill/>
                </a:ln>
                <a:solidFill>
                  <a:srgbClr val="A02B93">
                    <a:lumMod val="50000"/>
                  </a:srgbClr>
                </a:solidFill>
                <a:effectLst/>
                <a:uLnTx/>
                <a:uFillTx/>
                <a:latin typeface="游ゴシック" panose="02110004020202020204"/>
                <a:ea typeface="游ゴシック" panose="020B0400000000000000" pitchFamily="50" charset="-128"/>
                <a:cs typeface="+mn-cs"/>
              </a:rPr>
              <a:t>”生かされている”</a:t>
            </a:r>
            <a:r>
              <a:rPr kumimoji="1" lang="ja-JP" altLang="en-US" sz="1800" b="1" i="0" u="none" strike="noStrike" kern="1200" cap="none" spc="0" normalizeH="0" baseline="0" noProof="0" dirty="0">
                <a:ln>
                  <a:noFill/>
                </a:ln>
                <a:solidFill>
                  <a:srgbClr val="0E2841">
                    <a:lumMod val="90000"/>
                    <a:lumOff val="10000"/>
                  </a:srgbClr>
                </a:solidFill>
                <a:effectLst/>
                <a:uLnTx/>
                <a:uFillTx/>
                <a:latin typeface="游ゴシック" panose="02110004020202020204"/>
                <a:ea typeface="游ゴシック" panose="020B0400000000000000" pitchFamily="50" charset="-128"/>
                <a:cs typeface="+mn-cs"/>
              </a:rPr>
              <a:t>ことに感謝を</a:t>
            </a:r>
            <a:endParaRPr kumimoji="1" lang="en-US" altLang="ja-JP" sz="1800" b="1" i="0" u="none" strike="noStrike" kern="1200" cap="none" spc="0" normalizeH="0" baseline="0" noProof="0" dirty="0">
              <a:ln>
                <a:noFill/>
              </a:ln>
              <a:solidFill>
                <a:srgbClr val="0E2841">
                  <a:lumMod val="90000"/>
                  <a:lumOff val="10000"/>
                </a:srgbClr>
              </a:solidFill>
              <a:effectLst/>
              <a:uLnTx/>
              <a:uFillTx/>
              <a:latin typeface="游ゴシック"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800" b="1" i="0" u="none" strike="noStrike" kern="1200" cap="none" spc="0" normalizeH="0" baseline="0" noProof="0" dirty="0">
              <a:ln>
                <a:noFill/>
              </a:ln>
              <a:solidFill>
                <a:srgbClr val="0E2841">
                  <a:lumMod val="90000"/>
                  <a:lumOff val="10000"/>
                </a:srgbClr>
              </a:solidFill>
              <a:effectLst/>
              <a:uLnTx/>
              <a:uFillTx/>
              <a:latin typeface="游ゴシック"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E2841">
                    <a:lumMod val="90000"/>
                    <a:lumOff val="10000"/>
                  </a:srgbClr>
                </a:solidFill>
                <a:effectLst/>
                <a:uLnTx/>
                <a:uFillTx/>
                <a:latin typeface="游ゴシック" panose="02110004020202020204"/>
                <a:ea typeface="游ゴシック" panose="020B0400000000000000" pitchFamily="50" charset="-128"/>
                <a:cs typeface="+mn-cs"/>
              </a:rPr>
              <a:t>忘れない事じゃないでしょうか</a:t>
            </a:r>
            <a:endParaRPr kumimoji="1" lang="en-US" altLang="ja-JP" sz="1800" b="1" i="0" u="none" strike="noStrike" kern="1200" cap="none" spc="0" normalizeH="0" baseline="0" noProof="0" dirty="0">
              <a:ln>
                <a:noFill/>
              </a:ln>
              <a:solidFill>
                <a:srgbClr val="0E2841">
                  <a:lumMod val="90000"/>
                  <a:lumOff val="10000"/>
                </a:srgbClr>
              </a:solidFill>
              <a:effectLst/>
              <a:uLnTx/>
              <a:uFillTx/>
              <a:latin typeface="游ゴシック"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1" i="0" u="none" strike="noStrike" kern="1200" cap="none" spc="0" normalizeH="0" baseline="0" noProof="0" dirty="0">
              <a:ln>
                <a:noFill/>
              </a:ln>
              <a:solidFill>
                <a:srgbClr val="0E2841">
                  <a:lumMod val="90000"/>
                  <a:lumOff val="10000"/>
                </a:srgbClr>
              </a:solidFill>
              <a:effectLst/>
              <a:uLnTx/>
              <a:uFillTx/>
              <a:latin typeface="游ゴシック"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A02B93">
                    <a:lumMod val="50000"/>
                  </a:srgbClr>
                </a:solidFill>
                <a:effectLst/>
                <a:uLnTx/>
                <a:uFillTx/>
                <a:latin typeface="游ゴシック" panose="02110004020202020204"/>
                <a:ea typeface="游ゴシック" panose="020B0400000000000000" pitchFamily="50" charset="-128"/>
                <a:cs typeface="+mn-cs"/>
              </a:rPr>
              <a:t>”備えあれば憂いなし“</a:t>
            </a:r>
            <a:r>
              <a:rPr kumimoji="1" lang="ja-JP" altLang="en-US" sz="1800" b="1" i="0" u="none" strike="noStrike" kern="1200" cap="none" spc="0" normalizeH="0" baseline="0" noProof="0" dirty="0">
                <a:ln>
                  <a:noFill/>
                </a:ln>
                <a:solidFill>
                  <a:srgbClr val="0E2841">
                    <a:lumMod val="90000"/>
                    <a:lumOff val="10000"/>
                  </a:srgbClr>
                </a:solidFill>
                <a:effectLst/>
                <a:uLnTx/>
                <a:uFillTx/>
                <a:latin typeface="游ゴシック" panose="02110004020202020204"/>
                <a:ea typeface="游ゴシック" panose="020B0400000000000000" pitchFamily="50" charset="-128"/>
                <a:cs typeface="+mn-cs"/>
              </a:rPr>
              <a:t>　確かな情報収集と慎重すぎる準備が大事だと思います</a:t>
            </a:r>
            <a:endParaRPr kumimoji="1" lang="en-US" altLang="ja-JP" sz="1800" b="1" i="0" u="none" strike="noStrike" kern="1200" cap="none" spc="0" normalizeH="0" baseline="0" noProof="0" dirty="0">
              <a:ln>
                <a:noFill/>
              </a:ln>
              <a:solidFill>
                <a:srgbClr val="0E2841">
                  <a:lumMod val="90000"/>
                  <a:lumOff val="10000"/>
                </a:srgbClr>
              </a:solidFill>
              <a:effectLst/>
              <a:uLnTx/>
              <a:uFillTx/>
              <a:latin typeface="游ゴシック"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1" i="0" u="none" strike="noStrike" kern="1200" cap="none" spc="0" normalizeH="0" baseline="0" noProof="0" dirty="0">
              <a:ln>
                <a:noFill/>
              </a:ln>
              <a:solidFill>
                <a:srgbClr val="0E2841">
                  <a:lumMod val="90000"/>
                  <a:lumOff val="10000"/>
                </a:srgbClr>
              </a:solidFill>
              <a:effectLst/>
              <a:uLnTx/>
              <a:uFillTx/>
              <a:latin typeface="游ゴシック"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1" i="0" u="none" strike="noStrike" kern="1200" cap="none" spc="0" normalizeH="0" baseline="0" noProof="0" dirty="0">
              <a:ln>
                <a:noFill/>
              </a:ln>
              <a:solidFill>
                <a:srgbClr val="0E2841">
                  <a:lumMod val="90000"/>
                  <a:lumOff val="10000"/>
                </a:srgbClr>
              </a:solidFill>
              <a:effectLst/>
              <a:uLnTx/>
              <a:uFillTx/>
              <a:latin typeface="游ゴシック"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E2841">
                    <a:lumMod val="90000"/>
                    <a:lumOff val="10000"/>
                  </a:srgbClr>
                </a:solidFill>
                <a:effectLst/>
                <a:uLnTx/>
                <a:uFillTx/>
                <a:latin typeface="游ゴシック" panose="02110004020202020204"/>
                <a:ea typeface="游ゴシック" panose="020B0400000000000000" pitchFamily="50" charset="-128"/>
                <a:cs typeface="+mn-cs"/>
              </a:rPr>
              <a:t>本日は参加ありがとうございました！</a:t>
            </a:r>
            <a:endParaRPr kumimoji="1" lang="en-US" altLang="ja-JP" sz="1800" b="1" i="0" u="none" strike="noStrike" kern="1200" cap="none" spc="0" normalizeH="0" baseline="0" noProof="0" dirty="0">
              <a:ln>
                <a:noFill/>
              </a:ln>
              <a:solidFill>
                <a:srgbClr val="0E2841">
                  <a:lumMod val="90000"/>
                  <a:lumOff val="10000"/>
                </a:srgbClr>
              </a:solidFill>
              <a:effectLst/>
              <a:uLnTx/>
              <a:uFillTx/>
              <a:latin typeface="游ゴシック" panose="02110004020202020204"/>
              <a:ea typeface="游ゴシック" panose="020B0400000000000000" pitchFamily="50" charset="-128"/>
              <a:cs typeface="+mn-cs"/>
            </a:endParaRPr>
          </a:p>
        </p:txBody>
      </p:sp>
    </p:spTree>
    <p:extLst>
      <p:ext uri="{BB962C8B-B14F-4D97-AF65-F5344CB8AC3E}">
        <p14:creationId xmlns:p14="http://schemas.microsoft.com/office/powerpoint/2010/main" val="5549454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530D926-AC56-17C5-3147-61E64D6E6298}"/>
              </a:ext>
            </a:extLst>
          </p:cNvPr>
          <p:cNvPicPr>
            <a:picLocks noChangeAspect="1"/>
          </p:cNvPicPr>
          <p:nvPr/>
        </p:nvPicPr>
        <p:blipFill>
          <a:blip r:embed="rId2"/>
          <a:stretch>
            <a:fillRect/>
          </a:stretch>
        </p:blipFill>
        <p:spPr>
          <a:xfrm>
            <a:off x="652207" y="92125"/>
            <a:ext cx="7678222" cy="4629796"/>
          </a:xfrm>
          <a:prstGeom prst="rect">
            <a:avLst/>
          </a:prstGeom>
        </p:spPr>
      </p:pic>
      <p:pic>
        <p:nvPicPr>
          <p:cNvPr id="5" name="図 4">
            <a:extLst>
              <a:ext uri="{FF2B5EF4-FFF2-40B4-BE49-F238E27FC236}">
                <a16:creationId xmlns:a16="http://schemas.microsoft.com/office/drawing/2014/main" id="{12EC3CD0-BAB6-727D-E364-1418147DA97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97226" y="5289617"/>
            <a:ext cx="3811799" cy="913044"/>
          </a:xfrm>
          <a:prstGeom prst="rect">
            <a:avLst/>
          </a:prstGeom>
        </p:spPr>
      </p:pic>
      <p:pic>
        <p:nvPicPr>
          <p:cNvPr id="7" name="図 6">
            <a:extLst>
              <a:ext uri="{FF2B5EF4-FFF2-40B4-BE49-F238E27FC236}">
                <a16:creationId xmlns:a16="http://schemas.microsoft.com/office/drawing/2014/main" id="{338B880E-4C3B-74F9-4FD3-BF5DBEE1B8C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4975" y="4586386"/>
            <a:ext cx="4673576" cy="2094324"/>
          </a:xfrm>
          <a:prstGeom prst="rect">
            <a:avLst/>
          </a:prstGeom>
        </p:spPr>
      </p:pic>
      <p:cxnSp>
        <p:nvCxnSpPr>
          <p:cNvPr id="6" name="直線コネクタ 5">
            <a:extLst>
              <a:ext uri="{FF2B5EF4-FFF2-40B4-BE49-F238E27FC236}">
                <a16:creationId xmlns:a16="http://schemas.microsoft.com/office/drawing/2014/main" id="{2B5038BD-2117-2C1A-1634-EA0CB9FA2C21}"/>
              </a:ext>
            </a:extLst>
          </p:cNvPr>
          <p:cNvCxnSpPr/>
          <p:nvPr/>
        </p:nvCxnSpPr>
        <p:spPr>
          <a:xfrm>
            <a:off x="5916706" y="5396753"/>
            <a:ext cx="251012" cy="0"/>
          </a:xfrm>
          <a:prstGeom prst="line">
            <a:avLst/>
          </a:prstGeom>
          <a:ln w="19050">
            <a:solidFill>
              <a:srgbClr val="FF0000"/>
            </a:solidFill>
          </a:ln>
        </p:spPr>
        <p:style>
          <a:lnRef idx="2">
            <a:schemeClr val="accent1"/>
          </a:lnRef>
          <a:fillRef idx="0">
            <a:schemeClr val="accent1"/>
          </a:fillRef>
          <a:effectRef idx="1">
            <a:schemeClr val="accent1"/>
          </a:effectRef>
          <a:fontRef idx="minor">
            <a:schemeClr val="tx1"/>
          </a:fontRef>
        </p:style>
      </p:cxnSp>
      <p:pic>
        <p:nvPicPr>
          <p:cNvPr id="8" name="図 7">
            <a:extLst>
              <a:ext uri="{FF2B5EF4-FFF2-40B4-BE49-F238E27FC236}">
                <a16:creationId xmlns:a16="http://schemas.microsoft.com/office/drawing/2014/main" id="{D7AEB72D-6552-D829-5260-EF99A147B5B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916706" y="5466108"/>
            <a:ext cx="268247" cy="18290"/>
          </a:xfrm>
          <a:prstGeom prst="rect">
            <a:avLst/>
          </a:prstGeom>
        </p:spPr>
      </p:pic>
    </p:spTree>
    <p:extLst>
      <p:ext uri="{BB962C8B-B14F-4D97-AF65-F5344CB8AC3E}">
        <p14:creationId xmlns:p14="http://schemas.microsoft.com/office/powerpoint/2010/main" val="12184400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6141B1A-9121-6AB5-CF1C-A7E688CA34E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5494" y="3429000"/>
            <a:ext cx="8633012" cy="2387854"/>
          </a:xfrm>
          <a:prstGeom prst="rect">
            <a:avLst/>
          </a:prstGeom>
        </p:spPr>
      </p:pic>
      <p:pic>
        <p:nvPicPr>
          <p:cNvPr id="5" name="図 4">
            <a:extLst>
              <a:ext uri="{FF2B5EF4-FFF2-40B4-BE49-F238E27FC236}">
                <a16:creationId xmlns:a16="http://schemas.microsoft.com/office/drawing/2014/main" id="{A5159AF8-DA5E-DE13-71D0-00B8F5570F9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6164" y="251930"/>
            <a:ext cx="7897906" cy="3013034"/>
          </a:xfrm>
          <a:prstGeom prst="rect">
            <a:avLst/>
          </a:prstGeom>
        </p:spPr>
      </p:pic>
      <p:sp>
        <p:nvSpPr>
          <p:cNvPr id="6" name="テキスト ボックス 5">
            <a:extLst>
              <a:ext uri="{FF2B5EF4-FFF2-40B4-BE49-F238E27FC236}">
                <a16:creationId xmlns:a16="http://schemas.microsoft.com/office/drawing/2014/main" id="{CC15C57B-92B3-F2F7-0907-E70EDCD573F3}"/>
              </a:ext>
            </a:extLst>
          </p:cNvPr>
          <p:cNvSpPr txBox="1"/>
          <p:nvPr/>
        </p:nvSpPr>
        <p:spPr>
          <a:xfrm>
            <a:off x="709404" y="5923838"/>
            <a:ext cx="7725192" cy="707886"/>
          </a:xfrm>
          <a:prstGeom prst="rect">
            <a:avLst/>
          </a:prstGeom>
          <a:noFill/>
        </p:spPr>
        <p:txBody>
          <a:bodyPr wrap="none" rtlCol="0">
            <a:spAutoFit/>
          </a:bodyPr>
          <a:lstStyle/>
          <a:p>
            <a:r>
              <a:rPr kumimoji="1" lang="en-US" altLang="ja-JP" b="1" dirty="0">
                <a:solidFill>
                  <a:srgbClr val="002060"/>
                </a:solidFill>
              </a:rPr>
              <a:t>12</a:t>
            </a:r>
            <a:r>
              <a:rPr kumimoji="1" lang="ja-JP" altLang="en-US" b="1" dirty="0">
                <a:solidFill>
                  <a:srgbClr val="002060"/>
                </a:solidFill>
              </a:rPr>
              <a:t>月</a:t>
            </a:r>
            <a:r>
              <a:rPr kumimoji="1" lang="en-US" altLang="ja-JP" b="1" dirty="0">
                <a:solidFill>
                  <a:srgbClr val="002060"/>
                </a:solidFill>
              </a:rPr>
              <a:t>22</a:t>
            </a:r>
            <a:r>
              <a:rPr kumimoji="1" lang="ja-JP" altLang="en-US" b="1" dirty="0">
                <a:solidFill>
                  <a:srgbClr val="002060"/>
                </a:solidFill>
              </a:rPr>
              <a:t>日（月）“ゆく年くる年”としてオンライン無料セミナーの予定！</a:t>
            </a:r>
            <a:endParaRPr kumimoji="1" lang="en-US" altLang="ja-JP" b="1" dirty="0">
              <a:solidFill>
                <a:srgbClr val="002060"/>
              </a:solidFill>
            </a:endParaRPr>
          </a:p>
          <a:p>
            <a:endParaRPr kumimoji="1" lang="en-US" altLang="ja-JP" sz="800" b="1" dirty="0">
              <a:solidFill>
                <a:srgbClr val="002060"/>
              </a:solidFill>
            </a:endParaRPr>
          </a:p>
          <a:p>
            <a:r>
              <a:rPr kumimoji="1" lang="ja-JP" altLang="en-US" sz="1400" b="1" dirty="0">
                <a:solidFill>
                  <a:srgbClr val="002060"/>
                </a:solidFill>
              </a:rPr>
              <a:t>　　　　　　　　　　　　　　　　　　　　　　　　　　当社ホームページをご覧ください！</a:t>
            </a:r>
          </a:p>
        </p:txBody>
      </p:sp>
    </p:spTree>
    <p:extLst>
      <p:ext uri="{BB962C8B-B14F-4D97-AF65-F5344CB8AC3E}">
        <p14:creationId xmlns:p14="http://schemas.microsoft.com/office/powerpoint/2010/main" val="14818179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4C0A49B-EA9B-447F-DA25-B247BEFFC30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73302"/>
            <a:ext cx="9144000" cy="6311396"/>
          </a:xfrm>
          <a:prstGeom prst="rect">
            <a:avLst/>
          </a:prstGeom>
        </p:spPr>
      </p:pic>
      <p:pic>
        <p:nvPicPr>
          <p:cNvPr id="5" name="図 4">
            <a:extLst>
              <a:ext uri="{FF2B5EF4-FFF2-40B4-BE49-F238E27FC236}">
                <a16:creationId xmlns:a16="http://schemas.microsoft.com/office/drawing/2014/main" id="{6AE28C89-8209-725A-7660-7FF72C39C0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77382" y="6584698"/>
            <a:ext cx="3365284" cy="323116"/>
          </a:xfrm>
          <a:prstGeom prst="rect">
            <a:avLst/>
          </a:prstGeom>
        </p:spPr>
      </p:pic>
      <p:sp>
        <p:nvSpPr>
          <p:cNvPr id="2" name="テキスト ボックス 1">
            <a:extLst>
              <a:ext uri="{FF2B5EF4-FFF2-40B4-BE49-F238E27FC236}">
                <a16:creationId xmlns:a16="http://schemas.microsoft.com/office/drawing/2014/main" id="{209593D8-CE7D-71EC-BD8C-97D1183D5B8A}"/>
              </a:ext>
            </a:extLst>
          </p:cNvPr>
          <p:cNvSpPr txBox="1"/>
          <p:nvPr/>
        </p:nvSpPr>
        <p:spPr>
          <a:xfrm>
            <a:off x="8040469" y="4804705"/>
            <a:ext cx="1002197" cy="276999"/>
          </a:xfrm>
          <a:prstGeom prst="rect">
            <a:avLst/>
          </a:prstGeom>
          <a:noFill/>
        </p:spPr>
        <p:txBody>
          <a:bodyPr wrap="none" rtlCol="0">
            <a:spAutoFit/>
          </a:bodyPr>
          <a:lstStyle/>
          <a:p>
            <a:r>
              <a:rPr kumimoji="1" lang="ja-JP" altLang="en-US" sz="1200" b="1" dirty="0">
                <a:solidFill>
                  <a:srgbClr val="FF0000"/>
                </a:solidFill>
              </a:rPr>
              <a:t>（</a:t>
            </a:r>
            <a:r>
              <a:rPr kumimoji="1" lang="en-US" altLang="ja-JP" sz="1200" b="1" dirty="0">
                <a:solidFill>
                  <a:srgbClr val="FF0000"/>
                </a:solidFill>
              </a:rPr>
              <a:t>122.2</a:t>
            </a:r>
            <a:r>
              <a:rPr kumimoji="1" lang="ja-JP" altLang="en-US" sz="1200" b="1" dirty="0">
                <a:solidFill>
                  <a:srgbClr val="FF0000"/>
                </a:solidFill>
              </a:rPr>
              <a:t>％）</a:t>
            </a:r>
          </a:p>
        </p:txBody>
      </p:sp>
      <p:sp>
        <p:nvSpPr>
          <p:cNvPr id="4" name="テキスト ボックス 3">
            <a:extLst>
              <a:ext uri="{FF2B5EF4-FFF2-40B4-BE49-F238E27FC236}">
                <a16:creationId xmlns:a16="http://schemas.microsoft.com/office/drawing/2014/main" id="{B0B5E313-266F-1D6B-FD9D-ECB7B854019F}"/>
              </a:ext>
            </a:extLst>
          </p:cNvPr>
          <p:cNvSpPr txBox="1"/>
          <p:nvPr/>
        </p:nvSpPr>
        <p:spPr>
          <a:xfrm>
            <a:off x="8040469" y="3763327"/>
            <a:ext cx="1002197" cy="276999"/>
          </a:xfrm>
          <a:prstGeom prst="rect">
            <a:avLst/>
          </a:prstGeom>
          <a:noFill/>
        </p:spPr>
        <p:txBody>
          <a:bodyPr wrap="none" rtlCol="0">
            <a:spAutoFit/>
          </a:bodyPr>
          <a:lstStyle/>
          <a:p>
            <a:r>
              <a:rPr kumimoji="1" lang="ja-JP" altLang="en-US" sz="1200" b="1" dirty="0">
                <a:solidFill>
                  <a:srgbClr val="FF0000"/>
                </a:solidFill>
              </a:rPr>
              <a:t>（</a:t>
            </a:r>
            <a:r>
              <a:rPr kumimoji="1" lang="en-US" altLang="ja-JP" sz="1200" b="1" dirty="0">
                <a:solidFill>
                  <a:srgbClr val="FF0000"/>
                </a:solidFill>
              </a:rPr>
              <a:t>145.1</a:t>
            </a:r>
            <a:r>
              <a:rPr kumimoji="1" lang="ja-JP" altLang="en-US" sz="1200" b="1" dirty="0">
                <a:solidFill>
                  <a:srgbClr val="FF0000"/>
                </a:solidFill>
              </a:rPr>
              <a:t>％）</a:t>
            </a:r>
          </a:p>
        </p:txBody>
      </p:sp>
      <p:sp>
        <p:nvSpPr>
          <p:cNvPr id="6" name="テキスト ボックス 5">
            <a:extLst>
              <a:ext uri="{FF2B5EF4-FFF2-40B4-BE49-F238E27FC236}">
                <a16:creationId xmlns:a16="http://schemas.microsoft.com/office/drawing/2014/main" id="{BF7AC5C3-3821-5BFF-BF92-DB3A66B6CBA1}"/>
              </a:ext>
            </a:extLst>
          </p:cNvPr>
          <p:cNvSpPr txBox="1"/>
          <p:nvPr/>
        </p:nvSpPr>
        <p:spPr>
          <a:xfrm>
            <a:off x="8043675" y="3301711"/>
            <a:ext cx="998991" cy="276999"/>
          </a:xfrm>
          <a:prstGeom prst="rect">
            <a:avLst/>
          </a:prstGeom>
          <a:noFill/>
        </p:spPr>
        <p:txBody>
          <a:bodyPr wrap="none" rtlCol="0">
            <a:spAutoFit/>
          </a:bodyPr>
          <a:lstStyle/>
          <a:p>
            <a:r>
              <a:rPr kumimoji="1" lang="ja-JP" altLang="en-US" sz="1200" b="1" dirty="0">
                <a:solidFill>
                  <a:srgbClr val="FF0000"/>
                </a:solidFill>
              </a:rPr>
              <a:t>（</a:t>
            </a:r>
            <a:r>
              <a:rPr kumimoji="1" lang="en-US" altLang="ja-JP" sz="1200" b="1" dirty="0">
                <a:solidFill>
                  <a:srgbClr val="FF0000"/>
                </a:solidFill>
              </a:rPr>
              <a:t>140.2</a:t>
            </a:r>
            <a:r>
              <a:rPr kumimoji="1" lang="ja-JP" altLang="en-US" sz="1200" b="1" dirty="0">
                <a:solidFill>
                  <a:srgbClr val="FF0000"/>
                </a:solidFill>
              </a:rPr>
              <a:t>％）</a:t>
            </a:r>
          </a:p>
        </p:txBody>
      </p:sp>
      <p:sp>
        <p:nvSpPr>
          <p:cNvPr id="7" name="テキスト ボックス 6">
            <a:extLst>
              <a:ext uri="{FF2B5EF4-FFF2-40B4-BE49-F238E27FC236}">
                <a16:creationId xmlns:a16="http://schemas.microsoft.com/office/drawing/2014/main" id="{C3C1A55C-4630-2225-DF70-F5DFAEB247FB}"/>
              </a:ext>
            </a:extLst>
          </p:cNvPr>
          <p:cNvSpPr txBox="1"/>
          <p:nvPr/>
        </p:nvSpPr>
        <p:spPr>
          <a:xfrm>
            <a:off x="8040469" y="2785316"/>
            <a:ext cx="1002197" cy="276999"/>
          </a:xfrm>
          <a:prstGeom prst="rect">
            <a:avLst/>
          </a:prstGeom>
          <a:noFill/>
        </p:spPr>
        <p:txBody>
          <a:bodyPr wrap="none" rtlCol="0">
            <a:spAutoFit/>
          </a:bodyPr>
          <a:lstStyle/>
          <a:p>
            <a:r>
              <a:rPr kumimoji="1" lang="ja-JP" altLang="en-US" sz="1200" b="1" dirty="0">
                <a:solidFill>
                  <a:srgbClr val="FF0000"/>
                </a:solidFill>
              </a:rPr>
              <a:t>（</a:t>
            </a:r>
            <a:r>
              <a:rPr kumimoji="1" lang="en-US" altLang="ja-JP" sz="1200" b="1" dirty="0">
                <a:solidFill>
                  <a:srgbClr val="FF0000"/>
                </a:solidFill>
              </a:rPr>
              <a:t>168.5</a:t>
            </a:r>
            <a:r>
              <a:rPr kumimoji="1" lang="ja-JP" altLang="en-US" sz="1200" b="1" dirty="0">
                <a:solidFill>
                  <a:srgbClr val="FF0000"/>
                </a:solidFill>
              </a:rPr>
              <a:t>％）</a:t>
            </a:r>
          </a:p>
        </p:txBody>
      </p:sp>
      <p:cxnSp>
        <p:nvCxnSpPr>
          <p:cNvPr id="9" name="直線コネクタ 8">
            <a:extLst>
              <a:ext uri="{FF2B5EF4-FFF2-40B4-BE49-F238E27FC236}">
                <a16:creationId xmlns:a16="http://schemas.microsoft.com/office/drawing/2014/main" id="{9B0DCAFB-0D04-8186-FF9C-BA8E204A7447}"/>
              </a:ext>
            </a:extLst>
          </p:cNvPr>
          <p:cNvCxnSpPr/>
          <p:nvPr/>
        </p:nvCxnSpPr>
        <p:spPr>
          <a:xfrm>
            <a:off x="806824" y="2133600"/>
            <a:ext cx="82475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858E1BCB-2BB8-7D1B-24AF-09EE3DD1A6DC}"/>
              </a:ext>
            </a:extLst>
          </p:cNvPr>
          <p:cNvSpPr txBox="1"/>
          <p:nvPr/>
        </p:nvSpPr>
        <p:spPr>
          <a:xfrm>
            <a:off x="2002210" y="1887292"/>
            <a:ext cx="2815258" cy="646331"/>
          </a:xfrm>
          <a:prstGeom prst="rect">
            <a:avLst/>
          </a:prstGeom>
          <a:noFill/>
        </p:spPr>
        <p:txBody>
          <a:bodyPr wrap="none" rtlCol="0">
            <a:spAutoFit/>
          </a:bodyPr>
          <a:lstStyle/>
          <a:p>
            <a:r>
              <a:rPr kumimoji="1" lang="ja-JP" altLang="en-US" sz="1400" b="1" dirty="0">
                <a:solidFill>
                  <a:srgbClr val="FF0000"/>
                </a:solidFill>
              </a:rPr>
              <a:t>給付と負担の在り方の見直し</a:t>
            </a:r>
            <a:endParaRPr kumimoji="1" lang="en-US" altLang="ja-JP" sz="1400" b="1" dirty="0">
              <a:solidFill>
                <a:srgbClr val="FF0000"/>
              </a:solidFill>
            </a:endParaRPr>
          </a:p>
          <a:p>
            <a:endParaRPr kumimoji="1" lang="en-US" altLang="ja-JP" sz="800" b="1" dirty="0">
              <a:solidFill>
                <a:srgbClr val="FF0000"/>
              </a:solidFill>
            </a:endParaRPr>
          </a:p>
          <a:p>
            <a:r>
              <a:rPr kumimoji="1" lang="en-US" altLang="ja-JP" sz="1400" b="1" dirty="0">
                <a:solidFill>
                  <a:srgbClr val="FF0000"/>
                </a:solidFill>
              </a:rPr>
              <a:t>OTC</a:t>
            </a:r>
            <a:r>
              <a:rPr kumimoji="1" lang="ja-JP" altLang="en-US" sz="1400" b="1" dirty="0">
                <a:solidFill>
                  <a:srgbClr val="FF0000"/>
                </a:solidFill>
              </a:rPr>
              <a:t>類似薬の保険外しも検討課題</a:t>
            </a:r>
          </a:p>
        </p:txBody>
      </p:sp>
    </p:spTree>
    <p:extLst>
      <p:ext uri="{BB962C8B-B14F-4D97-AF65-F5344CB8AC3E}">
        <p14:creationId xmlns:p14="http://schemas.microsoft.com/office/powerpoint/2010/main" val="10029448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BA1177A-06F7-5BF0-7A72-706950AF589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51172"/>
            <a:ext cx="9144000" cy="6355656"/>
          </a:xfrm>
          <a:prstGeom prst="rect">
            <a:avLst/>
          </a:prstGeom>
        </p:spPr>
      </p:pic>
      <p:cxnSp>
        <p:nvCxnSpPr>
          <p:cNvPr id="4" name="直線矢印コネクタ 3">
            <a:extLst>
              <a:ext uri="{FF2B5EF4-FFF2-40B4-BE49-F238E27FC236}">
                <a16:creationId xmlns:a16="http://schemas.microsoft.com/office/drawing/2014/main" id="{8E1A96AC-E20A-2547-1E15-3413AB80ED9F}"/>
              </a:ext>
            </a:extLst>
          </p:cNvPr>
          <p:cNvCxnSpPr>
            <a:cxnSpLocks/>
          </p:cNvCxnSpPr>
          <p:nvPr/>
        </p:nvCxnSpPr>
        <p:spPr>
          <a:xfrm flipH="1">
            <a:off x="7933765" y="4527176"/>
            <a:ext cx="268941" cy="11654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89D17922-5745-67FD-CDBA-1A44CBB302F3}"/>
              </a:ext>
            </a:extLst>
          </p:cNvPr>
          <p:cNvSpPr txBox="1"/>
          <p:nvPr/>
        </p:nvSpPr>
        <p:spPr>
          <a:xfrm>
            <a:off x="8130988" y="4409002"/>
            <a:ext cx="1031051"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自宅が増加！</a:t>
            </a:r>
          </a:p>
        </p:txBody>
      </p:sp>
      <p:sp>
        <p:nvSpPr>
          <p:cNvPr id="2" name="テキスト ボックス 1">
            <a:extLst>
              <a:ext uri="{FF2B5EF4-FFF2-40B4-BE49-F238E27FC236}">
                <a16:creationId xmlns:a16="http://schemas.microsoft.com/office/drawing/2014/main" id="{E84B7110-F84A-C40B-7F37-B6EFD3A6060A}"/>
              </a:ext>
            </a:extLst>
          </p:cNvPr>
          <p:cNvSpPr txBox="1"/>
          <p:nvPr/>
        </p:nvSpPr>
        <p:spPr>
          <a:xfrm>
            <a:off x="4930588" y="6482070"/>
            <a:ext cx="4227439"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2006</a:t>
            </a:r>
            <a:r>
              <a:rPr kumimoji="1" lang="ja-JP" altLang="en-US" sz="12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年介護報酬改定 介護施設における看取り加算始まる</a:t>
            </a:r>
          </a:p>
        </p:txBody>
      </p:sp>
    </p:spTree>
    <p:extLst>
      <p:ext uri="{BB962C8B-B14F-4D97-AF65-F5344CB8AC3E}">
        <p14:creationId xmlns:p14="http://schemas.microsoft.com/office/powerpoint/2010/main" val="26218619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01E4A40-0EC9-736B-B5DA-3FB7DEBD0A56}"/>
              </a:ext>
            </a:extLst>
          </p:cNvPr>
          <p:cNvPicPr>
            <a:picLocks noChangeAspect="1"/>
          </p:cNvPicPr>
          <p:nvPr/>
        </p:nvPicPr>
        <p:blipFill>
          <a:blip r:embed="rId2"/>
          <a:stretch>
            <a:fillRect/>
          </a:stretch>
        </p:blipFill>
        <p:spPr>
          <a:xfrm>
            <a:off x="-31954" y="349624"/>
            <a:ext cx="9141489" cy="6176682"/>
          </a:xfrm>
          <a:prstGeom prst="rect">
            <a:avLst/>
          </a:prstGeom>
          <a:ln>
            <a:solidFill>
              <a:schemeClr val="bg1"/>
            </a:solidFill>
          </a:ln>
        </p:spPr>
      </p:pic>
      <p:sp>
        <p:nvSpPr>
          <p:cNvPr id="2" name="テキスト ボックス 1">
            <a:extLst>
              <a:ext uri="{FF2B5EF4-FFF2-40B4-BE49-F238E27FC236}">
                <a16:creationId xmlns:a16="http://schemas.microsoft.com/office/drawing/2014/main" id="{D4779533-5A7F-A6C2-E5DA-0A837051946C}"/>
              </a:ext>
            </a:extLst>
          </p:cNvPr>
          <p:cNvSpPr txBox="1"/>
          <p:nvPr/>
        </p:nvSpPr>
        <p:spPr>
          <a:xfrm>
            <a:off x="1992174" y="6284259"/>
            <a:ext cx="6724918" cy="369332"/>
          </a:xfrm>
          <a:prstGeom prst="rect">
            <a:avLst/>
          </a:prstGeom>
          <a:noFill/>
        </p:spPr>
        <p:txBody>
          <a:bodyPr wrap="none" rtlCol="0">
            <a:spAutoFit/>
          </a:bodyPr>
          <a:lstStyle/>
          <a:p>
            <a:r>
              <a:rPr kumimoji="1" lang="ja-JP" altLang="en-US" b="1" dirty="0">
                <a:solidFill>
                  <a:schemeClr val="accent6">
                    <a:lumMod val="50000"/>
                  </a:schemeClr>
                </a:solidFill>
              </a:rPr>
              <a:t>時代は</a:t>
            </a:r>
            <a:r>
              <a:rPr kumimoji="1" lang="ja-JP" altLang="en-US" b="1" dirty="0">
                <a:solidFill>
                  <a:srgbClr val="FF0000"/>
                </a:solidFill>
              </a:rPr>
              <a:t>赤</a:t>
            </a:r>
            <a:r>
              <a:rPr kumimoji="1" lang="ja-JP" altLang="en-US" b="1" dirty="0">
                <a:solidFill>
                  <a:schemeClr val="accent6">
                    <a:lumMod val="50000"/>
                  </a:schemeClr>
                </a:solidFill>
              </a:rPr>
              <a:t>から</a:t>
            </a:r>
            <a:r>
              <a:rPr kumimoji="1" lang="ja-JP" altLang="en-US" b="1" dirty="0">
                <a:solidFill>
                  <a:srgbClr val="0070C0"/>
                </a:solidFill>
              </a:rPr>
              <a:t>青</a:t>
            </a:r>
            <a:r>
              <a:rPr kumimoji="1" lang="ja-JP" altLang="en-US" b="1" dirty="0">
                <a:solidFill>
                  <a:schemeClr val="accent6">
                    <a:lumMod val="50000"/>
                  </a:schemeClr>
                </a:solidFill>
              </a:rPr>
              <a:t>への転換</a:t>
            </a:r>
            <a:r>
              <a:rPr kumimoji="1" lang="ja-JP" altLang="en-US" sz="1400" b="1" dirty="0"/>
              <a:t>（</a:t>
            </a:r>
            <a:r>
              <a:rPr kumimoji="1" lang="ja-JP" altLang="en-US" sz="1400" b="1" dirty="0">
                <a:solidFill>
                  <a:srgbClr val="FF0000"/>
                </a:solidFill>
              </a:rPr>
              <a:t>レッドオーシャン</a:t>
            </a:r>
            <a:r>
              <a:rPr kumimoji="1" lang="ja-JP" altLang="en-US" sz="1400" b="1" dirty="0"/>
              <a:t>から</a:t>
            </a:r>
            <a:r>
              <a:rPr kumimoji="1" lang="ja-JP" altLang="en-US" sz="1400" b="1" dirty="0">
                <a:solidFill>
                  <a:srgbClr val="0070C0"/>
                </a:solidFill>
              </a:rPr>
              <a:t>ブルーオーシャン</a:t>
            </a:r>
            <a:r>
              <a:rPr kumimoji="1" lang="ja-JP" altLang="en-US" sz="1400" b="1" dirty="0"/>
              <a:t>へ）</a:t>
            </a:r>
          </a:p>
        </p:txBody>
      </p:sp>
      <p:sp>
        <p:nvSpPr>
          <p:cNvPr id="4" name="正方形/長方形 3">
            <a:extLst>
              <a:ext uri="{FF2B5EF4-FFF2-40B4-BE49-F238E27FC236}">
                <a16:creationId xmlns:a16="http://schemas.microsoft.com/office/drawing/2014/main" id="{B385838E-276E-ADE8-8010-B55DEA9AFFC8}"/>
              </a:ext>
            </a:extLst>
          </p:cNvPr>
          <p:cNvSpPr/>
          <p:nvPr/>
        </p:nvSpPr>
        <p:spPr>
          <a:xfrm>
            <a:off x="3155576" y="573741"/>
            <a:ext cx="295836" cy="37651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2474252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77626E6-F6BB-A706-3625-E3E49528A24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90234" y="490128"/>
            <a:ext cx="4864386" cy="2789316"/>
          </a:xfrm>
          <a:prstGeom prst="rect">
            <a:avLst/>
          </a:prstGeom>
        </p:spPr>
      </p:pic>
      <p:pic>
        <p:nvPicPr>
          <p:cNvPr id="5" name="図 4">
            <a:extLst>
              <a:ext uri="{FF2B5EF4-FFF2-40B4-BE49-F238E27FC236}">
                <a16:creationId xmlns:a16="http://schemas.microsoft.com/office/drawing/2014/main" id="{12C104BF-CBDD-7F71-637A-371AE6EA29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41391" y="3493655"/>
            <a:ext cx="2480863" cy="3162588"/>
          </a:xfrm>
          <a:prstGeom prst="rect">
            <a:avLst/>
          </a:prstGeom>
        </p:spPr>
      </p:pic>
      <p:pic>
        <p:nvPicPr>
          <p:cNvPr id="7" name="図 6">
            <a:extLst>
              <a:ext uri="{FF2B5EF4-FFF2-40B4-BE49-F238E27FC236}">
                <a16:creationId xmlns:a16="http://schemas.microsoft.com/office/drawing/2014/main" id="{91F1D935-F8A3-C316-CAD8-6F52A283F120}"/>
              </a:ext>
            </a:extLst>
          </p:cNvPr>
          <p:cNvPicPr>
            <a:picLocks noChangeAspect="1"/>
          </p:cNvPicPr>
          <p:nvPr/>
        </p:nvPicPr>
        <p:blipFill>
          <a:blip r:embed="rId4"/>
          <a:stretch>
            <a:fillRect/>
          </a:stretch>
        </p:blipFill>
        <p:spPr>
          <a:xfrm>
            <a:off x="4571999" y="3429000"/>
            <a:ext cx="3500619" cy="2619818"/>
          </a:xfrm>
          <a:prstGeom prst="rect">
            <a:avLst/>
          </a:prstGeom>
        </p:spPr>
      </p:pic>
      <p:sp>
        <p:nvSpPr>
          <p:cNvPr id="2" name="テキスト ボックス 1">
            <a:extLst>
              <a:ext uri="{FF2B5EF4-FFF2-40B4-BE49-F238E27FC236}">
                <a16:creationId xmlns:a16="http://schemas.microsoft.com/office/drawing/2014/main" id="{0359D55B-D1C9-A308-D46E-410EA30CD902}"/>
              </a:ext>
            </a:extLst>
          </p:cNvPr>
          <p:cNvSpPr txBox="1"/>
          <p:nvPr/>
        </p:nvSpPr>
        <p:spPr>
          <a:xfrm>
            <a:off x="2724727" y="6367872"/>
            <a:ext cx="6346609"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srgbClr val="F371D1"/>
                </a:solidFill>
                <a:effectLst/>
                <a:uLnTx/>
                <a:uFillTx/>
                <a:latin typeface="Calibri" panose="020F0502020204030204"/>
                <a:ea typeface="游ゴシック" panose="020B0400000000000000" pitchFamily="50" charset="-128"/>
                <a:cs typeface="+mn-cs"/>
              </a:rPr>
              <a:t>2000</a:t>
            </a:r>
            <a:r>
              <a:rPr kumimoji="1" lang="ja-JP" altLang="en-US" sz="1600" b="1" i="0" u="none" strike="noStrike" kern="1200" cap="none" spc="0" normalizeH="0" baseline="0" noProof="0" dirty="0">
                <a:ln>
                  <a:noFill/>
                </a:ln>
                <a:solidFill>
                  <a:srgbClr val="F371D1"/>
                </a:solidFill>
                <a:effectLst/>
                <a:uLnTx/>
                <a:uFillTx/>
                <a:latin typeface="Calibri" panose="020F0502020204030204"/>
                <a:ea typeface="游ゴシック" panose="020B0400000000000000" pitchFamily="50" charset="-128"/>
                <a:cs typeface="+mn-cs"/>
              </a:rPr>
              <a:t>年</a:t>
            </a:r>
            <a:r>
              <a:rPr kumimoji="1" lang="ja-JP" altLang="en-US" sz="1400" b="1" i="0" u="none" strike="noStrike" kern="1200" cap="none" spc="0" normalizeH="0" baseline="0" noProof="0" dirty="0">
                <a:ln>
                  <a:noFill/>
                </a:ln>
                <a:solidFill>
                  <a:srgbClr val="F371D1"/>
                </a:solidFill>
                <a:effectLst/>
                <a:uLnTx/>
                <a:uFillTx/>
                <a:latin typeface="Calibri" panose="020F0502020204030204"/>
                <a:ea typeface="游ゴシック" panose="020B0400000000000000" pitchFamily="50" charset="-128"/>
                <a:cs typeface="+mn-cs"/>
              </a:rPr>
              <a:t>（</a:t>
            </a:r>
            <a:r>
              <a:rPr kumimoji="1" lang="en-US" altLang="ja-JP" sz="1400" b="1" i="0" u="none" strike="noStrike" kern="1200" cap="none" spc="0" normalizeH="0" baseline="0" noProof="0" dirty="0">
                <a:ln>
                  <a:noFill/>
                </a:ln>
                <a:solidFill>
                  <a:srgbClr val="F371D1"/>
                </a:solidFill>
                <a:effectLst/>
                <a:uLnTx/>
                <a:uFillTx/>
                <a:latin typeface="Calibri" panose="020F0502020204030204"/>
                <a:ea typeface="游ゴシック" panose="020B0400000000000000" pitchFamily="50" charset="-128"/>
                <a:cs typeface="+mn-cs"/>
              </a:rPr>
              <a:t>3.6</a:t>
            </a:r>
            <a:r>
              <a:rPr kumimoji="1" lang="ja-JP" altLang="en-US" sz="1400" b="1" i="0" u="none" strike="noStrike" kern="1200" cap="none" spc="0" normalizeH="0" baseline="0" noProof="0" dirty="0">
                <a:ln>
                  <a:noFill/>
                </a:ln>
                <a:solidFill>
                  <a:srgbClr val="F371D1"/>
                </a:solidFill>
                <a:effectLst/>
                <a:uLnTx/>
                <a:uFillTx/>
                <a:latin typeface="Calibri" panose="020F0502020204030204"/>
                <a:ea typeface="游ゴシック" panose="020B0400000000000000" pitchFamily="50" charset="-128"/>
                <a:cs typeface="+mn-cs"/>
              </a:rPr>
              <a:t>兆円）</a:t>
            </a:r>
            <a:r>
              <a:rPr kumimoji="1" lang="ja-JP" altLang="en-US" sz="16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a:t>
            </a:r>
            <a:r>
              <a:rPr kumimoji="1" lang="en-US" altLang="ja-JP" sz="16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2025</a:t>
            </a:r>
            <a:r>
              <a:rPr kumimoji="1" lang="ja-JP" altLang="en-US" sz="16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年</a:t>
            </a:r>
            <a:r>
              <a:rPr kumimoji="1" lang="ja-JP" altLang="en-US" sz="1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a:t>
            </a:r>
            <a:r>
              <a:rPr kumimoji="1" lang="en-US" altLang="ja-JP" sz="1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13.2</a:t>
            </a:r>
            <a:r>
              <a:rPr kumimoji="1" lang="ja-JP" altLang="en-US" sz="1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兆円予想）</a:t>
            </a:r>
            <a:r>
              <a:rPr kumimoji="1" lang="ja-JP" altLang="en-US" sz="16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a:t>
            </a:r>
            <a:r>
              <a:rPr kumimoji="1" lang="en-US" altLang="ja-JP" sz="1600" b="1" i="0" u="none" strike="noStrike" kern="1200" cap="none" spc="0" normalizeH="0" baseline="0" noProof="0" dirty="0">
                <a:ln>
                  <a:noFill/>
                </a:ln>
                <a:solidFill>
                  <a:srgbClr val="CC0000"/>
                </a:solidFill>
                <a:effectLst/>
                <a:uLnTx/>
                <a:uFillTx/>
                <a:latin typeface="Calibri" panose="020F0502020204030204"/>
                <a:ea typeface="游ゴシック" panose="020B0400000000000000" pitchFamily="50" charset="-128"/>
                <a:cs typeface="+mn-cs"/>
              </a:rPr>
              <a:t>2040</a:t>
            </a:r>
            <a:r>
              <a:rPr kumimoji="1" lang="ja-JP" altLang="en-US" sz="1600" b="1" i="0" u="none" strike="noStrike" kern="1200" cap="none" spc="0" normalizeH="0" baseline="0" noProof="0" dirty="0">
                <a:ln>
                  <a:noFill/>
                </a:ln>
                <a:solidFill>
                  <a:srgbClr val="CC0000"/>
                </a:solidFill>
                <a:effectLst/>
                <a:uLnTx/>
                <a:uFillTx/>
                <a:latin typeface="Calibri" panose="020F0502020204030204"/>
                <a:ea typeface="游ゴシック" panose="020B0400000000000000" pitchFamily="50" charset="-128"/>
                <a:cs typeface="+mn-cs"/>
              </a:rPr>
              <a:t>年</a:t>
            </a:r>
            <a:r>
              <a:rPr kumimoji="1" lang="ja-JP" altLang="en-US" sz="1400" b="1" i="0" u="none" strike="noStrike" kern="1200" cap="none" spc="0" normalizeH="0" baseline="0" noProof="0" dirty="0">
                <a:ln>
                  <a:noFill/>
                </a:ln>
                <a:solidFill>
                  <a:srgbClr val="CC0000"/>
                </a:solidFill>
                <a:effectLst/>
                <a:uLnTx/>
                <a:uFillTx/>
                <a:latin typeface="Calibri" panose="020F0502020204030204"/>
                <a:ea typeface="游ゴシック" panose="020B0400000000000000" pitchFamily="50" charset="-128"/>
                <a:cs typeface="+mn-cs"/>
              </a:rPr>
              <a:t>（</a:t>
            </a:r>
            <a:r>
              <a:rPr kumimoji="1" lang="en-US" altLang="ja-JP" sz="1400" b="1" i="0" u="none" strike="noStrike" kern="1200" cap="none" spc="0" normalizeH="0" baseline="0" noProof="0" dirty="0">
                <a:ln>
                  <a:noFill/>
                </a:ln>
                <a:solidFill>
                  <a:srgbClr val="CC0000"/>
                </a:solidFill>
                <a:effectLst/>
                <a:uLnTx/>
                <a:uFillTx/>
                <a:latin typeface="Calibri" panose="020F0502020204030204"/>
                <a:ea typeface="游ゴシック" panose="020B0400000000000000" pitchFamily="50" charset="-128"/>
                <a:cs typeface="+mn-cs"/>
              </a:rPr>
              <a:t>24.6</a:t>
            </a:r>
            <a:r>
              <a:rPr kumimoji="1" lang="ja-JP" altLang="en-US" sz="1400" b="1" i="0" u="none" strike="noStrike" kern="1200" cap="none" spc="0" normalizeH="0" baseline="0" noProof="0" dirty="0">
                <a:ln>
                  <a:noFill/>
                </a:ln>
                <a:solidFill>
                  <a:srgbClr val="CC0000"/>
                </a:solidFill>
                <a:effectLst/>
                <a:uLnTx/>
                <a:uFillTx/>
                <a:latin typeface="Calibri" panose="020F0502020204030204"/>
                <a:ea typeface="游ゴシック" panose="020B0400000000000000" pitchFamily="50" charset="-128"/>
                <a:cs typeface="+mn-cs"/>
              </a:rPr>
              <a:t>兆円予想）</a:t>
            </a:r>
          </a:p>
        </p:txBody>
      </p:sp>
    </p:spTree>
    <p:extLst>
      <p:ext uri="{BB962C8B-B14F-4D97-AF65-F5344CB8AC3E}">
        <p14:creationId xmlns:p14="http://schemas.microsoft.com/office/powerpoint/2010/main" val="1646274666"/>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1_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Office テーマ">
  <a:themeElements>
    <a:clrScheme name="Office テーマ">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テーマ">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3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5.xml><?xml version="1.0" encoding="utf-8"?>
<a:theme xmlns:a="http://schemas.openxmlformats.org/drawingml/2006/main" name="6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609</TotalTime>
  <Words>2495</Words>
  <Application>Microsoft Office PowerPoint</Application>
  <PresentationFormat>画面に合わせる (4:3)</PresentationFormat>
  <Paragraphs>326</Paragraphs>
  <Slides>58</Slides>
  <Notes>4</Notes>
  <HiddenSlides>0</HiddenSlides>
  <MMClips>0</MMClips>
  <ScaleCrop>false</ScaleCrop>
  <HeadingPairs>
    <vt:vector size="6" baseType="variant">
      <vt:variant>
        <vt:lpstr>使用されているフォント</vt:lpstr>
      </vt:variant>
      <vt:variant>
        <vt:i4>14</vt:i4>
      </vt:variant>
      <vt:variant>
        <vt:lpstr>テーマ</vt:lpstr>
      </vt:variant>
      <vt:variant>
        <vt:i4>7</vt:i4>
      </vt:variant>
      <vt:variant>
        <vt:lpstr>スライド タイトル</vt:lpstr>
      </vt:variant>
      <vt:variant>
        <vt:i4>58</vt:i4>
      </vt:variant>
    </vt:vector>
  </HeadingPairs>
  <TitlesOfParts>
    <vt:vector size="79" baseType="lpstr">
      <vt:lpstr>-apple-system</vt:lpstr>
      <vt:lpstr>Avenir</vt:lpstr>
      <vt:lpstr>ヒラギノ角ゴ Pro W3</vt:lpstr>
      <vt:lpstr>メイリオ</vt:lpstr>
      <vt:lpstr>Yu Gothic</vt:lpstr>
      <vt:lpstr>Yu Gothic</vt:lpstr>
      <vt:lpstr>游ゴシック Light</vt:lpstr>
      <vt:lpstr>游明朝</vt:lpstr>
      <vt:lpstr>Aptos</vt:lpstr>
      <vt:lpstr>Aptos Display</vt:lpstr>
      <vt:lpstr>Arial</vt:lpstr>
      <vt:lpstr>Calibri</vt:lpstr>
      <vt:lpstr>Calibri Light</vt:lpstr>
      <vt:lpstr>Times New Roman</vt:lpstr>
      <vt:lpstr>Office テーマ</vt:lpstr>
      <vt:lpstr>1_Office テーマ</vt:lpstr>
      <vt:lpstr>2_Office テーマ</vt:lpstr>
      <vt:lpstr>3_Office テーマ</vt:lpstr>
      <vt:lpstr>6_Office テーマ</vt:lpstr>
      <vt:lpstr>4_Office テーマ</vt:lpstr>
      <vt:lpstr>5_Office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和哉 駒形</dc:creator>
  <cp:lastModifiedBy>公大 駒形</cp:lastModifiedBy>
  <cp:revision>44</cp:revision>
  <dcterms:created xsi:type="dcterms:W3CDTF">2025-07-25T19:53:50Z</dcterms:created>
  <dcterms:modified xsi:type="dcterms:W3CDTF">2025-09-19T00:20:18Z</dcterms:modified>
</cp:coreProperties>
</file>