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71"/>
  </p:notesMasterIdLst>
  <p:handoutMasterIdLst>
    <p:handoutMasterId r:id="rId72"/>
  </p:handoutMasterIdLst>
  <p:sldIdLst>
    <p:sldId id="2325" r:id="rId3"/>
    <p:sldId id="2529" r:id="rId4"/>
    <p:sldId id="2601" r:id="rId5"/>
    <p:sldId id="2566" r:id="rId6"/>
    <p:sldId id="2422" r:id="rId7"/>
    <p:sldId id="2580" r:id="rId8"/>
    <p:sldId id="2519" r:id="rId9"/>
    <p:sldId id="2400" r:id="rId10"/>
    <p:sldId id="2592" r:id="rId11"/>
    <p:sldId id="2600" r:id="rId12"/>
    <p:sldId id="2583" r:id="rId13"/>
    <p:sldId id="2584" r:id="rId14"/>
    <p:sldId id="2602" r:id="rId15"/>
    <p:sldId id="2572" r:id="rId16"/>
    <p:sldId id="2607" r:id="rId17"/>
    <p:sldId id="2608" r:id="rId18"/>
    <p:sldId id="2581" r:id="rId19"/>
    <p:sldId id="2552" r:id="rId20"/>
    <p:sldId id="2524" r:id="rId21"/>
    <p:sldId id="2473" r:id="rId22"/>
    <p:sldId id="2474" r:id="rId23"/>
    <p:sldId id="2585" r:id="rId24"/>
    <p:sldId id="2491" r:id="rId25"/>
    <p:sldId id="2577" r:id="rId26"/>
    <p:sldId id="2492" r:id="rId27"/>
    <p:sldId id="2542" r:id="rId28"/>
    <p:sldId id="2613" r:id="rId29"/>
    <p:sldId id="2482" r:id="rId30"/>
    <p:sldId id="2586" r:id="rId31"/>
    <p:sldId id="2549" r:id="rId32"/>
    <p:sldId id="2248" r:id="rId33"/>
    <p:sldId id="2526" r:id="rId34"/>
    <p:sldId id="2587" r:id="rId35"/>
    <p:sldId id="2475" r:id="rId36"/>
    <p:sldId id="2555" r:id="rId37"/>
    <p:sldId id="2579" r:id="rId38"/>
    <p:sldId id="2522" r:id="rId39"/>
    <p:sldId id="2553" r:id="rId40"/>
    <p:sldId id="2523" r:id="rId41"/>
    <p:sldId id="2444" r:id="rId42"/>
    <p:sldId id="2593" r:id="rId43"/>
    <p:sldId id="2398" r:id="rId44"/>
    <p:sldId id="2615" r:id="rId45"/>
    <p:sldId id="2481" r:id="rId46"/>
    <p:sldId id="2595" r:id="rId47"/>
    <p:sldId id="2596" r:id="rId48"/>
    <p:sldId id="2477" r:id="rId49"/>
    <p:sldId id="2597" r:id="rId50"/>
    <p:sldId id="2562" r:id="rId51"/>
    <p:sldId id="2498" r:id="rId52"/>
    <p:sldId id="2511" r:id="rId53"/>
    <p:sldId id="2479" r:id="rId54"/>
    <p:sldId id="2603" r:id="rId55"/>
    <p:sldId id="2535" r:id="rId56"/>
    <p:sldId id="2536" r:id="rId57"/>
    <p:sldId id="2537" r:id="rId58"/>
    <p:sldId id="2538" r:id="rId59"/>
    <p:sldId id="2534" r:id="rId60"/>
    <p:sldId id="2614" r:id="rId61"/>
    <p:sldId id="2599" r:id="rId62"/>
    <p:sldId id="2557" r:id="rId63"/>
    <p:sldId id="2564" r:id="rId64"/>
    <p:sldId id="2594" r:id="rId65"/>
    <p:sldId id="2616" r:id="rId66"/>
    <p:sldId id="2438" r:id="rId67"/>
    <p:sldId id="2502" r:id="rId68"/>
    <p:sldId id="2565" r:id="rId69"/>
    <p:sldId id="1498" r:id="rId70"/>
  </p:sldIdLst>
  <p:sldSz cx="9144000" cy="6858000" type="screen4x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駒形 公大" initials="駒形"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565"/>
    <a:srgbClr val="0070C0"/>
    <a:srgbClr val="FF5757"/>
    <a:srgbClr val="FFD966"/>
    <a:srgbClr val="FFF2CC"/>
    <a:srgbClr val="FFCBCB"/>
    <a:srgbClr val="E4E4E4"/>
    <a:srgbClr val="FF7D7D"/>
    <a:srgbClr val="70AD47"/>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85" autoAdjust="0"/>
    <p:restoredTop sz="90941" autoAdjust="0"/>
  </p:normalViewPr>
  <p:slideViewPr>
    <p:cSldViewPr snapToGrid="0">
      <p:cViewPr varScale="1">
        <p:scale>
          <a:sx n="100" d="100"/>
          <a:sy n="100" d="100"/>
        </p:scale>
        <p:origin x="1752" y="72"/>
      </p:cViewPr>
      <p:guideLst>
        <p:guide orient="horz" pos="2160"/>
        <p:guide pos="2880"/>
      </p:guideLst>
    </p:cSldViewPr>
  </p:slideViewPr>
  <p:notesTextViewPr>
    <p:cViewPr>
      <p:scale>
        <a:sx n="3" d="2"/>
        <a:sy n="3" d="2"/>
      </p:scale>
      <p:origin x="0" y="0"/>
    </p:cViewPr>
  </p:notesTextViewPr>
  <p:notesViewPr>
    <p:cSldViewPr snapToGrid="0">
      <p:cViewPr varScale="1">
        <p:scale>
          <a:sx n="113" d="100"/>
          <a:sy n="113" d="100"/>
        </p:scale>
        <p:origin x="213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ou-k\Desktop\&#24499;&#21513;&#12288;&#12487;&#12540;&#1247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Sheet1!$B$6</c:f>
              <c:strCache>
                <c:ptCount val="1"/>
                <c:pt idx="0">
                  <c:v>医療費</c:v>
                </c:pt>
              </c:strCache>
            </c:strRef>
          </c:tx>
          <c:spPr>
            <a:solidFill>
              <a:schemeClr val="accent5">
                <a:lumMod val="60000"/>
                <a:lumOff val="40000"/>
              </a:schemeClr>
            </a:solidFill>
            <a:ln>
              <a:noFill/>
            </a:ln>
            <a:effectLst/>
          </c:spPr>
          <c:invertIfNegative val="0"/>
          <c:cat>
            <c:strRef>
              <c:f>Sheet1!$C$5:$AA$5</c:f>
              <c:strCache>
                <c:ptCount val="25"/>
                <c:pt idx="0">
                  <c:v>平成10年度</c:v>
                </c:pt>
                <c:pt idx="1">
                  <c:v>平成11年度</c:v>
                </c:pt>
                <c:pt idx="2">
                  <c:v>平成12年度</c:v>
                </c:pt>
                <c:pt idx="3">
                  <c:v>平成13年度</c:v>
                </c:pt>
                <c:pt idx="4">
                  <c:v>平成14年度</c:v>
                </c:pt>
                <c:pt idx="5">
                  <c:v>平成15年度</c:v>
                </c:pt>
                <c:pt idx="6">
                  <c:v>平成16年度</c:v>
                </c:pt>
                <c:pt idx="7">
                  <c:v>平成17年度</c:v>
                </c:pt>
                <c:pt idx="8">
                  <c:v>平成18年度</c:v>
                </c:pt>
                <c:pt idx="9">
                  <c:v>平成19年度</c:v>
                </c:pt>
                <c:pt idx="10">
                  <c:v>平成20年度</c:v>
                </c:pt>
                <c:pt idx="11">
                  <c:v>平成21年度</c:v>
                </c:pt>
                <c:pt idx="12">
                  <c:v>平成22年度</c:v>
                </c:pt>
                <c:pt idx="13">
                  <c:v>平成23年度</c:v>
                </c:pt>
                <c:pt idx="14">
                  <c:v>平成24年度</c:v>
                </c:pt>
                <c:pt idx="15">
                  <c:v>平成25年度</c:v>
                </c:pt>
                <c:pt idx="16">
                  <c:v>平成26年度</c:v>
                </c:pt>
                <c:pt idx="17">
                  <c:v>平成27年度</c:v>
                </c:pt>
                <c:pt idx="18">
                  <c:v>平成28年度</c:v>
                </c:pt>
                <c:pt idx="19">
                  <c:v>平成29年度</c:v>
                </c:pt>
                <c:pt idx="20">
                  <c:v>平成30年度</c:v>
                </c:pt>
                <c:pt idx="21">
                  <c:v>令和元年度</c:v>
                </c:pt>
                <c:pt idx="22">
                  <c:v>令和2年度</c:v>
                </c:pt>
                <c:pt idx="23">
                  <c:v>令和3年度</c:v>
                </c:pt>
                <c:pt idx="24">
                  <c:v>令和4年度</c:v>
                </c:pt>
              </c:strCache>
            </c:strRef>
          </c:cat>
          <c:val>
            <c:numRef>
              <c:f>Sheet1!$C$6:$AA$6</c:f>
              <c:numCache>
                <c:formatCode>General</c:formatCode>
                <c:ptCount val="25"/>
                <c:pt idx="0">
                  <c:v>27.5</c:v>
                </c:pt>
                <c:pt idx="1">
                  <c:v>28.5</c:v>
                </c:pt>
                <c:pt idx="2">
                  <c:v>29.4</c:v>
                </c:pt>
                <c:pt idx="3">
                  <c:v>30.4</c:v>
                </c:pt>
                <c:pt idx="4">
                  <c:v>30.2</c:v>
                </c:pt>
                <c:pt idx="5">
                  <c:v>30.8</c:v>
                </c:pt>
                <c:pt idx="6">
                  <c:v>31.4</c:v>
                </c:pt>
                <c:pt idx="7">
                  <c:v>32.4</c:v>
                </c:pt>
                <c:pt idx="8">
                  <c:v>32.4</c:v>
                </c:pt>
                <c:pt idx="9">
                  <c:v>33.4</c:v>
                </c:pt>
                <c:pt idx="10" formatCode="0.0">
                  <c:v>34.1</c:v>
                </c:pt>
                <c:pt idx="11" formatCode="0.0">
                  <c:v>35.299999999999997</c:v>
                </c:pt>
                <c:pt idx="12" formatCode="0.0">
                  <c:v>36.6</c:v>
                </c:pt>
                <c:pt idx="13" formatCode="0.0">
                  <c:v>37.799999999999997</c:v>
                </c:pt>
                <c:pt idx="14" formatCode="0.0">
                  <c:v>38.4</c:v>
                </c:pt>
                <c:pt idx="15" formatCode="0.0">
                  <c:v>39.299999999999997</c:v>
                </c:pt>
                <c:pt idx="16" formatCode="0.0">
                  <c:v>40</c:v>
                </c:pt>
                <c:pt idx="17" formatCode="0.0">
                  <c:v>41.5</c:v>
                </c:pt>
                <c:pt idx="18" formatCode="0.0">
                  <c:v>41.3</c:v>
                </c:pt>
                <c:pt idx="19" formatCode="0.0">
                  <c:v>42.2</c:v>
                </c:pt>
                <c:pt idx="20" formatCode="0.0">
                  <c:v>42.6</c:v>
                </c:pt>
                <c:pt idx="21" formatCode="0.0">
                  <c:v>43.6</c:v>
                </c:pt>
                <c:pt idx="22" formatCode="0.0">
                  <c:v>42.2</c:v>
                </c:pt>
                <c:pt idx="23" formatCode="0.0">
                  <c:v>44.2</c:v>
                </c:pt>
                <c:pt idx="24" formatCode="0.0">
                  <c:v>46</c:v>
                </c:pt>
              </c:numCache>
            </c:numRef>
          </c:val>
          <c:extLst>
            <c:ext xmlns:c16="http://schemas.microsoft.com/office/drawing/2014/chart" uri="{C3380CC4-5D6E-409C-BE32-E72D297353CC}">
              <c16:uniqueId val="{00000000-0C4C-47E8-87AD-EC16A092DA2C}"/>
            </c:ext>
          </c:extLst>
        </c:ser>
        <c:dLbls>
          <c:showLegendKey val="0"/>
          <c:showVal val="0"/>
          <c:showCatName val="0"/>
          <c:showSerName val="0"/>
          <c:showPercent val="0"/>
          <c:showBubbleSize val="0"/>
        </c:dLbls>
        <c:gapWidth val="219"/>
        <c:axId val="741373568"/>
        <c:axId val="741368168"/>
      </c:barChart>
      <c:lineChart>
        <c:grouping val="standard"/>
        <c:varyColors val="0"/>
        <c:ser>
          <c:idx val="1"/>
          <c:order val="1"/>
          <c:tx>
            <c:strRef>
              <c:f>Sheet1!$B$7</c:f>
              <c:strCache>
                <c:ptCount val="1"/>
                <c:pt idx="0">
                  <c:v>総人口</c:v>
                </c:pt>
              </c:strCache>
            </c:strRef>
          </c:tx>
          <c:spPr>
            <a:ln w="28575" cap="rnd">
              <a:solidFill>
                <a:srgbClr val="00B050"/>
              </a:solidFill>
              <a:round/>
            </a:ln>
            <a:effectLst/>
          </c:spPr>
          <c:marker>
            <c:symbol val="none"/>
          </c:marker>
          <c:cat>
            <c:strRef>
              <c:f>Sheet1!$C$5:$AA$5</c:f>
              <c:strCache>
                <c:ptCount val="25"/>
                <c:pt idx="0">
                  <c:v>平成10年度</c:v>
                </c:pt>
                <c:pt idx="1">
                  <c:v>平成11年度</c:v>
                </c:pt>
                <c:pt idx="2">
                  <c:v>平成12年度</c:v>
                </c:pt>
                <c:pt idx="3">
                  <c:v>平成13年度</c:v>
                </c:pt>
                <c:pt idx="4">
                  <c:v>平成14年度</c:v>
                </c:pt>
                <c:pt idx="5">
                  <c:v>平成15年度</c:v>
                </c:pt>
                <c:pt idx="6">
                  <c:v>平成16年度</c:v>
                </c:pt>
                <c:pt idx="7">
                  <c:v>平成17年度</c:v>
                </c:pt>
                <c:pt idx="8">
                  <c:v>平成18年度</c:v>
                </c:pt>
                <c:pt idx="9">
                  <c:v>平成19年度</c:v>
                </c:pt>
                <c:pt idx="10">
                  <c:v>平成20年度</c:v>
                </c:pt>
                <c:pt idx="11">
                  <c:v>平成21年度</c:v>
                </c:pt>
                <c:pt idx="12">
                  <c:v>平成22年度</c:v>
                </c:pt>
                <c:pt idx="13">
                  <c:v>平成23年度</c:v>
                </c:pt>
                <c:pt idx="14">
                  <c:v>平成24年度</c:v>
                </c:pt>
                <c:pt idx="15">
                  <c:v>平成25年度</c:v>
                </c:pt>
                <c:pt idx="16">
                  <c:v>平成26年度</c:v>
                </c:pt>
                <c:pt idx="17">
                  <c:v>平成27年度</c:v>
                </c:pt>
                <c:pt idx="18">
                  <c:v>平成28年度</c:v>
                </c:pt>
                <c:pt idx="19">
                  <c:v>平成29年度</c:v>
                </c:pt>
                <c:pt idx="20">
                  <c:v>平成30年度</c:v>
                </c:pt>
                <c:pt idx="21">
                  <c:v>令和元年度</c:v>
                </c:pt>
                <c:pt idx="22">
                  <c:v>令和2年度</c:v>
                </c:pt>
                <c:pt idx="23">
                  <c:v>令和3年度</c:v>
                </c:pt>
                <c:pt idx="24">
                  <c:v>令和4年度</c:v>
                </c:pt>
              </c:strCache>
            </c:strRef>
          </c:cat>
          <c:val>
            <c:numRef>
              <c:f>Sheet1!$C$7:$AA$7</c:f>
              <c:numCache>
                <c:formatCode>#,##0_);[Red]\(#,##0\)</c:formatCode>
                <c:ptCount val="25"/>
                <c:pt idx="0">
                  <c:v>126486</c:v>
                </c:pt>
                <c:pt idx="1">
                  <c:v>126686</c:v>
                </c:pt>
                <c:pt idx="2">
                  <c:v>126925</c:v>
                </c:pt>
                <c:pt idx="3">
                  <c:v>127291</c:v>
                </c:pt>
                <c:pt idx="4">
                  <c:v>127486</c:v>
                </c:pt>
                <c:pt idx="5">
                  <c:v>127694</c:v>
                </c:pt>
                <c:pt idx="6">
                  <c:v>127787</c:v>
                </c:pt>
                <c:pt idx="7">
                  <c:v>127768</c:v>
                </c:pt>
                <c:pt idx="8">
                  <c:v>127901</c:v>
                </c:pt>
                <c:pt idx="9">
                  <c:v>128033</c:v>
                </c:pt>
                <c:pt idx="10">
                  <c:v>128084</c:v>
                </c:pt>
                <c:pt idx="11">
                  <c:v>128032</c:v>
                </c:pt>
                <c:pt idx="12">
                  <c:v>128057</c:v>
                </c:pt>
                <c:pt idx="13">
                  <c:v>127834</c:v>
                </c:pt>
                <c:pt idx="14">
                  <c:v>127593</c:v>
                </c:pt>
                <c:pt idx="15">
                  <c:v>127414</c:v>
                </c:pt>
                <c:pt idx="16">
                  <c:v>127237</c:v>
                </c:pt>
                <c:pt idx="17">
                  <c:v>127095</c:v>
                </c:pt>
                <c:pt idx="18">
                  <c:v>126042</c:v>
                </c:pt>
                <c:pt idx="19">
                  <c:v>126919</c:v>
                </c:pt>
                <c:pt idx="20">
                  <c:v>126749</c:v>
                </c:pt>
                <c:pt idx="21">
                  <c:v>126555</c:v>
                </c:pt>
                <c:pt idx="22">
                  <c:v>126146</c:v>
                </c:pt>
                <c:pt idx="23">
                  <c:v>125502</c:v>
                </c:pt>
                <c:pt idx="24">
                  <c:v>124947</c:v>
                </c:pt>
              </c:numCache>
            </c:numRef>
          </c:val>
          <c:smooth val="0"/>
          <c:extLst>
            <c:ext xmlns:c16="http://schemas.microsoft.com/office/drawing/2014/chart" uri="{C3380CC4-5D6E-409C-BE32-E72D297353CC}">
              <c16:uniqueId val="{00000001-0C4C-47E8-87AD-EC16A092DA2C}"/>
            </c:ext>
          </c:extLst>
        </c:ser>
        <c:dLbls>
          <c:showLegendKey val="0"/>
          <c:showVal val="0"/>
          <c:showCatName val="0"/>
          <c:showSerName val="0"/>
          <c:showPercent val="0"/>
          <c:showBubbleSize val="0"/>
        </c:dLbls>
        <c:marker val="1"/>
        <c:smooth val="0"/>
        <c:axId val="741376808"/>
        <c:axId val="741372488"/>
      </c:lineChart>
      <c:lineChart>
        <c:grouping val="standard"/>
        <c:varyColors val="0"/>
        <c:ser>
          <c:idx val="2"/>
          <c:order val="2"/>
          <c:tx>
            <c:strRef>
              <c:f>Sheet1!$B$8</c:f>
              <c:strCache>
                <c:ptCount val="1"/>
                <c:pt idx="0">
                  <c:v>一人当たり医療費</c:v>
                </c:pt>
              </c:strCache>
            </c:strRef>
          </c:tx>
          <c:spPr>
            <a:ln w="28575" cap="rnd">
              <a:solidFill>
                <a:srgbClr val="FF6565"/>
              </a:solidFill>
              <a:round/>
            </a:ln>
            <a:effectLst/>
          </c:spPr>
          <c:marker>
            <c:symbol val="none"/>
          </c:marker>
          <c:cat>
            <c:strRef>
              <c:f>Sheet1!$C$5:$AA$5</c:f>
              <c:strCache>
                <c:ptCount val="25"/>
                <c:pt idx="0">
                  <c:v>平成10年度</c:v>
                </c:pt>
                <c:pt idx="1">
                  <c:v>平成11年度</c:v>
                </c:pt>
                <c:pt idx="2">
                  <c:v>平成12年度</c:v>
                </c:pt>
                <c:pt idx="3">
                  <c:v>平成13年度</c:v>
                </c:pt>
                <c:pt idx="4">
                  <c:v>平成14年度</c:v>
                </c:pt>
                <c:pt idx="5">
                  <c:v>平成15年度</c:v>
                </c:pt>
                <c:pt idx="6">
                  <c:v>平成16年度</c:v>
                </c:pt>
                <c:pt idx="7">
                  <c:v>平成17年度</c:v>
                </c:pt>
                <c:pt idx="8">
                  <c:v>平成18年度</c:v>
                </c:pt>
                <c:pt idx="9">
                  <c:v>平成19年度</c:v>
                </c:pt>
                <c:pt idx="10">
                  <c:v>平成20年度</c:v>
                </c:pt>
                <c:pt idx="11">
                  <c:v>平成21年度</c:v>
                </c:pt>
                <c:pt idx="12">
                  <c:v>平成22年度</c:v>
                </c:pt>
                <c:pt idx="13">
                  <c:v>平成23年度</c:v>
                </c:pt>
                <c:pt idx="14">
                  <c:v>平成24年度</c:v>
                </c:pt>
                <c:pt idx="15">
                  <c:v>平成25年度</c:v>
                </c:pt>
                <c:pt idx="16">
                  <c:v>平成26年度</c:v>
                </c:pt>
                <c:pt idx="17">
                  <c:v>平成27年度</c:v>
                </c:pt>
                <c:pt idx="18">
                  <c:v>平成28年度</c:v>
                </c:pt>
                <c:pt idx="19">
                  <c:v>平成29年度</c:v>
                </c:pt>
                <c:pt idx="20">
                  <c:v>平成30年度</c:v>
                </c:pt>
                <c:pt idx="21">
                  <c:v>令和元年度</c:v>
                </c:pt>
                <c:pt idx="22">
                  <c:v>令和2年度</c:v>
                </c:pt>
                <c:pt idx="23">
                  <c:v>令和3年度</c:v>
                </c:pt>
                <c:pt idx="24">
                  <c:v>令和4年度</c:v>
                </c:pt>
              </c:strCache>
            </c:strRef>
          </c:cat>
          <c:val>
            <c:numRef>
              <c:f>Sheet1!$C$8:$AA$8</c:f>
              <c:numCache>
                <c:formatCode>0.0</c:formatCode>
                <c:ptCount val="25"/>
                <c:pt idx="0">
                  <c:v>21.741536612747655</c:v>
                </c:pt>
                <c:pt idx="1">
                  <c:v>22.496566313562667</c:v>
                </c:pt>
                <c:pt idx="2">
                  <c:v>23.163285404766594</c:v>
                </c:pt>
                <c:pt idx="3">
                  <c:v>23.882285471871537</c:v>
                </c:pt>
                <c:pt idx="4">
                  <c:v>23.688875641246881</c:v>
                </c:pt>
                <c:pt idx="5">
                  <c:v>24.120162262909769</c:v>
                </c:pt>
                <c:pt idx="6">
                  <c:v>24.57213957601321</c:v>
                </c:pt>
                <c:pt idx="7">
                  <c:v>25.358462212760628</c:v>
                </c:pt>
                <c:pt idx="8">
                  <c:v>25.332092790517667</c:v>
                </c:pt>
                <c:pt idx="9">
                  <c:v>26.087024439011817</c:v>
                </c:pt>
                <c:pt idx="10">
                  <c:v>26.623153555479217</c:v>
                </c:pt>
                <c:pt idx="11">
                  <c:v>27.571232191952006</c:v>
                </c:pt>
                <c:pt idx="12">
                  <c:v>28.581022513411995</c:v>
                </c:pt>
                <c:pt idx="13">
                  <c:v>29.569598072500273</c:v>
                </c:pt>
                <c:pt idx="14">
                  <c:v>30.095694904892902</c:v>
                </c:pt>
                <c:pt idx="15">
                  <c:v>30.844334217589903</c:v>
                </c:pt>
                <c:pt idx="16">
                  <c:v>31.437396354833893</c:v>
                </c:pt>
                <c:pt idx="17">
                  <c:v>32.65274007632086</c:v>
                </c:pt>
                <c:pt idx="18">
                  <c:v>32.766855492613573</c:v>
                </c:pt>
                <c:pt idx="19">
                  <c:v>33.249552864425347</c:v>
                </c:pt>
                <c:pt idx="20">
                  <c:v>33.609732621164667</c:v>
                </c:pt>
                <c:pt idx="21">
                  <c:v>34.451424281932752</c:v>
                </c:pt>
                <c:pt idx="22">
                  <c:v>33.453300144277271</c:v>
                </c:pt>
                <c:pt idx="23">
                  <c:v>35.21856225398799</c:v>
                </c:pt>
                <c:pt idx="24">
                  <c:v>36.815609818563068</c:v>
                </c:pt>
              </c:numCache>
            </c:numRef>
          </c:val>
          <c:smooth val="0"/>
          <c:extLst>
            <c:ext xmlns:c16="http://schemas.microsoft.com/office/drawing/2014/chart" uri="{C3380CC4-5D6E-409C-BE32-E72D297353CC}">
              <c16:uniqueId val="{00000002-0C4C-47E8-87AD-EC16A092DA2C}"/>
            </c:ext>
          </c:extLst>
        </c:ser>
        <c:dLbls>
          <c:showLegendKey val="0"/>
          <c:showVal val="0"/>
          <c:showCatName val="0"/>
          <c:showSerName val="0"/>
          <c:showPercent val="0"/>
          <c:showBubbleSize val="0"/>
        </c:dLbls>
        <c:marker val="1"/>
        <c:smooth val="0"/>
        <c:axId val="741373568"/>
        <c:axId val="741368168"/>
      </c:lineChart>
      <c:catAx>
        <c:axId val="741376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741372488"/>
        <c:crosses val="autoZero"/>
        <c:auto val="1"/>
        <c:lblAlgn val="ctr"/>
        <c:lblOffset val="100"/>
        <c:noMultiLvlLbl val="0"/>
      </c:catAx>
      <c:valAx>
        <c:axId val="741372488"/>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741376808"/>
        <c:crosses val="autoZero"/>
        <c:crossBetween val="between"/>
      </c:valAx>
      <c:valAx>
        <c:axId val="74136816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41373568"/>
        <c:crosses val="max"/>
        <c:crossBetween val="between"/>
      </c:valAx>
      <c:catAx>
        <c:axId val="741373568"/>
        <c:scaling>
          <c:orientation val="minMax"/>
        </c:scaling>
        <c:delete val="1"/>
        <c:axPos val="b"/>
        <c:numFmt formatCode="General" sourceLinked="1"/>
        <c:majorTickMark val="out"/>
        <c:minorTickMark val="none"/>
        <c:tickLblPos val="nextTo"/>
        <c:crossAx val="74136816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Sheet1!$C$4</c:f>
              <c:strCache>
                <c:ptCount val="1"/>
                <c:pt idx="0">
                  <c:v>再診料</c:v>
                </c:pt>
              </c:strCache>
            </c:strRef>
          </c:tx>
          <c:spPr>
            <a:solidFill>
              <a:schemeClr val="accent1"/>
            </a:solidFill>
            <a:ln>
              <a:noFill/>
            </a:ln>
            <a:effectLst/>
          </c:spPr>
          <c:invertIfNegative val="0"/>
          <c:dLbls>
            <c:dLbl>
              <c:idx val="0"/>
              <c:layout>
                <c:manualLayout>
                  <c:x val="0"/>
                  <c:y val="0.30384271671134938"/>
                </c:manualLayout>
              </c:layout>
              <c:spPr>
                <a:solidFill>
                  <a:schemeClr val="bg1"/>
                </a:solidFill>
                <a:ln>
                  <a:solidFill>
                    <a:schemeClr val="accent1">
                      <a:shade val="1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j-ea"/>
                      <a:ea typeface="+mj-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6C0-4AFA-92A7-0E2D58F0374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j-ea"/>
                    <a:ea typeface="+mj-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Sheet1!$D$4</c:f>
              <c:numCache>
                <c:formatCode>#,##0_);[Red]\(#,##0\)</c:formatCode>
                <c:ptCount val="1"/>
                <c:pt idx="0">
                  <c:v>9499089</c:v>
                </c:pt>
              </c:numCache>
            </c:numRef>
          </c:val>
          <c:extLst>
            <c:ext xmlns:c16="http://schemas.microsoft.com/office/drawing/2014/chart" uri="{C3380CC4-5D6E-409C-BE32-E72D297353CC}">
              <c16:uniqueId val="{00000000-D6C0-4AFA-92A7-0E2D58F03748}"/>
            </c:ext>
          </c:extLst>
        </c:ser>
        <c:ser>
          <c:idx val="2"/>
          <c:order val="1"/>
          <c:tx>
            <c:strRef>
              <c:f>Sheet1!$C$6</c:f>
              <c:strCache>
                <c:ptCount val="1"/>
                <c:pt idx="0">
                  <c:v>外来管理加算</c:v>
                </c:pt>
              </c:strCache>
            </c:strRef>
          </c:tx>
          <c:spPr>
            <a:solidFill>
              <a:schemeClr val="accent3"/>
            </a:solidFill>
            <a:ln>
              <a:noFill/>
            </a:ln>
            <a:effectLst/>
          </c:spPr>
          <c:invertIfNegative val="0"/>
          <c:dLbls>
            <c:dLbl>
              <c:idx val="0"/>
              <c:layout>
                <c:manualLayout>
                  <c:x val="3.4236318479713363E-3"/>
                  <c:y val="0.23939496067082788"/>
                </c:manualLayout>
              </c:layout>
              <c:spPr>
                <a:solidFill>
                  <a:schemeClr val="bg1"/>
                </a:solidFill>
                <a:ln>
                  <a:solidFill>
                    <a:schemeClr val="accent1">
                      <a:shade val="15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j-ea"/>
                      <a:ea typeface="+mj-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6C0-4AFA-92A7-0E2D58F0374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j-ea"/>
                    <a:ea typeface="+mj-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Sheet1!$D$6</c:f>
              <c:numCache>
                <c:formatCode>#,##0_);[Red]\(#,##0\)</c:formatCode>
                <c:ptCount val="1"/>
                <c:pt idx="0">
                  <c:v>7665716</c:v>
                </c:pt>
              </c:numCache>
            </c:numRef>
          </c:val>
          <c:extLst>
            <c:ext xmlns:c16="http://schemas.microsoft.com/office/drawing/2014/chart" uri="{C3380CC4-5D6E-409C-BE32-E72D297353CC}">
              <c16:uniqueId val="{00000002-D6C0-4AFA-92A7-0E2D58F03748}"/>
            </c:ext>
          </c:extLst>
        </c:ser>
        <c:ser>
          <c:idx val="3"/>
          <c:order val="2"/>
          <c:tx>
            <c:strRef>
              <c:f>Sheet1!$C$7</c:f>
              <c:strCache>
                <c:ptCount val="1"/>
                <c:pt idx="0">
                  <c:v>特定疾患療養管理料</c:v>
                </c:pt>
              </c:strCache>
            </c:strRef>
          </c:tx>
          <c:spPr>
            <a:solidFill>
              <a:schemeClr val="accent4"/>
            </a:solidFill>
            <a:ln>
              <a:noFill/>
            </a:ln>
            <a:effectLst/>
          </c:spPr>
          <c:invertIfNegative val="0"/>
          <c:dLbls>
            <c:dLbl>
              <c:idx val="0"/>
              <c:layout>
                <c:manualLayout>
                  <c:x val="9.6794565897690768E-3"/>
                  <c:y val="9.6021055653683615E-2"/>
                </c:manualLayout>
              </c:layout>
              <c:spPr>
                <a:solidFill>
                  <a:schemeClr val="bg1"/>
                </a:solidFill>
                <a:ln>
                  <a:solidFill>
                    <a:schemeClr val="accent1">
                      <a:shade val="15000"/>
                    </a:schemeClr>
                  </a:solid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j-ea"/>
                      <a:ea typeface="+mj-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0.21429165205036063"/>
                      <c:h val="4.9983563216986042E-2"/>
                    </c:manualLayout>
                  </c15:layout>
                </c:ext>
                <c:ext xmlns:c16="http://schemas.microsoft.com/office/drawing/2014/chart" uri="{C3380CC4-5D6E-409C-BE32-E72D297353CC}">
                  <c16:uniqueId val="{0000000B-D6C0-4AFA-92A7-0E2D58F0374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Sheet1!$D$7</c:f>
              <c:numCache>
                <c:formatCode>#,##0_);[Red]\(#,##0\)</c:formatCode>
                <c:ptCount val="1"/>
                <c:pt idx="0">
                  <c:v>7459040</c:v>
                </c:pt>
              </c:numCache>
            </c:numRef>
          </c:val>
          <c:extLst>
            <c:ext xmlns:c16="http://schemas.microsoft.com/office/drawing/2014/chart" uri="{C3380CC4-5D6E-409C-BE32-E72D297353CC}">
              <c16:uniqueId val="{00000003-D6C0-4AFA-92A7-0E2D58F03748}"/>
            </c:ext>
          </c:extLst>
        </c:ser>
        <c:ser>
          <c:idx val="5"/>
          <c:order val="3"/>
          <c:tx>
            <c:strRef>
              <c:f>Sheet1!$C$9</c:f>
              <c:strCache>
                <c:ptCount val="1"/>
                <c:pt idx="0">
                  <c:v>地域包括診療加算</c:v>
                </c:pt>
              </c:strCache>
            </c:strRef>
          </c:tx>
          <c:spPr>
            <a:solidFill>
              <a:schemeClr val="accent6"/>
            </a:solidFill>
            <a:ln>
              <a:noFill/>
            </a:ln>
            <a:effectLst/>
          </c:spPr>
          <c:invertIfNegative val="0"/>
          <c:dLbls>
            <c:dLbl>
              <c:idx val="0"/>
              <c:layout>
                <c:manualLayout>
                  <c:x val="-7.3972014101049974E-4"/>
                  <c:y val="1.4292854794745283E-4"/>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6C0-4AFA-92A7-0E2D58F0374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Sheet1!$D$9</c:f>
              <c:numCache>
                <c:formatCode>#,##0_);[Red]\(#,##0\)</c:formatCode>
                <c:ptCount val="1"/>
                <c:pt idx="0">
                  <c:v>443002</c:v>
                </c:pt>
              </c:numCache>
            </c:numRef>
          </c:val>
          <c:extLst>
            <c:ext xmlns:c16="http://schemas.microsoft.com/office/drawing/2014/chart" uri="{C3380CC4-5D6E-409C-BE32-E72D297353CC}">
              <c16:uniqueId val="{00000005-D6C0-4AFA-92A7-0E2D58F03748}"/>
            </c:ext>
          </c:extLst>
        </c:ser>
        <c:ser>
          <c:idx val="6"/>
          <c:order val="4"/>
          <c:tx>
            <c:strRef>
              <c:f>Sheet1!$C$10</c:f>
              <c:strCache>
                <c:ptCount val="1"/>
                <c:pt idx="0">
                  <c:v>生活習慣病管理料</c:v>
                </c:pt>
              </c:strCache>
            </c:strRef>
          </c:tx>
          <c:spPr>
            <a:solidFill>
              <a:schemeClr val="accent1">
                <a:lumMod val="60000"/>
              </a:schemeClr>
            </a:solidFill>
            <a:ln>
              <a:noFill/>
            </a:ln>
            <a:effectLst/>
          </c:spPr>
          <c:invertIfNegative val="0"/>
          <c:dLbls>
            <c:dLbl>
              <c:idx val="0"/>
              <c:layout>
                <c:manualLayout>
                  <c:x val="-1.2553171760583518E-16"/>
                  <c:y val="1.0522855414102325E-2"/>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6C0-4AFA-92A7-0E2D58F0374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Sheet1!$D$10</c:f>
              <c:numCache>
                <c:formatCode>#,##0_);[Red]\(#,##0\)</c:formatCode>
                <c:ptCount val="1"/>
                <c:pt idx="0">
                  <c:v>126738</c:v>
                </c:pt>
              </c:numCache>
            </c:numRef>
          </c:val>
          <c:extLst>
            <c:ext xmlns:c16="http://schemas.microsoft.com/office/drawing/2014/chart" uri="{C3380CC4-5D6E-409C-BE32-E72D297353CC}">
              <c16:uniqueId val="{00000006-D6C0-4AFA-92A7-0E2D58F03748}"/>
            </c:ext>
          </c:extLst>
        </c:ser>
        <c:dLbls>
          <c:showLegendKey val="0"/>
          <c:showVal val="1"/>
          <c:showCatName val="0"/>
          <c:showSerName val="0"/>
          <c:showPercent val="0"/>
          <c:showBubbleSize val="0"/>
        </c:dLbls>
        <c:gapWidth val="75"/>
        <c:axId val="693535824"/>
        <c:axId val="693536184"/>
      </c:barChart>
      <c:catAx>
        <c:axId val="693535824"/>
        <c:scaling>
          <c:orientation val="minMax"/>
        </c:scaling>
        <c:delete val="1"/>
        <c:axPos val="b"/>
        <c:numFmt formatCode="General" sourceLinked="1"/>
        <c:majorTickMark val="none"/>
        <c:minorTickMark val="none"/>
        <c:tickLblPos val="nextTo"/>
        <c:crossAx val="693536184"/>
        <c:crosses val="autoZero"/>
        <c:auto val="1"/>
        <c:lblAlgn val="ctr"/>
        <c:lblOffset val="100"/>
        <c:noMultiLvlLbl val="0"/>
      </c:catAx>
      <c:valAx>
        <c:axId val="693536184"/>
        <c:scaling>
          <c:orientation val="minMax"/>
          <c:max val="12000000"/>
        </c:scaling>
        <c:delete val="0"/>
        <c:axPos val="l"/>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93535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Sheet1!$C$14</c:f>
              <c:strCache>
                <c:ptCount val="1"/>
                <c:pt idx="0">
                  <c:v>再診料</c:v>
                </c:pt>
              </c:strCache>
            </c:strRef>
          </c:tx>
          <c:spPr>
            <a:solidFill>
              <a:schemeClr val="accent1"/>
            </a:solidFill>
            <a:ln>
              <a:noFill/>
            </a:ln>
            <a:effectLst/>
          </c:spPr>
          <c:invertIfNegative val="0"/>
          <c:val>
            <c:numRef>
              <c:f>Sheet1!$D$14</c:f>
              <c:numCache>
                <c:formatCode>#,##0_);[Red]\(#,##0\)</c:formatCode>
                <c:ptCount val="1"/>
                <c:pt idx="0">
                  <c:v>3109937</c:v>
                </c:pt>
              </c:numCache>
            </c:numRef>
          </c:val>
          <c:extLst>
            <c:ext xmlns:c16="http://schemas.microsoft.com/office/drawing/2014/chart" uri="{C3380CC4-5D6E-409C-BE32-E72D297353CC}">
              <c16:uniqueId val="{00000000-B8B1-47C7-A267-46B047DEF4FB}"/>
            </c:ext>
          </c:extLst>
        </c:ser>
        <c:ser>
          <c:idx val="2"/>
          <c:order val="1"/>
          <c:tx>
            <c:strRef>
              <c:f>Sheet1!$C$16</c:f>
              <c:strCache>
                <c:ptCount val="1"/>
                <c:pt idx="0">
                  <c:v>外来管理加算</c:v>
                </c:pt>
              </c:strCache>
            </c:strRef>
          </c:tx>
          <c:spPr>
            <a:solidFill>
              <a:schemeClr val="accent3"/>
            </a:solidFill>
            <a:ln>
              <a:noFill/>
            </a:ln>
            <a:effectLst/>
          </c:spPr>
          <c:invertIfNegative val="0"/>
          <c:val>
            <c:numRef>
              <c:f>Sheet1!$D$16</c:f>
              <c:numCache>
                <c:formatCode>#,##0_);[Red]\(#,##0\)</c:formatCode>
                <c:ptCount val="1"/>
                <c:pt idx="0">
                  <c:v>2518697</c:v>
                </c:pt>
              </c:numCache>
            </c:numRef>
          </c:val>
          <c:extLst>
            <c:ext xmlns:c16="http://schemas.microsoft.com/office/drawing/2014/chart" uri="{C3380CC4-5D6E-409C-BE32-E72D297353CC}">
              <c16:uniqueId val="{00000002-B8B1-47C7-A267-46B047DEF4FB}"/>
            </c:ext>
          </c:extLst>
        </c:ser>
        <c:ser>
          <c:idx val="3"/>
          <c:order val="2"/>
          <c:tx>
            <c:strRef>
              <c:f>Sheet1!$C$17</c:f>
              <c:strCache>
                <c:ptCount val="1"/>
                <c:pt idx="0">
                  <c:v>特定疾患療養管理料</c:v>
                </c:pt>
              </c:strCache>
            </c:strRef>
          </c:tx>
          <c:spPr>
            <a:solidFill>
              <a:schemeClr val="accent4"/>
            </a:solidFill>
            <a:ln>
              <a:noFill/>
            </a:ln>
            <a:effectLst/>
          </c:spPr>
          <c:invertIfNegative val="0"/>
          <c:val>
            <c:numRef>
              <c:f>Sheet1!$D$17</c:f>
              <c:numCache>
                <c:formatCode>#,##0_);[Red]\(#,##0\)</c:formatCode>
                <c:ptCount val="1"/>
                <c:pt idx="0">
                  <c:v>2092986</c:v>
                </c:pt>
              </c:numCache>
            </c:numRef>
          </c:val>
          <c:extLst>
            <c:ext xmlns:c16="http://schemas.microsoft.com/office/drawing/2014/chart" uri="{C3380CC4-5D6E-409C-BE32-E72D297353CC}">
              <c16:uniqueId val="{00000003-B8B1-47C7-A267-46B047DEF4FB}"/>
            </c:ext>
          </c:extLst>
        </c:ser>
        <c:ser>
          <c:idx val="5"/>
          <c:order val="4"/>
          <c:tx>
            <c:strRef>
              <c:f>Sheet1!$C$19</c:f>
              <c:strCache>
                <c:ptCount val="1"/>
                <c:pt idx="0">
                  <c:v>地域包括診療加算</c:v>
                </c:pt>
              </c:strCache>
            </c:strRef>
          </c:tx>
          <c:spPr>
            <a:solidFill>
              <a:schemeClr val="accent6"/>
            </a:solidFill>
            <a:ln>
              <a:noFill/>
            </a:ln>
            <a:effectLst/>
          </c:spPr>
          <c:invertIfNegative val="0"/>
          <c:val>
            <c:numRef>
              <c:f>Sheet1!$D$19</c:f>
              <c:numCache>
                <c:formatCode>#,##0_);[Red]\(#,##0\)</c:formatCode>
                <c:ptCount val="1"/>
                <c:pt idx="0">
                  <c:v>175673</c:v>
                </c:pt>
              </c:numCache>
            </c:numRef>
          </c:val>
          <c:extLst>
            <c:ext xmlns:c16="http://schemas.microsoft.com/office/drawing/2014/chart" uri="{C3380CC4-5D6E-409C-BE32-E72D297353CC}">
              <c16:uniqueId val="{00000005-B8B1-47C7-A267-46B047DEF4FB}"/>
            </c:ext>
          </c:extLst>
        </c:ser>
        <c:ser>
          <c:idx val="6"/>
          <c:order val="5"/>
          <c:tx>
            <c:strRef>
              <c:f>Sheet1!$C$20</c:f>
              <c:strCache>
                <c:ptCount val="1"/>
                <c:pt idx="0">
                  <c:v>生活習慣病管理料</c:v>
                </c:pt>
              </c:strCache>
            </c:strRef>
          </c:tx>
          <c:spPr>
            <a:solidFill>
              <a:schemeClr val="accent1">
                <a:lumMod val="60000"/>
              </a:schemeClr>
            </a:solidFill>
            <a:ln>
              <a:noFill/>
            </a:ln>
            <a:effectLst/>
          </c:spPr>
          <c:invertIfNegative val="0"/>
          <c:val>
            <c:numRef>
              <c:f>Sheet1!$D$20</c:f>
              <c:numCache>
                <c:formatCode>#,##0_);[Red]\(#,##0\)</c:formatCode>
                <c:ptCount val="1"/>
                <c:pt idx="0">
                  <c:v>44173</c:v>
                </c:pt>
              </c:numCache>
            </c:numRef>
          </c:val>
          <c:extLst>
            <c:ext xmlns:c16="http://schemas.microsoft.com/office/drawing/2014/chart" uri="{C3380CC4-5D6E-409C-BE32-E72D297353CC}">
              <c16:uniqueId val="{00000006-B8B1-47C7-A267-46B047DEF4FB}"/>
            </c:ext>
          </c:extLst>
        </c:ser>
        <c:dLbls>
          <c:showLegendKey val="0"/>
          <c:showVal val="0"/>
          <c:showCatName val="0"/>
          <c:showSerName val="0"/>
          <c:showPercent val="0"/>
          <c:showBubbleSize val="0"/>
        </c:dLbls>
        <c:gapWidth val="75"/>
        <c:axId val="690257832"/>
        <c:axId val="690264672"/>
        <c:extLst>
          <c:ext xmlns:c15="http://schemas.microsoft.com/office/drawing/2012/chart" uri="{02D57815-91ED-43cb-92C2-25804820EDAC}">
            <c15:filteredBarSeries>
              <c15:ser>
                <c:idx val="4"/>
                <c:order val="3"/>
                <c:tx>
                  <c:strRef>
                    <c:extLst>
                      <c:ext uri="{02D57815-91ED-43cb-92C2-25804820EDAC}">
                        <c15:formulaRef>
                          <c15:sqref>Sheet1!$C$18</c15:sqref>
                        </c15:formulaRef>
                      </c:ext>
                    </c:extLst>
                    <c:strCache>
                      <c:ptCount val="1"/>
                    </c:strCache>
                  </c:strRef>
                </c:tx>
                <c:spPr>
                  <a:solidFill>
                    <a:schemeClr val="accent5"/>
                  </a:solidFill>
                  <a:ln>
                    <a:noFill/>
                  </a:ln>
                  <a:effectLst/>
                </c:spPr>
                <c:invertIfNegative val="0"/>
                <c:val>
                  <c:numRef>
                    <c:extLst>
                      <c:ext uri="{02D57815-91ED-43cb-92C2-25804820EDAC}">
                        <c15:formulaRef>
                          <c15:sqref>Sheet1!$D$18</c15:sqref>
                        </c15:formulaRef>
                      </c:ext>
                    </c:extLst>
                    <c:numCache>
                      <c:formatCode>#,##0_);[Red]\(#,##0\)</c:formatCode>
                      <c:ptCount val="1"/>
                    </c:numCache>
                  </c:numRef>
                </c:val>
                <c:extLst>
                  <c:ext xmlns:c16="http://schemas.microsoft.com/office/drawing/2014/chart" uri="{C3380CC4-5D6E-409C-BE32-E72D297353CC}">
                    <c16:uniqueId val="{00000004-B8B1-47C7-A267-46B047DEF4FB}"/>
                  </c:ext>
                </c:extLst>
              </c15:ser>
            </c15:filteredBarSeries>
          </c:ext>
        </c:extLst>
      </c:barChart>
      <c:catAx>
        <c:axId val="690257832"/>
        <c:scaling>
          <c:orientation val="minMax"/>
        </c:scaling>
        <c:delete val="1"/>
        <c:axPos val="b"/>
        <c:numFmt formatCode="General" sourceLinked="1"/>
        <c:majorTickMark val="none"/>
        <c:minorTickMark val="none"/>
        <c:tickLblPos val="nextTo"/>
        <c:crossAx val="690264672"/>
        <c:crosses val="autoZero"/>
        <c:auto val="1"/>
        <c:lblAlgn val="ctr"/>
        <c:lblOffset val="100"/>
        <c:noMultiLvlLbl val="0"/>
      </c:catAx>
      <c:valAx>
        <c:axId val="690264672"/>
        <c:scaling>
          <c:orientation val="minMax"/>
          <c:max val="4000000"/>
        </c:scaling>
        <c:delete val="0"/>
        <c:axPos val="l"/>
        <c:majorGridlines>
          <c:spPr>
            <a:ln w="9525" cap="flat" cmpd="sng" algn="ctr">
              <a:no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90257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Sheet1!$C$24</c:f>
              <c:strCache>
                <c:ptCount val="1"/>
                <c:pt idx="0">
                  <c:v>再診料</c:v>
                </c:pt>
              </c:strCache>
            </c:strRef>
          </c:tx>
          <c:spPr>
            <a:solidFill>
              <a:schemeClr val="accent1"/>
            </a:solidFill>
            <a:ln>
              <a:noFill/>
            </a:ln>
            <a:effectLst/>
          </c:spPr>
          <c:invertIfNegative val="0"/>
          <c:val>
            <c:numRef>
              <c:f>Sheet1!$D$24</c:f>
              <c:numCache>
                <c:formatCode>#,##0_);[Red]\(#,##0\)</c:formatCode>
                <c:ptCount val="1"/>
                <c:pt idx="0">
                  <c:v>2623336</c:v>
                </c:pt>
              </c:numCache>
            </c:numRef>
          </c:val>
          <c:extLst>
            <c:ext xmlns:c16="http://schemas.microsoft.com/office/drawing/2014/chart" uri="{C3380CC4-5D6E-409C-BE32-E72D297353CC}">
              <c16:uniqueId val="{00000000-9F33-4F78-AC49-361E6D48B277}"/>
            </c:ext>
          </c:extLst>
        </c:ser>
        <c:ser>
          <c:idx val="2"/>
          <c:order val="1"/>
          <c:tx>
            <c:strRef>
              <c:f>Sheet1!$C$26</c:f>
              <c:strCache>
                <c:ptCount val="1"/>
                <c:pt idx="0">
                  <c:v>外来管理加算</c:v>
                </c:pt>
              </c:strCache>
            </c:strRef>
          </c:tx>
          <c:spPr>
            <a:solidFill>
              <a:schemeClr val="accent3"/>
            </a:solidFill>
            <a:ln>
              <a:noFill/>
            </a:ln>
            <a:effectLst/>
          </c:spPr>
          <c:invertIfNegative val="0"/>
          <c:val>
            <c:numRef>
              <c:f>Sheet1!$D$26</c:f>
              <c:numCache>
                <c:formatCode>#,##0_);[Red]\(#,##0\)</c:formatCode>
                <c:ptCount val="1"/>
                <c:pt idx="0">
                  <c:v>2158414</c:v>
                </c:pt>
              </c:numCache>
            </c:numRef>
          </c:val>
          <c:extLst>
            <c:ext xmlns:c16="http://schemas.microsoft.com/office/drawing/2014/chart" uri="{C3380CC4-5D6E-409C-BE32-E72D297353CC}">
              <c16:uniqueId val="{00000002-9F33-4F78-AC49-361E6D48B277}"/>
            </c:ext>
          </c:extLst>
        </c:ser>
        <c:ser>
          <c:idx val="3"/>
          <c:order val="2"/>
          <c:tx>
            <c:strRef>
              <c:f>Sheet1!$C$27</c:f>
              <c:strCache>
                <c:ptCount val="1"/>
                <c:pt idx="0">
                  <c:v>特定疾患療養管理料</c:v>
                </c:pt>
              </c:strCache>
            </c:strRef>
          </c:tx>
          <c:spPr>
            <a:solidFill>
              <a:schemeClr val="accent4"/>
            </a:solidFill>
            <a:ln>
              <a:noFill/>
            </a:ln>
            <a:effectLst/>
          </c:spPr>
          <c:invertIfNegative val="0"/>
          <c:val>
            <c:numRef>
              <c:f>Sheet1!$D$27</c:f>
              <c:numCache>
                <c:formatCode>#,##0_);[Red]\(#,##0\)</c:formatCode>
                <c:ptCount val="1"/>
                <c:pt idx="0">
                  <c:v>2102975</c:v>
                </c:pt>
              </c:numCache>
            </c:numRef>
          </c:val>
          <c:extLst>
            <c:ext xmlns:c16="http://schemas.microsoft.com/office/drawing/2014/chart" uri="{C3380CC4-5D6E-409C-BE32-E72D297353CC}">
              <c16:uniqueId val="{00000003-9F33-4F78-AC49-361E6D48B277}"/>
            </c:ext>
          </c:extLst>
        </c:ser>
        <c:ser>
          <c:idx val="5"/>
          <c:order val="4"/>
          <c:tx>
            <c:strRef>
              <c:f>Sheet1!$C$29</c:f>
              <c:strCache>
                <c:ptCount val="1"/>
                <c:pt idx="0">
                  <c:v>地域包括診療加算</c:v>
                </c:pt>
              </c:strCache>
            </c:strRef>
          </c:tx>
          <c:spPr>
            <a:solidFill>
              <a:schemeClr val="accent6"/>
            </a:solidFill>
            <a:ln>
              <a:noFill/>
            </a:ln>
            <a:effectLst/>
          </c:spPr>
          <c:invertIfNegative val="0"/>
          <c:val>
            <c:numRef>
              <c:f>Sheet1!$D$29</c:f>
              <c:numCache>
                <c:formatCode>#,##0_);[Red]\(#,##0\)</c:formatCode>
                <c:ptCount val="1"/>
                <c:pt idx="0">
                  <c:v>123827</c:v>
                </c:pt>
              </c:numCache>
            </c:numRef>
          </c:val>
          <c:extLst>
            <c:ext xmlns:c16="http://schemas.microsoft.com/office/drawing/2014/chart" uri="{C3380CC4-5D6E-409C-BE32-E72D297353CC}">
              <c16:uniqueId val="{00000005-9F33-4F78-AC49-361E6D48B277}"/>
            </c:ext>
          </c:extLst>
        </c:ser>
        <c:ser>
          <c:idx val="6"/>
          <c:order val="5"/>
          <c:tx>
            <c:strRef>
              <c:f>Sheet1!$C$30</c:f>
              <c:strCache>
                <c:ptCount val="1"/>
                <c:pt idx="0">
                  <c:v>生活習慣病管理料</c:v>
                </c:pt>
              </c:strCache>
            </c:strRef>
          </c:tx>
          <c:spPr>
            <a:solidFill>
              <a:schemeClr val="accent1">
                <a:lumMod val="60000"/>
              </a:schemeClr>
            </a:solidFill>
            <a:ln>
              <a:noFill/>
            </a:ln>
            <a:effectLst/>
          </c:spPr>
          <c:invertIfNegative val="0"/>
          <c:val>
            <c:numRef>
              <c:f>Sheet1!$D$30</c:f>
              <c:numCache>
                <c:formatCode>#,##0_);[Red]\(#,##0\)</c:formatCode>
                <c:ptCount val="1"/>
                <c:pt idx="0">
                  <c:v>32249</c:v>
                </c:pt>
              </c:numCache>
            </c:numRef>
          </c:val>
          <c:extLst>
            <c:ext xmlns:c16="http://schemas.microsoft.com/office/drawing/2014/chart" uri="{C3380CC4-5D6E-409C-BE32-E72D297353CC}">
              <c16:uniqueId val="{00000006-9F33-4F78-AC49-361E6D48B277}"/>
            </c:ext>
          </c:extLst>
        </c:ser>
        <c:dLbls>
          <c:showLegendKey val="0"/>
          <c:showVal val="0"/>
          <c:showCatName val="0"/>
          <c:showSerName val="0"/>
          <c:showPercent val="0"/>
          <c:showBubbleSize val="0"/>
        </c:dLbls>
        <c:gapWidth val="75"/>
        <c:axId val="583683544"/>
        <c:axId val="583683904"/>
        <c:extLst>
          <c:ext xmlns:c15="http://schemas.microsoft.com/office/drawing/2012/chart" uri="{02D57815-91ED-43cb-92C2-25804820EDAC}">
            <c15:filteredBarSeries>
              <c15:ser>
                <c:idx val="4"/>
                <c:order val="3"/>
                <c:tx>
                  <c:strRef>
                    <c:extLst>
                      <c:ext uri="{02D57815-91ED-43cb-92C2-25804820EDAC}">
                        <c15:formulaRef>
                          <c15:sqref>Sheet1!$C$28</c15:sqref>
                        </c15:formulaRef>
                      </c:ext>
                    </c:extLst>
                    <c:strCache>
                      <c:ptCount val="1"/>
                      <c:pt idx="0">
                        <c:v>地域包括診療料</c:v>
                      </c:pt>
                    </c:strCache>
                  </c:strRef>
                </c:tx>
                <c:spPr>
                  <a:solidFill>
                    <a:schemeClr val="accent5"/>
                  </a:solidFill>
                  <a:ln>
                    <a:noFill/>
                  </a:ln>
                  <a:effectLst/>
                </c:spPr>
                <c:invertIfNegative val="0"/>
                <c:val>
                  <c:numRef>
                    <c:extLst>
                      <c:ext uri="{02D57815-91ED-43cb-92C2-25804820EDAC}">
                        <c15:formulaRef>
                          <c15:sqref>Sheet1!$D$28</c15:sqref>
                        </c15:formulaRef>
                      </c:ext>
                    </c:extLst>
                    <c:numCache>
                      <c:formatCode>#,##0_);[Red]\(#,##0\)</c:formatCode>
                      <c:ptCount val="1"/>
                      <c:pt idx="0">
                        <c:v>894</c:v>
                      </c:pt>
                    </c:numCache>
                  </c:numRef>
                </c:val>
                <c:extLst>
                  <c:ext xmlns:c16="http://schemas.microsoft.com/office/drawing/2014/chart" uri="{C3380CC4-5D6E-409C-BE32-E72D297353CC}">
                    <c16:uniqueId val="{00000004-9F33-4F78-AC49-361E6D48B277}"/>
                  </c:ext>
                </c:extLst>
              </c15:ser>
            </c15:filteredBarSeries>
          </c:ext>
        </c:extLst>
      </c:barChart>
      <c:catAx>
        <c:axId val="583683544"/>
        <c:scaling>
          <c:orientation val="minMax"/>
        </c:scaling>
        <c:delete val="1"/>
        <c:axPos val="b"/>
        <c:numFmt formatCode="General" sourceLinked="1"/>
        <c:majorTickMark val="none"/>
        <c:minorTickMark val="none"/>
        <c:tickLblPos val="nextTo"/>
        <c:crossAx val="583683904"/>
        <c:crosses val="autoZero"/>
        <c:auto val="1"/>
        <c:lblAlgn val="ctr"/>
        <c:lblOffset val="100"/>
        <c:noMultiLvlLbl val="0"/>
      </c:catAx>
      <c:valAx>
        <c:axId val="583683904"/>
        <c:scaling>
          <c:orientation val="minMax"/>
          <c:max val="3500000"/>
        </c:scaling>
        <c:delete val="0"/>
        <c:axPos val="l"/>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83683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C2F69B7D-BEA1-D795-E827-044E7780E302}"/>
              </a:ext>
            </a:extLst>
          </p:cNvPr>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FFEC9EB5-4069-5B7A-674E-727C4C380880}"/>
              </a:ext>
            </a:extLst>
          </p:cNvPr>
          <p:cNvSpPr>
            <a:spLocks noGrp="1"/>
          </p:cNvSpPr>
          <p:nvPr>
            <p:ph type="dt" sz="quarter" idx="1"/>
          </p:nvPr>
        </p:nvSpPr>
        <p:spPr>
          <a:xfrm>
            <a:off x="5588000" y="0"/>
            <a:ext cx="4276725" cy="338138"/>
          </a:xfrm>
          <a:prstGeom prst="rect">
            <a:avLst/>
          </a:prstGeom>
        </p:spPr>
        <p:txBody>
          <a:bodyPr vert="horz" lIns="91440" tIns="45720" rIns="91440" bIns="45720" rtlCol="0"/>
          <a:lstStyle>
            <a:lvl1pPr algn="r">
              <a:defRPr sz="1200"/>
            </a:lvl1pPr>
          </a:lstStyle>
          <a:p>
            <a:fld id="{D8949941-0F6A-4CFF-9A0F-3F04EC21CAB0}" type="datetimeFigureOut">
              <a:rPr kumimoji="1" lang="ja-JP" altLang="en-US" smtClean="0"/>
              <a:t>2024/4/16</a:t>
            </a:fld>
            <a:endParaRPr kumimoji="1" lang="ja-JP" altLang="en-US"/>
          </a:p>
        </p:txBody>
      </p:sp>
      <p:sp>
        <p:nvSpPr>
          <p:cNvPr id="4" name="フッター プレースホルダー 3">
            <a:extLst>
              <a:ext uri="{FF2B5EF4-FFF2-40B4-BE49-F238E27FC236}">
                <a16:creationId xmlns:a16="http://schemas.microsoft.com/office/drawing/2014/main" id="{5CB4B395-9718-8DD7-E548-582ABD78ED04}"/>
              </a:ext>
            </a:extLst>
          </p:cNvPr>
          <p:cNvSpPr>
            <a:spLocks noGrp="1"/>
          </p:cNvSpPr>
          <p:nvPr>
            <p:ph type="ftr" sz="quarter" idx="2"/>
          </p:nvPr>
        </p:nvSpPr>
        <p:spPr>
          <a:xfrm>
            <a:off x="0" y="6397625"/>
            <a:ext cx="4275138" cy="33813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8E614E15-1412-410D-620C-F81C310F8CD0}"/>
              </a:ext>
            </a:extLst>
          </p:cNvPr>
          <p:cNvSpPr>
            <a:spLocks noGrp="1"/>
          </p:cNvSpPr>
          <p:nvPr>
            <p:ph type="sldNum" sz="quarter" idx="3"/>
          </p:nvPr>
        </p:nvSpPr>
        <p:spPr>
          <a:xfrm>
            <a:off x="5588000" y="6397625"/>
            <a:ext cx="4276725" cy="338138"/>
          </a:xfrm>
          <a:prstGeom prst="rect">
            <a:avLst/>
          </a:prstGeom>
        </p:spPr>
        <p:txBody>
          <a:bodyPr vert="horz" lIns="91440" tIns="45720" rIns="91440" bIns="45720" rtlCol="0" anchor="b"/>
          <a:lstStyle>
            <a:lvl1pPr algn="r">
              <a:defRPr sz="1200"/>
            </a:lvl1pPr>
          </a:lstStyle>
          <a:p>
            <a:fld id="{362FBDC9-661D-4F53-BADD-DC2B36EFECE9}" type="slidenum">
              <a:rPr kumimoji="1" lang="ja-JP" altLang="en-US" smtClean="0"/>
              <a:t>‹#›</a:t>
            </a:fld>
            <a:endParaRPr kumimoji="1" lang="ja-JP" altLang="en-US"/>
          </a:p>
        </p:txBody>
      </p:sp>
    </p:spTree>
    <p:extLst>
      <p:ext uri="{BB962C8B-B14F-4D97-AF65-F5344CB8AC3E}">
        <p14:creationId xmlns:p14="http://schemas.microsoft.com/office/powerpoint/2010/main" val="1035855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275403" cy="33795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627" y="0"/>
            <a:ext cx="4275403" cy="337958"/>
          </a:xfrm>
          <a:prstGeom prst="rect">
            <a:avLst/>
          </a:prstGeom>
        </p:spPr>
        <p:txBody>
          <a:bodyPr vert="horz" lIns="91440" tIns="45720" rIns="91440" bIns="45720" rtlCol="0"/>
          <a:lstStyle>
            <a:lvl1pPr algn="r">
              <a:defRPr sz="1200"/>
            </a:lvl1pPr>
          </a:lstStyle>
          <a:p>
            <a:fld id="{A8DEF95A-8CDC-47D5-9DC9-00B08B35B7AB}" type="datetimeFigureOut">
              <a:rPr kumimoji="1" lang="ja-JP" altLang="en-US" smtClean="0"/>
              <a:t>2024/4/16</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0537" cy="22733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86632" y="3241586"/>
            <a:ext cx="7893050" cy="265220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397807"/>
            <a:ext cx="4275403" cy="33795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627" y="6397807"/>
            <a:ext cx="4275403" cy="337957"/>
          </a:xfrm>
          <a:prstGeom prst="rect">
            <a:avLst/>
          </a:prstGeom>
        </p:spPr>
        <p:txBody>
          <a:bodyPr vert="horz" lIns="91440" tIns="45720" rIns="91440" bIns="45720" rtlCol="0" anchor="b"/>
          <a:lstStyle>
            <a:lvl1pPr algn="r">
              <a:defRPr sz="1200"/>
            </a:lvl1pPr>
          </a:lstStyle>
          <a:p>
            <a:fld id="{CF83479C-E232-451B-B69E-2CDFAB12CA68}" type="slidenum">
              <a:rPr kumimoji="1" lang="ja-JP" altLang="en-US" smtClean="0"/>
              <a:t>‹#›</a:t>
            </a:fld>
            <a:endParaRPr kumimoji="1" lang="ja-JP" altLang="en-US"/>
          </a:p>
        </p:txBody>
      </p:sp>
    </p:spTree>
    <p:extLst>
      <p:ext uri="{BB962C8B-B14F-4D97-AF65-F5344CB8AC3E}">
        <p14:creationId xmlns:p14="http://schemas.microsoft.com/office/powerpoint/2010/main" val="42570188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F83479C-E232-451B-B69E-2CDFAB12CA68}" type="slidenum">
              <a:rPr kumimoji="1" lang="ja-JP" altLang="en-US" smtClean="0"/>
              <a:t>29</a:t>
            </a:fld>
            <a:endParaRPr kumimoji="1" lang="ja-JP" altLang="en-US"/>
          </a:p>
        </p:txBody>
      </p:sp>
    </p:spTree>
    <p:extLst>
      <p:ext uri="{BB962C8B-B14F-4D97-AF65-F5344CB8AC3E}">
        <p14:creationId xmlns:p14="http://schemas.microsoft.com/office/powerpoint/2010/main" val="2532134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F83479C-E232-451B-B69E-2CDFAB12CA68}" type="slidenum">
              <a:rPr kumimoji="1" lang="ja-JP" altLang="en-US" smtClean="0"/>
              <a:t>36</a:t>
            </a:fld>
            <a:endParaRPr kumimoji="1" lang="ja-JP" altLang="en-US"/>
          </a:p>
        </p:txBody>
      </p:sp>
    </p:spTree>
    <p:extLst>
      <p:ext uri="{BB962C8B-B14F-4D97-AF65-F5344CB8AC3E}">
        <p14:creationId xmlns:p14="http://schemas.microsoft.com/office/powerpoint/2010/main" val="862440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算定回数から状況を見ていきます。</a:t>
            </a:r>
            <a:endParaRPr kumimoji="1" lang="en-US" altLang="ja-JP" dirty="0"/>
          </a:p>
          <a:p>
            <a:r>
              <a:rPr kumimoji="1" lang="ja-JP" altLang="en-US" dirty="0"/>
              <a:t>特定疾患療養管理料の算定回数に対し、専門性の高い管理料「生活習慣病管理料」の算定が非常に低いことが言えます。</a:t>
            </a:r>
            <a:endParaRPr kumimoji="1" lang="en-US" altLang="ja-JP" dirty="0"/>
          </a:p>
          <a:p>
            <a:r>
              <a:rPr kumimoji="1" lang="ja-JP" altLang="en-US" dirty="0"/>
              <a:t>同様に、かかりつけ医機能としての評価である「地域包括診療料</a:t>
            </a:r>
            <a:r>
              <a:rPr kumimoji="1" lang="en-US" altLang="ja-JP" dirty="0"/>
              <a:t>(</a:t>
            </a:r>
            <a:r>
              <a:rPr kumimoji="1" lang="ja-JP" altLang="en-US" dirty="0"/>
              <a:t>加算</a:t>
            </a:r>
            <a:r>
              <a:rPr kumimoji="1" lang="en-US" altLang="ja-JP" dirty="0"/>
              <a:t>)</a:t>
            </a:r>
            <a:r>
              <a:rPr kumimoji="1" lang="ja-JP" altLang="en-US" dirty="0"/>
              <a:t>」の算定件数も進んでいないことがわかります。</a:t>
            </a:r>
            <a:endParaRPr kumimoji="1" lang="en-US" altLang="ja-JP" dirty="0"/>
          </a:p>
          <a:p>
            <a:endParaRPr kumimoji="1" lang="en-US" altLang="ja-JP" dirty="0"/>
          </a:p>
          <a:p>
            <a:r>
              <a:rPr kumimoji="1" lang="ja-JP" altLang="en-US" dirty="0"/>
              <a:t>概算すると特定疾患療養管理料の月間算定件数は約</a:t>
            </a:r>
            <a:r>
              <a:rPr kumimoji="1" lang="en-US" altLang="ja-JP" dirty="0"/>
              <a:t>1,165</a:t>
            </a:r>
            <a:r>
              <a:rPr kumimoji="1" lang="ja-JP" altLang="en-US" dirty="0"/>
              <a:t>万回であり、報酬額は</a:t>
            </a:r>
            <a:r>
              <a:rPr kumimoji="1" lang="en-US" altLang="ja-JP" dirty="0"/>
              <a:t>263</a:t>
            </a:r>
            <a:r>
              <a:rPr kumimoji="1" lang="ja-JP" altLang="en-US" dirty="0"/>
              <a:t>億円になります。</a:t>
            </a:r>
            <a:endParaRPr kumimoji="1" lang="en-US" altLang="ja-JP" dirty="0"/>
          </a:p>
          <a:p>
            <a:r>
              <a:rPr kumimoji="1" lang="ja-JP" altLang="en-US" dirty="0"/>
              <a:t>年間にすると約</a:t>
            </a:r>
            <a:r>
              <a:rPr kumimoji="1" lang="en-US" altLang="ja-JP" dirty="0"/>
              <a:t>3,150</a:t>
            </a:r>
            <a:r>
              <a:rPr kumimoji="1" lang="ja-JP" altLang="en-US" dirty="0"/>
              <a:t>億円に該当します。これは調剤基本料と同等の規模になります。</a:t>
            </a:r>
            <a:r>
              <a:rPr kumimoji="1" lang="en-US" altLang="ja-JP" dirty="0"/>
              <a:t>(※)</a:t>
            </a:r>
          </a:p>
          <a:p>
            <a:endParaRPr kumimoji="1" lang="en-US" altLang="ja-JP" dirty="0"/>
          </a:p>
          <a:p>
            <a:r>
              <a:rPr kumimoji="1" lang="ja-JP" altLang="en-US" dirty="0"/>
              <a:t>一つの報酬に対する金額数の大きさに驚いてしまいます。</a:t>
            </a:r>
            <a:endParaRPr kumimoji="1" lang="en-US" altLang="ja-JP" dirty="0"/>
          </a:p>
          <a:p>
            <a:endParaRPr kumimoji="1" lang="en-US" altLang="ja-JP" dirty="0"/>
          </a:p>
          <a:p>
            <a:r>
              <a:rPr kumimoji="1" lang="ja-JP" altLang="en-US" dirty="0"/>
              <a:t>改定における見直しは、どちらか一方を算定するという内容ではなく、指定する３疾病に関しては、「生活習慣病管理料を算定する」か「管理料を算定しない」のいずれかになります。</a:t>
            </a:r>
            <a:endParaRPr kumimoji="1" lang="en-US" altLang="ja-JP" dirty="0"/>
          </a:p>
          <a:p>
            <a:endParaRPr kumimoji="1" lang="en-US" altLang="ja-JP" dirty="0"/>
          </a:p>
          <a:p>
            <a:r>
              <a:rPr kumimoji="1" lang="ja-JP" altLang="en-US" dirty="0"/>
              <a:t>見直しによる影響が大きいことが理解できるのではないでしょうか</a:t>
            </a:r>
            <a:endParaRPr kumimoji="1" lang="en-US" altLang="ja-JP" dirty="0"/>
          </a:p>
          <a:p>
            <a:endParaRPr kumimoji="1" lang="en-US" altLang="ja-JP" dirty="0"/>
          </a:p>
          <a:p>
            <a:r>
              <a:rPr kumimoji="1" lang="en-US" altLang="ja-JP" dirty="0"/>
              <a:t>※</a:t>
            </a:r>
            <a:r>
              <a:rPr kumimoji="1" lang="ja-JP" altLang="en-US" dirty="0"/>
              <a:t>令和</a:t>
            </a:r>
            <a:r>
              <a:rPr kumimoji="1" lang="en-US" altLang="ja-JP" dirty="0"/>
              <a:t>4</a:t>
            </a:r>
            <a:r>
              <a:rPr kumimoji="1" lang="ja-JP" altLang="en-US" dirty="0"/>
              <a:t>年度</a:t>
            </a:r>
            <a:r>
              <a:rPr kumimoji="1" lang="zh-TW" altLang="en-US" dirty="0"/>
              <a:t>社会医療診療行為別統計　令和４年６月審査分</a:t>
            </a:r>
            <a:r>
              <a:rPr kumimoji="1" lang="ja-JP" altLang="en-US" dirty="0"/>
              <a:t>より</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CF83479C-E232-451B-B69E-2CDFAB12CA68}" type="slidenum">
              <a:rPr kumimoji="1" lang="ja-JP" altLang="en-US" smtClean="0"/>
              <a:t>65</a:t>
            </a:fld>
            <a:endParaRPr kumimoji="1" lang="ja-JP" altLang="en-US"/>
          </a:p>
        </p:txBody>
      </p:sp>
    </p:spTree>
    <p:extLst>
      <p:ext uri="{BB962C8B-B14F-4D97-AF65-F5344CB8AC3E}">
        <p14:creationId xmlns:p14="http://schemas.microsoft.com/office/powerpoint/2010/main" val="3317814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特定疾患療養管理料から生活習慣病管理料へ見直しに対し、報酬と算定要件の視点から見てきました。</a:t>
            </a:r>
            <a:endParaRPr kumimoji="1" lang="en-US" altLang="ja-JP" dirty="0"/>
          </a:p>
          <a:p>
            <a:r>
              <a:rPr kumimoji="1" lang="ja-JP" altLang="en-US" dirty="0"/>
              <a:t>本改定により対象となる医療機関では大きな影響が出ることが予想されると考えられます。</a:t>
            </a:r>
            <a:endParaRPr kumimoji="1" lang="en-US" altLang="ja-JP" dirty="0"/>
          </a:p>
          <a:p>
            <a:endParaRPr kumimoji="1" lang="en-US" altLang="ja-JP" dirty="0"/>
          </a:p>
          <a:p>
            <a:r>
              <a:rPr kumimoji="1" lang="ja-JP" altLang="en-US" dirty="0"/>
              <a:t>非常に高いハードルに感じる「生活習慣病管理料」ですが、改めて算定要件を確認すると一つのポイントが見えてきます。</a:t>
            </a:r>
            <a:endParaRPr kumimoji="1" lang="en-US" altLang="ja-JP" dirty="0"/>
          </a:p>
          <a:p>
            <a:r>
              <a:rPr kumimoji="1" lang="ja-JP" altLang="en-US" dirty="0"/>
              <a:t>それが「電子カルテ情報共有サービス」を活用することによる簡易化に対する項目です。</a:t>
            </a:r>
            <a:endParaRPr kumimoji="1" lang="en-US" altLang="ja-JP" dirty="0"/>
          </a:p>
          <a:p>
            <a:endParaRPr kumimoji="1" lang="en-US" altLang="ja-JP" dirty="0"/>
          </a:p>
          <a:p>
            <a:r>
              <a:rPr kumimoji="1" lang="ja-JP" altLang="en-US" dirty="0"/>
              <a:t>療養計画書作成に作成に対し、血液検査結果に対しては電子カルテ情報共有サービスによる共有をしている場合には療養計画書への記載を扶養としています。</a:t>
            </a:r>
            <a:endParaRPr kumimoji="1" lang="en-US" altLang="ja-JP" dirty="0"/>
          </a:p>
          <a:p>
            <a:endParaRPr kumimoji="1" lang="en-US" altLang="ja-JP" dirty="0"/>
          </a:p>
          <a:p>
            <a:r>
              <a:rPr kumimoji="1" lang="ja-JP" altLang="en-US" dirty="0"/>
              <a:t>また、電子カルテ情報共有サービスの患者サマリーに療養計画書での記載事項を入力し、診療録にその記録、「患者の同意を得た旨」を残している場合には、療養計画書の作成及び交付をしているものとみなす。と記載されています。</a:t>
            </a:r>
            <a:endParaRPr kumimoji="1" lang="en-US" altLang="ja-JP" dirty="0"/>
          </a:p>
          <a:p>
            <a:endParaRPr kumimoji="1" lang="en-US" altLang="ja-JP" dirty="0"/>
          </a:p>
          <a:p>
            <a:r>
              <a:rPr kumimoji="1" lang="ja-JP" altLang="en-US" dirty="0"/>
              <a:t>今後疑義解釈等で明確になることが予想されますが、電子カルテ情報共有サービスを活用した場合、課題となる署名が口頭での同意で済むと解釈できます。</a:t>
            </a:r>
            <a:endParaRPr kumimoji="1" lang="en-US" altLang="ja-JP" dirty="0"/>
          </a:p>
          <a:p>
            <a:endParaRPr kumimoji="1" lang="en-US" altLang="ja-JP" dirty="0"/>
          </a:p>
          <a:p>
            <a:r>
              <a:rPr kumimoji="1" lang="ja-JP" altLang="en-US" dirty="0"/>
              <a:t>電子カルテ情報共有サービスの開始は令和</a:t>
            </a:r>
            <a:r>
              <a:rPr kumimoji="1" lang="en-US" altLang="ja-JP" dirty="0"/>
              <a:t>7</a:t>
            </a:r>
            <a:r>
              <a:rPr kumimoji="1" lang="ja-JP" altLang="en-US" dirty="0"/>
              <a:t>年</a:t>
            </a:r>
            <a:r>
              <a:rPr kumimoji="1" lang="en-US" altLang="ja-JP" dirty="0"/>
              <a:t>(2025</a:t>
            </a:r>
            <a:r>
              <a:rPr kumimoji="1" lang="ja-JP" altLang="en-US" dirty="0"/>
              <a:t>年</a:t>
            </a:r>
            <a:r>
              <a:rPr kumimoji="1" lang="en-US" altLang="ja-JP" dirty="0"/>
              <a:t>)</a:t>
            </a:r>
            <a:r>
              <a:rPr kumimoji="1" lang="ja-JP" altLang="en-US" dirty="0"/>
              <a:t>ですが、いまから準備を進めることによって、来年以降、算定のハードルは引き下がることが考えれます。</a:t>
            </a:r>
            <a:endParaRPr kumimoji="1" lang="en-US" altLang="ja-JP" dirty="0"/>
          </a:p>
          <a:p>
            <a:endParaRPr kumimoji="1" lang="en-US" altLang="ja-JP" dirty="0"/>
          </a:p>
          <a:p>
            <a:r>
              <a:rPr kumimoji="1" lang="ja-JP" altLang="en-US" dirty="0"/>
              <a:t>ただし、電子カルテ情報共有サービスを活用するには「電子カルテの導入」が必要になります。</a:t>
            </a:r>
            <a:endParaRPr kumimoji="1" lang="en-US" altLang="ja-JP" dirty="0"/>
          </a:p>
          <a:p>
            <a:r>
              <a:rPr kumimoji="1" lang="ja-JP" altLang="en-US" dirty="0"/>
              <a:t>医療</a:t>
            </a:r>
            <a:r>
              <a:rPr kumimoji="1" lang="en-US" altLang="ja-JP" dirty="0"/>
              <a:t>DX</a:t>
            </a:r>
            <a:r>
              <a:rPr kumimoji="1" lang="ja-JP" altLang="en-US" dirty="0"/>
              <a:t>を達成するためには、医療機関の電子カルテ導入が必須です。</a:t>
            </a:r>
            <a:endParaRPr kumimoji="1" lang="en-US" altLang="ja-JP" dirty="0"/>
          </a:p>
          <a:p>
            <a:r>
              <a:rPr kumimoji="1" lang="ja-JP" altLang="en-US" dirty="0"/>
              <a:t>生活習慣病に対する報酬の見直しは、医療</a:t>
            </a:r>
            <a:r>
              <a:rPr kumimoji="1" lang="en-US" altLang="ja-JP" dirty="0"/>
              <a:t>DX</a:t>
            </a:r>
            <a:r>
              <a:rPr kumimoji="1" lang="ja-JP" altLang="en-US" dirty="0"/>
              <a:t>推進体制の構築に向けた伏線といえるのではないでしょうか。</a:t>
            </a:r>
          </a:p>
        </p:txBody>
      </p:sp>
      <p:sp>
        <p:nvSpPr>
          <p:cNvPr id="4" name="スライド番号プレースホルダー 3"/>
          <p:cNvSpPr>
            <a:spLocks noGrp="1"/>
          </p:cNvSpPr>
          <p:nvPr>
            <p:ph type="sldNum" sz="quarter" idx="5"/>
          </p:nvPr>
        </p:nvSpPr>
        <p:spPr/>
        <p:txBody>
          <a:bodyPr/>
          <a:lstStyle/>
          <a:p>
            <a:fld id="{CF83479C-E232-451B-B69E-2CDFAB12CA68}" type="slidenum">
              <a:rPr kumimoji="1" lang="ja-JP" altLang="en-US" smtClean="0"/>
              <a:t>66</a:t>
            </a:fld>
            <a:endParaRPr kumimoji="1" lang="ja-JP" altLang="en-US"/>
          </a:p>
        </p:txBody>
      </p:sp>
    </p:spTree>
    <p:extLst>
      <p:ext uri="{BB962C8B-B14F-4D97-AF65-F5344CB8AC3E}">
        <p14:creationId xmlns:p14="http://schemas.microsoft.com/office/powerpoint/2010/main" val="2481408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F83479C-E232-451B-B69E-2CDFAB12CA68}" type="slidenum">
              <a:rPr kumimoji="1" lang="ja-JP" altLang="en-US" smtClean="0"/>
              <a:t>68</a:t>
            </a:fld>
            <a:endParaRPr kumimoji="1" lang="ja-JP" altLang="en-US"/>
          </a:p>
        </p:txBody>
      </p:sp>
    </p:spTree>
    <p:extLst>
      <p:ext uri="{BB962C8B-B14F-4D97-AF65-F5344CB8AC3E}">
        <p14:creationId xmlns:p14="http://schemas.microsoft.com/office/powerpoint/2010/main" val="34736227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41847283-D27B-4C46-9287-702909C5308A}"/>
              </a:ext>
            </a:extLst>
          </p:cNvPr>
          <p:cNvSpPr/>
          <p:nvPr userDrawn="1"/>
        </p:nvSpPr>
        <p:spPr>
          <a:xfrm>
            <a:off x="0" y="4272742"/>
            <a:ext cx="9144000" cy="258525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0" dirty="0">
              <a:latin typeface="メイリオ" panose="020B0604030504040204" pitchFamily="50" charset="-128"/>
            </a:endParaRPr>
          </a:p>
        </p:txBody>
      </p:sp>
      <p:sp>
        <p:nvSpPr>
          <p:cNvPr id="3" name="Subtitle 2"/>
          <p:cNvSpPr>
            <a:spLocks noGrp="1"/>
          </p:cNvSpPr>
          <p:nvPr>
            <p:ph type="subTitle" idx="1"/>
          </p:nvPr>
        </p:nvSpPr>
        <p:spPr>
          <a:xfrm>
            <a:off x="5087389" y="5084505"/>
            <a:ext cx="3304307" cy="654078"/>
          </a:xfrm>
          <a:prstGeom prst="rect">
            <a:avLst/>
          </a:prstGeom>
        </p:spPr>
        <p:txBody>
          <a:bodyPr>
            <a:normAutofit/>
          </a:bodyPr>
          <a:lstStyle>
            <a:lvl1pPr marL="0" indent="0" algn="ctr">
              <a:buNone/>
              <a:defRPr sz="1800">
                <a:latin typeface="メイリオ"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pic>
        <p:nvPicPr>
          <p:cNvPr id="8" name="図 7">
            <a:extLst>
              <a:ext uri="{FF2B5EF4-FFF2-40B4-BE49-F238E27FC236}">
                <a16:creationId xmlns:a16="http://schemas.microsoft.com/office/drawing/2014/main" id="{BA347C22-510B-4CFC-B037-138DB2A769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0966" y="57516"/>
            <a:ext cx="2160067" cy="515572"/>
          </a:xfrm>
          <a:prstGeom prst="rect">
            <a:avLst/>
          </a:prstGeom>
        </p:spPr>
      </p:pic>
      <p:sp>
        <p:nvSpPr>
          <p:cNvPr id="12" name="テキスト ボックス 11">
            <a:extLst>
              <a:ext uri="{FF2B5EF4-FFF2-40B4-BE49-F238E27FC236}">
                <a16:creationId xmlns:a16="http://schemas.microsoft.com/office/drawing/2014/main" id="{536278FC-2FDD-45A3-AF5A-BEF9BC393EE6}"/>
              </a:ext>
            </a:extLst>
          </p:cNvPr>
          <p:cNvSpPr txBox="1"/>
          <p:nvPr userDrawn="1"/>
        </p:nvSpPr>
        <p:spPr>
          <a:xfrm>
            <a:off x="437457" y="4541033"/>
            <a:ext cx="2257349" cy="584775"/>
          </a:xfrm>
          <a:prstGeom prst="rect">
            <a:avLst/>
          </a:prstGeom>
          <a:noFill/>
        </p:spPr>
        <p:txBody>
          <a:bodyPr wrap="none" rtlCol="0">
            <a:spAutoFit/>
          </a:bodyPr>
          <a:lstStyle/>
          <a:p>
            <a:r>
              <a:rPr lang="en-US" altLang="ja-JP" sz="3200" b="1" i="0" kern="1200" dirty="0">
                <a:solidFill>
                  <a:schemeClr val="bg1"/>
                </a:solidFill>
                <a:effectLst/>
                <a:latin typeface="メイリオ" panose="020B0604030504040204" pitchFamily="50" charset="-128"/>
                <a:ea typeface="メイリオ" panose="020B0604030504040204" pitchFamily="50" charset="-128"/>
                <a:cs typeface="+mn-cs"/>
              </a:rPr>
              <a:t>K</a:t>
            </a:r>
            <a:r>
              <a:rPr lang="en-US" altLang="ja-JP" sz="1800" b="1" i="0" kern="1200" dirty="0">
                <a:solidFill>
                  <a:schemeClr val="bg1">
                    <a:lumMod val="95000"/>
                  </a:schemeClr>
                </a:solidFill>
                <a:effectLst/>
                <a:latin typeface="メイリオ" panose="020B0604030504040204" pitchFamily="50" charset="-128"/>
                <a:ea typeface="メイリオ" panose="020B0604030504040204" pitchFamily="50" charset="-128"/>
                <a:cs typeface="+mn-cs"/>
              </a:rPr>
              <a:t>nowledge</a:t>
            </a:r>
            <a:r>
              <a:rPr lang="ja-JP" altLang="en-US" sz="1800" b="1" i="0" kern="1200" dirty="0">
                <a:solidFill>
                  <a:schemeClr val="bg1">
                    <a:lumMod val="95000"/>
                  </a:schemeClr>
                </a:solidFill>
                <a:effectLst/>
                <a:latin typeface="メイリオ" panose="020B0604030504040204" pitchFamily="50" charset="-128"/>
                <a:ea typeface="メイリオ" panose="020B0604030504040204" pitchFamily="50" charset="-128"/>
                <a:cs typeface="+mn-cs"/>
              </a:rPr>
              <a:t>　</a:t>
            </a:r>
            <a:r>
              <a:rPr lang="ja-JP" altLang="en-US" sz="1400" b="1" i="0" kern="1200" dirty="0">
                <a:solidFill>
                  <a:schemeClr val="bg1">
                    <a:lumMod val="95000"/>
                  </a:schemeClr>
                </a:solidFill>
                <a:effectLst/>
                <a:latin typeface="メイリオ" panose="020B0604030504040204" pitchFamily="50" charset="-128"/>
                <a:ea typeface="メイリオ" panose="020B0604030504040204" pitchFamily="50" charset="-128"/>
                <a:cs typeface="+mn-cs"/>
              </a:rPr>
              <a:t>知識</a:t>
            </a:r>
            <a:endParaRPr kumimoji="1" lang="ja-JP" altLang="en-US" b="1" dirty="0">
              <a:solidFill>
                <a:schemeClr val="bg1">
                  <a:lumMod val="95000"/>
                </a:schemeClr>
              </a:solidFill>
              <a:latin typeface="メイリオ" panose="020B0604030504040204" pitchFamily="50" charset="-128"/>
              <a:ea typeface="メイリオ" panose="020B0604030504040204" pitchFamily="50" charset="-128"/>
            </a:endParaRPr>
          </a:p>
        </p:txBody>
      </p:sp>
      <p:sp>
        <p:nvSpPr>
          <p:cNvPr id="15" name="正方形/長方形 14">
            <a:extLst>
              <a:ext uri="{FF2B5EF4-FFF2-40B4-BE49-F238E27FC236}">
                <a16:creationId xmlns:a16="http://schemas.microsoft.com/office/drawing/2014/main" id="{9DC766E0-4041-4EAE-A017-B23457D896A5}"/>
              </a:ext>
            </a:extLst>
          </p:cNvPr>
          <p:cNvSpPr/>
          <p:nvPr userDrawn="1"/>
        </p:nvSpPr>
        <p:spPr>
          <a:xfrm>
            <a:off x="628650" y="5203125"/>
            <a:ext cx="2221185" cy="584775"/>
          </a:xfrm>
          <a:prstGeom prst="rect">
            <a:avLst/>
          </a:prstGeom>
        </p:spPr>
        <p:txBody>
          <a:bodyPr wrap="none">
            <a:spAutoFit/>
          </a:bodyPr>
          <a:lstStyle/>
          <a:p>
            <a:r>
              <a:rPr kumimoji="0" lang="en-US" altLang="ja-JP" sz="3200" b="1" i="0" u="none" strike="noStrike" cap="none" normalizeH="0" baseline="0" dirty="0">
                <a:ln>
                  <a:noFill/>
                </a:ln>
                <a:solidFill>
                  <a:schemeClr val="bg1">
                    <a:lumMod val="95000"/>
                  </a:schemeClr>
                </a:solidFill>
                <a:effectLst/>
                <a:latin typeface="メイリオ" panose="020B0604030504040204" pitchFamily="50" charset="-128"/>
                <a:ea typeface="メイリオ" panose="020B0604030504040204" pitchFamily="50" charset="-128"/>
              </a:rPr>
              <a:t>A</a:t>
            </a:r>
            <a:r>
              <a:rPr kumimoji="0" lang="en-US" altLang="ja-JP" sz="1800" b="1" i="0" u="none" strike="noStrike" cap="none" normalizeH="0" baseline="0" dirty="0">
                <a:ln>
                  <a:noFill/>
                </a:ln>
                <a:solidFill>
                  <a:schemeClr val="bg1">
                    <a:lumMod val="95000"/>
                  </a:schemeClr>
                </a:solidFill>
                <a:effectLst/>
                <a:latin typeface="メイリオ" panose="020B0604030504040204" pitchFamily="50" charset="-128"/>
                <a:ea typeface="メイリオ" panose="020B0604030504040204" pitchFamily="50" charset="-128"/>
              </a:rPr>
              <a:t>bility</a:t>
            </a:r>
            <a:r>
              <a:rPr kumimoji="0" lang="ja-JP" altLang="en-US" sz="1800" b="1" i="0" u="none" strike="noStrike" cap="none" normalizeH="0" baseline="0" dirty="0">
                <a:ln>
                  <a:noFill/>
                </a:ln>
                <a:solidFill>
                  <a:schemeClr val="bg1">
                    <a:lumMod val="95000"/>
                  </a:schemeClr>
                </a:solidFill>
                <a:effectLst/>
                <a:latin typeface="メイリオ" panose="020B0604030504040204" pitchFamily="50" charset="-128"/>
                <a:ea typeface="メイリオ" panose="020B0604030504040204" pitchFamily="50" charset="-128"/>
              </a:rPr>
              <a:t>　　　 </a:t>
            </a:r>
            <a:r>
              <a:rPr kumimoji="0" lang="ja-JP" altLang="en-US" sz="1400" b="1" i="0" u="none" strike="noStrike" cap="none" normalizeH="0" baseline="0" dirty="0">
                <a:ln>
                  <a:noFill/>
                </a:ln>
                <a:solidFill>
                  <a:schemeClr val="bg1">
                    <a:lumMod val="95000"/>
                  </a:schemeClr>
                </a:solidFill>
                <a:effectLst/>
                <a:latin typeface="メイリオ" panose="020B0604030504040204" pitchFamily="50" charset="-128"/>
                <a:ea typeface="メイリオ" panose="020B0604030504040204" pitchFamily="50" charset="-128"/>
              </a:rPr>
              <a:t>能力</a:t>
            </a:r>
            <a:endParaRPr lang="ja-JP" altLang="en-US" b="1" dirty="0">
              <a:solidFill>
                <a:schemeClr val="bg1">
                  <a:lumMod val="95000"/>
                </a:schemeClr>
              </a:solidFill>
              <a:latin typeface="メイリオ" panose="020B0604030504040204" pitchFamily="50" charset="-128"/>
              <a:ea typeface="メイリオ" panose="020B0604030504040204" pitchFamily="50" charset="-128"/>
            </a:endParaRPr>
          </a:p>
        </p:txBody>
      </p:sp>
      <p:sp>
        <p:nvSpPr>
          <p:cNvPr id="17" name="正方形/長方形 16">
            <a:extLst>
              <a:ext uri="{FF2B5EF4-FFF2-40B4-BE49-F238E27FC236}">
                <a16:creationId xmlns:a16="http://schemas.microsoft.com/office/drawing/2014/main" id="{ED2A1A59-B207-45EB-AA49-4266576BC318}"/>
              </a:ext>
            </a:extLst>
          </p:cNvPr>
          <p:cNvSpPr/>
          <p:nvPr userDrawn="1"/>
        </p:nvSpPr>
        <p:spPr>
          <a:xfrm>
            <a:off x="983266" y="5761565"/>
            <a:ext cx="2234907" cy="584775"/>
          </a:xfrm>
          <a:prstGeom prst="rect">
            <a:avLst/>
          </a:prstGeom>
        </p:spPr>
        <p:txBody>
          <a:bodyPr wrap="none">
            <a:spAutoFit/>
          </a:bodyPr>
          <a:lstStyle/>
          <a:p>
            <a:r>
              <a:rPr kumimoji="0" lang="en-US" altLang="ja-JP" sz="3200" b="1" i="0" u="none" strike="noStrike" cap="none" normalizeH="0" baseline="0" dirty="0">
                <a:ln>
                  <a:noFill/>
                </a:ln>
                <a:solidFill>
                  <a:schemeClr val="bg1"/>
                </a:solidFill>
                <a:effectLst/>
                <a:latin typeface="メイリオ" panose="020B0604030504040204" pitchFamily="50" charset="-128"/>
                <a:ea typeface="メイリオ" panose="020B0604030504040204" pitchFamily="50" charset="-128"/>
              </a:rPr>
              <a:t>E</a:t>
            </a:r>
            <a:r>
              <a:rPr kumimoji="0" lang="ja-JP" altLang="ja-JP" sz="1800" b="1" i="0" u="none" strike="noStrike" cap="none" normalizeH="0" baseline="0" dirty="0">
                <a:ln>
                  <a:noFill/>
                </a:ln>
                <a:solidFill>
                  <a:schemeClr val="bg1">
                    <a:lumMod val="95000"/>
                  </a:schemeClr>
                </a:solidFill>
                <a:effectLst/>
                <a:latin typeface="メイリオ" panose="020B0604030504040204" pitchFamily="50" charset="-128"/>
                <a:ea typeface="メイリオ" panose="020B0604030504040204" pitchFamily="50" charset="-128"/>
              </a:rPr>
              <a:t>xperience</a:t>
            </a:r>
            <a:r>
              <a:rPr kumimoji="0" lang="ja-JP" altLang="en-US" sz="1800" b="1" i="0" u="none" strike="noStrike" cap="none" normalizeH="0" baseline="0" dirty="0">
                <a:ln>
                  <a:noFill/>
                </a:ln>
                <a:solidFill>
                  <a:schemeClr val="bg1">
                    <a:lumMod val="95000"/>
                  </a:schemeClr>
                </a:solidFill>
                <a:effectLst/>
                <a:latin typeface="メイリオ" panose="020B0604030504040204" pitchFamily="50" charset="-128"/>
                <a:ea typeface="メイリオ" panose="020B0604030504040204" pitchFamily="50" charset="-128"/>
              </a:rPr>
              <a:t>　</a:t>
            </a:r>
            <a:r>
              <a:rPr kumimoji="0" lang="ja-JP" altLang="en-US" sz="1400" b="1" i="0" u="none" strike="noStrike" cap="none" normalizeH="0" baseline="0" dirty="0">
                <a:ln>
                  <a:noFill/>
                </a:ln>
                <a:solidFill>
                  <a:schemeClr val="bg1">
                    <a:lumMod val="95000"/>
                  </a:schemeClr>
                </a:solidFill>
                <a:effectLst/>
                <a:latin typeface="メイリオ" panose="020B0604030504040204" pitchFamily="50" charset="-128"/>
                <a:ea typeface="メイリオ" panose="020B0604030504040204" pitchFamily="50" charset="-128"/>
              </a:rPr>
              <a:t>経験</a:t>
            </a:r>
            <a:endParaRPr lang="ja-JP" altLang="en-US" b="1" dirty="0">
              <a:solidFill>
                <a:schemeClr val="bg1">
                  <a:lumMod val="95000"/>
                </a:schemeClr>
              </a:solidFill>
              <a:latin typeface="メイリオ" panose="020B0604030504040204" pitchFamily="50" charset="-128"/>
              <a:ea typeface="メイリオ" panose="020B0604030504040204" pitchFamily="50" charset="-128"/>
            </a:endParaRPr>
          </a:p>
        </p:txBody>
      </p:sp>
      <p:sp>
        <p:nvSpPr>
          <p:cNvPr id="18" name="正方形/長方形 17">
            <a:extLst>
              <a:ext uri="{FF2B5EF4-FFF2-40B4-BE49-F238E27FC236}">
                <a16:creationId xmlns:a16="http://schemas.microsoft.com/office/drawing/2014/main" id="{9F9A7C11-89EB-49C9-9DFF-4BF0C471F822}"/>
              </a:ext>
            </a:extLst>
          </p:cNvPr>
          <p:cNvSpPr/>
          <p:nvPr userDrawn="1"/>
        </p:nvSpPr>
        <p:spPr>
          <a:xfrm>
            <a:off x="0" y="4273614"/>
            <a:ext cx="9144000" cy="1160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0" dirty="0">
              <a:latin typeface="メイリオ" panose="020B0604030504040204" pitchFamily="50" charset="-128"/>
            </a:endParaRPr>
          </a:p>
        </p:txBody>
      </p:sp>
      <p:sp>
        <p:nvSpPr>
          <p:cNvPr id="19" name="タイトル 18">
            <a:extLst>
              <a:ext uri="{FF2B5EF4-FFF2-40B4-BE49-F238E27FC236}">
                <a16:creationId xmlns:a16="http://schemas.microsoft.com/office/drawing/2014/main" id="{410FA009-C711-4B18-8BCC-C26F6DB37215}"/>
              </a:ext>
            </a:extLst>
          </p:cNvPr>
          <p:cNvSpPr>
            <a:spLocks noGrp="1"/>
          </p:cNvSpPr>
          <p:nvPr>
            <p:ph type="title"/>
          </p:nvPr>
        </p:nvSpPr>
        <p:spPr>
          <a:xfrm>
            <a:off x="204701" y="1010862"/>
            <a:ext cx="7886700" cy="1325563"/>
          </a:xfrm>
          <a:prstGeom prst="rect">
            <a:avLst/>
          </a:prstGeom>
        </p:spPr>
        <p:txBody>
          <a:bodyPr/>
          <a:lstStyle/>
          <a:p>
            <a:r>
              <a:rPr kumimoji="1" lang="ja-JP" altLang="en-US"/>
              <a:t>マスター タイトルの書式設定</a:t>
            </a:r>
          </a:p>
        </p:txBody>
      </p:sp>
      <p:sp>
        <p:nvSpPr>
          <p:cNvPr id="29" name="正方形/長方形 28">
            <a:extLst>
              <a:ext uri="{FF2B5EF4-FFF2-40B4-BE49-F238E27FC236}">
                <a16:creationId xmlns:a16="http://schemas.microsoft.com/office/drawing/2014/main" id="{E4AB04DE-7BCF-411D-9BA8-F02FCC7CB00F}"/>
              </a:ext>
            </a:extLst>
          </p:cNvPr>
          <p:cNvSpPr/>
          <p:nvPr userDrawn="1"/>
        </p:nvSpPr>
        <p:spPr>
          <a:xfrm>
            <a:off x="41564" y="6631610"/>
            <a:ext cx="6500553" cy="261610"/>
          </a:xfrm>
          <a:prstGeom prst="rect">
            <a:avLst/>
          </a:prstGeom>
        </p:spPr>
        <p:txBody>
          <a:bodyPr wrap="square">
            <a:spAutoFit/>
          </a:bodyPr>
          <a:lstStyle/>
          <a:p>
            <a:r>
              <a:rPr kumimoji="1" lang="en-US" altLang="ja-JP" sz="1100" dirty="0">
                <a:solidFill>
                  <a:schemeClr val="bg1"/>
                </a:solidFill>
                <a:latin typeface="メイリオ" panose="020B0604030504040204" pitchFamily="50" charset="-128"/>
                <a:ea typeface="メイリオ" panose="020B0604030504040204" pitchFamily="50" charset="-128"/>
              </a:rPr>
              <a:t>Kae</a:t>
            </a:r>
            <a:r>
              <a:rPr kumimoji="1" lang="ja-JP" altLang="en-US" sz="1100" dirty="0">
                <a:solidFill>
                  <a:schemeClr val="bg1"/>
                </a:solidFill>
                <a:latin typeface="メイリオ" panose="020B0604030504040204" pitchFamily="50" charset="-128"/>
                <a:ea typeface="メイリオ" panose="020B0604030504040204" pitchFamily="50" charset="-128"/>
              </a:rPr>
              <a:t>マネジメントは医療・介護を支える継続企業を応援いたします。</a:t>
            </a:r>
          </a:p>
        </p:txBody>
      </p:sp>
      <p:sp>
        <p:nvSpPr>
          <p:cNvPr id="30" name="正方形/長方形 29">
            <a:extLst>
              <a:ext uri="{FF2B5EF4-FFF2-40B4-BE49-F238E27FC236}">
                <a16:creationId xmlns:a16="http://schemas.microsoft.com/office/drawing/2014/main" id="{A0CEA789-8D04-4AC2-B803-D38EC38F3A40}"/>
              </a:ext>
            </a:extLst>
          </p:cNvPr>
          <p:cNvSpPr/>
          <p:nvPr userDrawn="1"/>
        </p:nvSpPr>
        <p:spPr>
          <a:xfrm>
            <a:off x="3823162" y="4388287"/>
            <a:ext cx="5320838" cy="10976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0" dirty="0">
              <a:latin typeface="メイリオ" panose="020B0604030504040204" pitchFamily="50" charset="-128"/>
            </a:endParaRPr>
          </a:p>
        </p:txBody>
      </p:sp>
      <p:sp>
        <p:nvSpPr>
          <p:cNvPr id="31" name="正方形/長方形 30">
            <a:extLst>
              <a:ext uri="{FF2B5EF4-FFF2-40B4-BE49-F238E27FC236}">
                <a16:creationId xmlns:a16="http://schemas.microsoft.com/office/drawing/2014/main" id="{B3E507CD-5E53-4C97-919D-830823B52B45}"/>
              </a:ext>
            </a:extLst>
          </p:cNvPr>
          <p:cNvSpPr/>
          <p:nvPr userDrawn="1"/>
        </p:nvSpPr>
        <p:spPr>
          <a:xfrm>
            <a:off x="5102801" y="4498051"/>
            <a:ext cx="4041199" cy="10523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0" dirty="0">
              <a:latin typeface="メイリオ" panose="020B0604030504040204" pitchFamily="50" charset="-128"/>
            </a:endParaRPr>
          </a:p>
        </p:txBody>
      </p:sp>
      <p:pic>
        <p:nvPicPr>
          <p:cNvPr id="10" name="図 9" descr="室内, 暗い が含まれている画像&#10;&#10;自動的に生成された説明">
            <a:extLst>
              <a:ext uri="{FF2B5EF4-FFF2-40B4-BE49-F238E27FC236}">
                <a16:creationId xmlns:a16="http://schemas.microsoft.com/office/drawing/2014/main" id="{EBB06029-7EDA-4870-8265-D91E487DFD5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75562" y="2734714"/>
            <a:ext cx="4964775" cy="2455142"/>
          </a:xfrm>
          <a:prstGeom prst="rect">
            <a:avLst/>
          </a:prstGeom>
        </p:spPr>
      </p:pic>
    </p:spTree>
    <p:extLst>
      <p:ext uri="{BB962C8B-B14F-4D97-AF65-F5344CB8AC3E}">
        <p14:creationId xmlns:p14="http://schemas.microsoft.com/office/powerpoint/2010/main" val="2956182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99F70B-5382-968F-DED5-D285C9A296FA}"/>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8BD763C-CE4A-90AE-C98E-8EB4D8DB044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97FE317-CB76-ABC4-F3D5-379E0A3DA29F}"/>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B714579-DBAF-567C-CE7F-55206ECA82C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099512F-04A6-E030-D39A-61E4AC3C4DE3}"/>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DEB1F63-C979-F918-2963-C0610414A35B}"/>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1B3BFE05-6E7A-9AE1-424E-38471353F0E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F3FC841-2F33-4C93-CA4D-AD0A3C0E7ABF}"/>
              </a:ext>
            </a:extLst>
          </p:cNvPr>
          <p:cNvSpPr>
            <a:spLocks noGrp="1"/>
          </p:cNvSpPr>
          <p:nvPr>
            <p:ph type="sldNum" sz="quarter" idx="12"/>
          </p:nvPr>
        </p:nvSpPr>
        <p:spPr/>
        <p:txBody>
          <a:bodyPr/>
          <a:lstStyle/>
          <a:p>
            <a:fld id="{A0CBC435-187E-4C3B-AE75-50B2354B4F0F}" type="slidenum">
              <a:rPr kumimoji="1" lang="ja-JP" altLang="en-US" smtClean="0"/>
              <a:t>‹#›</a:t>
            </a:fld>
            <a:endParaRPr kumimoji="1" lang="ja-JP" altLang="en-US"/>
          </a:p>
        </p:txBody>
      </p:sp>
    </p:spTree>
    <p:extLst>
      <p:ext uri="{BB962C8B-B14F-4D97-AF65-F5344CB8AC3E}">
        <p14:creationId xmlns:p14="http://schemas.microsoft.com/office/powerpoint/2010/main" val="2739471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C09F9E-00EC-3F44-B639-61F0050410D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48C4F21-1F63-FC0E-2C08-16941B2D8E22}"/>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8732EB04-6EEC-77DA-B506-E7BC509058E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188DBD3-777C-A9CE-AA7E-F3D274322368}"/>
              </a:ext>
            </a:extLst>
          </p:cNvPr>
          <p:cNvSpPr>
            <a:spLocks noGrp="1"/>
          </p:cNvSpPr>
          <p:nvPr>
            <p:ph type="sldNum" sz="quarter" idx="12"/>
          </p:nvPr>
        </p:nvSpPr>
        <p:spPr/>
        <p:txBody>
          <a:bodyPr/>
          <a:lstStyle/>
          <a:p>
            <a:fld id="{A0CBC435-187E-4C3B-AE75-50B2354B4F0F}" type="slidenum">
              <a:rPr kumimoji="1" lang="ja-JP" altLang="en-US" smtClean="0"/>
              <a:t>‹#›</a:t>
            </a:fld>
            <a:endParaRPr kumimoji="1" lang="ja-JP" altLang="en-US"/>
          </a:p>
        </p:txBody>
      </p:sp>
    </p:spTree>
    <p:extLst>
      <p:ext uri="{BB962C8B-B14F-4D97-AF65-F5344CB8AC3E}">
        <p14:creationId xmlns:p14="http://schemas.microsoft.com/office/powerpoint/2010/main" val="3103873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B5B870F-A1F8-CBFD-A285-1351A1FA48C4}"/>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9EFCD608-848D-3D65-936A-76DEC06DF2C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1BE5E95-C954-3AB3-DDA4-C6CDD7465FF7}"/>
              </a:ext>
            </a:extLst>
          </p:cNvPr>
          <p:cNvSpPr>
            <a:spLocks noGrp="1"/>
          </p:cNvSpPr>
          <p:nvPr>
            <p:ph type="sldNum" sz="quarter" idx="12"/>
          </p:nvPr>
        </p:nvSpPr>
        <p:spPr/>
        <p:txBody>
          <a:bodyPr/>
          <a:lstStyle/>
          <a:p>
            <a:fld id="{A0CBC435-187E-4C3B-AE75-50B2354B4F0F}" type="slidenum">
              <a:rPr kumimoji="1" lang="ja-JP" altLang="en-US" smtClean="0"/>
              <a:t>‹#›</a:t>
            </a:fld>
            <a:endParaRPr kumimoji="1" lang="ja-JP" altLang="en-US"/>
          </a:p>
        </p:txBody>
      </p:sp>
    </p:spTree>
    <p:extLst>
      <p:ext uri="{BB962C8B-B14F-4D97-AF65-F5344CB8AC3E}">
        <p14:creationId xmlns:p14="http://schemas.microsoft.com/office/powerpoint/2010/main" val="1776143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6AD24B-C5FA-3EA4-2962-540F10A2E14C}"/>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1B49022-912E-6219-5B95-F702F045827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63EFF78-DF88-F1C4-BE7E-1DB2862A01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7D16C2F-FB9D-DB79-9CF4-DC7F282C9779}"/>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A299576B-D7A7-D4C0-AE3F-00FE19D522C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98D7494-0EC7-DE8C-61F0-7ED972F57288}"/>
              </a:ext>
            </a:extLst>
          </p:cNvPr>
          <p:cNvSpPr>
            <a:spLocks noGrp="1"/>
          </p:cNvSpPr>
          <p:nvPr>
            <p:ph type="sldNum" sz="quarter" idx="12"/>
          </p:nvPr>
        </p:nvSpPr>
        <p:spPr/>
        <p:txBody>
          <a:bodyPr/>
          <a:lstStyle/>
          <a:p>
            <a:fld id="{A0CBC435-187E-4C3B-AE75-50B2354B4F0F}" type="slidenum">
              <a:rPr kumimoji="1" lang="ja-JP" altLang="en-US" smtClean="0"/>
              <a:t>‹#›</a:t>
            </a:fld>
            <a:endParaRPr kumimoji="1" lang="ja-JP" altLang="en-US"/>
          </a:p>
        </p:txBody>
      </p:sp>
    </p:spTree>
    <p:extLst>
      <p:ext uri="{BB962C8B-B14F-4D97-AF65-F5344CB8AC3E}">
        <p14:creationId xmlns:p14="http://schemas.microsoft.com/office/powerpoint/2010/main" val="3163582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050F10-61E4-3480-C3F6-8863901D4DFA}"/>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B7A7E51-4C49-B2FE-4766-82855C7ECFD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3FCDA20-C5A5-7F7B-FC60-8DE0DCC3F47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B67D18E-F9FC-4020-3B56-3D54AEE3D492}"/>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092594D1-0399-3FAD-ED9F-686FB70B9C0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6FFE007-12D4-247F-6936-753EBD92285F}"/>
              </a:ext>
            </a:extLst>
          </p:cNvPr>
          <p:cNvSpPr>
            <a:spLocks noGrp="1"/>
          </p:cNvSpPr>
          <p:nvPr>
            <p:ph type="sldNum" sz="quarter" idx="12"/>
          </p:nvPr>
        </p:nvSpPr>
        <p:spPr/>
        <p:txBody>
          <a:bodyPr/>
          <a:lstStyle/>
          <a:p>
            <a:fld id="{A0CBC435-187E-4C3B-AE75-50B2354B4F0F}" type="slidenum">
              <a:rPr kumimoji="1" lang="ja-JP" altLang="en-US" smtClean="0"/>
              <a:t>‹#›</a:t>
            </a:fld>
            <a:endParaRPr kumimoji="1" lang="ja-JP" altLang="en-US"/>
          </a:p>
        </p:txBody>
      </p:sp>
    </p:spTree>
    <p:extLst>
      <p:ext uri="{BB962C8B-B14F-4D97-AF65-F5344CB8AC3E}">
        <p14:creationId xmlns:p14="http://schemas.microsoft.com/office/powerpoint/2010/main" val="719706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D9D5F9-9E6E-15FE-0977-F5D3FF374AB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115CD02-9309-0E9C-7BAC-B45840822CA0}"/>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5E25FAF-C0A3-D5CC-4E64-853C1B5E348E}"/>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074A3DEC-FFC5-8C91-BD71-8D33C6544AA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3381B1C-0879-73CC-42FD-D815B90BF4D6}"/>
              </a:ext>
            </a:extLst>
          </p:cNvPr>
          <p:cNvSpPr>
            <a:spLocks noGrp="1"/>
          </p:cNvSpPr>
          <p:nvPr>
            <p:ph type="sldNum" sz="quarter" idx="12"/>
          </p:nvPr>
        </p:nvSpPr>
        <p:spPr/>
        <p:txBody>
          <a:bodyPr/>
          <a:lstStyle/>
          <a:p>
            <a:fld id="{A0CBC435-187E-4C3B-AE75-50B2354B4F0F}" type="slidenum">
              <a:rPr kumimoji="1" lang="ja-JP" altLang="en-US" smtClean="0"/>
              <a:t>‹#›</a:t>
            </a:fld>
            <a:endParaRPr kumimoji="1" lang="ja-JP" altLang="en-US"/>
          </a:p>
        </p:txBody>
      </p:sp>
    </p:spTree>
    <p:extLst>
      <p:ext uri="{BB962C8B-B14F-4D97-AF65-F5344CB8AC3E}">
        <p14:creationId xmlns:p14="http://schemas.microsoft.com/office/powerpoint/2010/main" val="4101784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9AC1D29-2086-BC26-3AC9-0FE40300B832}"/>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70D2F50-D0EC-1E2B-75EF-7E1EF0C9DD9C}"/>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B4F8450-D008-35C4-6936-2B36B12202E2}"/>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E60F0F2F-3989-AC36-2F3C-46EE8A14D11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C5A8999-F56D-6FA7-9737-051B8D6F117A}"/>
              </a:ext>
            </a:extLst>
          </p:cNvPr>
          <p:cNvSpPr>
            <a:spLocks noGrp="1"/>
          </p:cNvSpPr>
          <p:nvPr>
            <p:ph type="sldNum" sz="quarter" idx="12"/>
          </p:nvPr>
        </p:nvSpPr>
        <p:spPr/>
        <p:txBody>
          <a:bodyPr/>
          <a:lstStyle/>
          <a:p>
            <a:fld id="{A0CBC435-187E-4C3B-AE75-50B2354B4F0F}" type="slidenum">
              <a:rPr kumimoji="1" lang="ja-JP" altLang="en-US" smtClean="0"/>
              <a:t>‹#›</a:t>
            </a:fld>
            <a:endParaRPr kumimoji="1" lang="ja-JP" altLang="en-US"/>
          </a:p>
        </p:txBody>
      </p:sp>
    </p:spTree>
    <p:extLst>
      <p:ext uri="{BB962C8B-B14F-4D97-AF65-F5344CB8AC3E}">
        <p14:creationId xmlns:p14="http://schemas.microsoft.com/office/powerpoint/2010/main" val="2362559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FAC46640-C666-42A8-9575-CE48A2BD8A35}"/>
              </a:ext>
            </a:extLst>
          </p:cNvPr>
          <p:cNvSpPr/>
          <p:nvPr userDrawn="1"/>
        </p:nvSpPr>
        <p:spPr>
          <a:xfrm>
            <a:off x="0" y="6649025"/>
            <a:ext cx="9144000" cy="2160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latin typeface="メイリオ" panose="020B0604030504040204" pitchFamily="50" charset="-128"/>
            </a:endParaRPr>
          </a:p>
        </p:txBody>
      </p:sp>
      <p:sp>
        <p:nvSpPr>
          <p:cNvPr id="7" name="正方形/長方形 6">
            <a:extLst>
              <a:ext uri="{FF2B5EF4-FFF2-40B4-BE49-F238E27FC236}">
                <a16:creationId xmlns:a16="http://schemas.microsoft.com/office/drawing/2014/main" id="{DBDD40DF-5DE2-4E13-883A-73FB314161B6}"/>
              </a:ext>
            </a:extLst>
          </p:cNvPr>
          <p:cNvSpPr/>
          <p:nvPr userDrawn="1"/>
        </p:nvSpPr>
        <p:spPr>
          <a:xfrm>
            <a:off x="0" y="486"/>
            <a:ext cx="9144000" cy="57280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latin typeface="メイリオ" panose="020B0604030504040204" pitchFamily="50" charset="-128"/>
            </a:endParaRPr>
          </a:p>
        </p:txBody>
      </p:sp>
      <p:sp>
        <p:nvSpPr>
          <p:cNvPr id="12" name="正方形/長方形 11">
            <a:extLst>
              <a:ext uri="{FF2B5EF4-FFF2-40B4-BE49-F238E27FC236}">
                <a16:creationId xmlns:a16="http://schemas.microsoft.com/office/drawing/2014/main" id="{52777F9A-6BE0-4766-93AE-130F41681A9D}"/>
              </a:ext>
            </a:extLst>
          </p:cNvPr>
          <p:cNvSpPr/>
          <p:nvPr userDrawn="1"/>
        </p:nvSpPr>
        <p:spPr>
          <a:xfrm>
            <a:off x="0" y="6649025"/>
            <a:ext cx="357447" cy="2159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latin typeface="メイリオ" panose="020B0604030504040204" pitchFamily="50" charset="-128"/>
            </a:endParaRPr>
          </a:p>
        </p:txBody>
      </p:sp>
      <p:sp>
        <p:nvSpPr>
          <p:cNvPr id="13" name="正方形/長方形 12">
            <a:extLst>
              <a:ext uri="{FF2B5EF4-FFF2-40B4-BE49-F238E27FC236}">
                <a16:creationId xmlns:a16="http://schemas.microsoft.com/office/drawing/2014/main" id="{1BF55A34-53AA-4A0D-8735-1AB93AC9E073}"/>
              </a:ext>
            </a:extLst>
          </p:cNvPr>
          <p:cNvSpPr/>
          <p:nvPr userDrawn="1"/>
        </p:nvSpPr>
        <p:spPr>
          <a:xfrm>
            <a:off x="0" y="574380"/>
            <a:ext cx="9144000" cy="457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latin typeface="メイリオ" panose="020B0604030504040204" pitchFamily="50" charset="-128"/>
            </a:endParaRPr>
          </a:p>
        </p:txBody>
      </p:sp>
      <p:sp>
        <p:nvSpPr>
          <p:cNvPr id="14" name="正方形/長方形 13">
            <a:extLst>
              <a:ext uri="{FF2B5EF4-FFF2-40B4-BE49-F238E27FC236}">
                <a16:creationId xmlns:a16="http://schemas.microsoft.com/office/drawing/2014/main" id="{92BD82F4-EB31-4A27-B229-88CE7E880165}"/>
              </a:ext>
            </a:extLst>
          </p:cNvPr>
          <p:cNvSpPr/>
          <p:nvPr userDrawn="1"/>
        </p:nvSpPr>
        <p:spPr>
          <a:xfrm>
            <a:off x="8515350" y="-1"/>
            <a:ext cx="628650" cy="57329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latin typeface="メイリオ" panose="020B0604030504040204" pitchFamily="50" charset="-128"/>
            </a:endParaRPr>
          </a:p>
        </p:txBody>
      </p:sp>
      <p:sp>
        <p:nvSpPr>
          <p:cNvPr id="15" name="正方形/長方形 14">
            <a:extLst>
              <a:ext uri="{FF2B5EF4-FFF2-40B4-BE49-F238E27FC236}">
                <a16:creationId xmlns:a16="http://schemas.microsoft.com/office/drawing/2014/main" id="{ED5BC6C2-221D-463E-A861-7562C13BFDC2}"/>
              </a:ext>
            </a:extLst>
          </p:cNvPr>
          <p:cNvSpPr/>
          <p:nvPr userDrawn="1"/>
        </p:nvSpPr>
        <p:spPr>
          <a:xfrm flipV="1">
            <a:off x="8515350" y="569787"/>
            <a:ext cx="628650"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latin typeface="メイリオ" panose="020B0604030504040204" pitchFamily="50" charset="-128"/>
            </a:endParaRPr>
          </a:p>
        </p:txBody>
      </p:sp>
      <p:sp>
        <p:nvSpPr>
          <p:cNvPr id="16" name="正方形/長方形 15">
            <a:extLst>
              <a:ext uri="{FF2B5EF4-FFF2-40B4-BE49-F238E27FC236}">
                <a16:creationId xmlns:a16="http://schemas.microsoft.com/office/drawing/2014/main" id="{844937CD-4D66-46D3-9B4D-AD3DDDD6E13B}"/>
              </a:ext>
            </a:extLst>
          </p:cNvPr>
          <p:cNvSpPr/>
          <p:nvPr userDrawn="1"/>
        </p:nvSpPr>
        <p:spPr>
          <a:xfrm>
            <a:off x="3567494" y="6618486"/>
            <a:ext cx="2009012" cy="276999"/>
          </a:xfrm>
          <a:prstGeom prst="rect">
            <a:avLst/>
          </a:prstGeom>
        </p:spPr>
        <p:txBody>
          <a:bodyPr wrap="none">
            <a:spAutoFit/>
          </a:bodyPr>
          <a:lstStyle/>
          <a:p>
            <a:r>
              <a:rPr kumimoji="1" lang="en-US" altLang="ja-JP" sz="1200" dirty="0">
                <a:solidFill>
                  <a:schemeClr val="bg1"/>
                </a:solidFill>
                <a:latin typeface="メイリオ" panose="020B0604030504040204" pitchFamily="50" charset="-128"/>
                <a:ea typeface="メイリオ" panose="020B0604030504040204" pitchFamily="50" charset="-128"/>
              </a:rPr>
              <a:t>©Kae-management LTD</a:t>
            </a:r>
            <a:endParaRPr kumimoji="1" lang="ja-JP" altLang="en-US" sz="1200"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57199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上なし、下線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42526D-02EB-4803-8BE9-7E3E27AD4DC1}"/>
              </a:ext>
            </a:extLst>
          </p:cNvPr>
          <p:cNvSpPr>
            <a:spLocks noGrp="1"/>
          </p:cNvSpPr>
          <p:nvPr>
            <p:ph type="title"/>
          </p:nvPr>
        </p:nvSpPr>
        <p:spPr/>
        <p:txBody>
          <a:bodyPr/>
          <a:lstStyle/>
          <a:p>
            <a:r>
              <a:rPr kumimoji="1" lang="ja-JP" altLang="en-US"/>
              <a:t>マスター タイトルの書式設定</a:t>
            </a:r>
          </a:p>
        </p:txBody>
      </p:sp>
      <p:sp>
        <p:nvSpPr>
          <p:cNvPr id="3" name="正方形/長方形 2">
            <a:extLst>
              <a:ext uri="{FF2B5EF4-FFF2-40B4-BE49-F238E27FC236}">
                <a16:creationId xmlns:a16="http://schemas.microsoft.com/office/drawing/2014/main" id="{24E1BE0D-E2AE-4E50-B1E7-E5A8EE2AAE6F}"/>
              </a:ext>
            </a:extLst>
          </p:cNvPr>
          <p:cNvSpPr/>
          <p:nvPr userDrawn="1"/>
        </p:nvSpPr>
        <p:spPr>
          <a:xfrm>
            <a:off x="0" y="6649025"/>
            <a:ext cx="9144000" cy="2160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latin typeface="メイリオ" panose="020B0604030504040204" pitchFamily="50" charset="-128"/>
            </a:endParaRPr>
          </a:p>
        </p:txBody>
      </p:sp>
      <p:sp>
        <p:nvSpPr>
          <p:cNvPr id="4" name="正方形/長方形 3">
            <a:extLst>
              <a:ext uri="{FF2B5EF4-FFF2-40B4-BE49-F238E27FC236}">
                <a16:creationId xmlns:a16="http://schemas.microsoft.com/office/drawing/2014/main" id="{888DBD59-2EA8-471B-80AA-9ED04B84157E}"/>
              </a:ext>
            </a:extLst>
          </p:cNvPr>
          <p:cNvSpPr/>
          <p:nvPr userDrawn="1"/>
        </p:nvSpPr>
        <p:spPr>
          <a:xfrm>
            <a:off x="0" y="6649025"/>
            <a:ext cx="357447" cy="2159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dirty="0">
              <a:latin typeface="メイリオ" panose="020B0604030504040204" pitchFamily="50" charset="-128"/>
            </a:endParaRPr>
          </a:p>
        </p:txBody>
      </p:sp>
      <p:sp>
        <p:nvSpPr>
          <p:cNvPr id="5" name="正方形/長方形 4">
            <a:extLst>
              <a:ext uri="{FF2B5EF4-FFF2-40B4-BE49-F238E27FC236}">
                <a16:creationId xmlns:a16="http://schemas.microsoft.com/office/drawing/2014/main" id="{9012F10A-19DB-4256-9831-348D0642E68D}"/>
              </a:ext>
            </a:extLst>
          </p:cNvPr>
          <p:cNvSpPr/>
          <p:nvPr userDrawn="1"/>
        </p:nvSpPr>
        <p:spPr>
          <a:xfrm>
            <a:off x="3567494" y="6618486"/>
            <a:ext cx="2009012" cy="276999"/>
          </a:xfrm>
          <a:prstGeom prst="rect">
            <a:avLst/>
          </a:prstGeom>
        </p:spPr>
        <p:txBody>
          <a:bodyPr wrap="none">
            <a:spAutoFit/>
          </a:bodyPr>
          <a:lstStyle/>
          <a:p>
            <a:r>
              <a:rPr kumimoji="1" lang="en-US" altLang="ja-JP" sz="1200" dirty="0">
                <a:solidFill>
                  <a:schemeClr val="bg1"/>
                </a:solidFill>
                <a:latin typeface="メイリオ" panose="020B0604030504040204" pitchFamily="50" charset="-128"/>
                <a:ea typeface="メイリオ" panose="020B0604030504040204" pitchFamily="50" charset="-128"/>
              </a:rPr>
              <a:t>©Kae-management LTD</a:t>
            </a:r>
            <a:endParaRPr kumimoji="1" lang="ja-JP" altLang="en-US" sz="1200" dirty="0">
              <a:solidFill>
                <a:schemeClr val="bg1"/>
              </a:solidFill>
              <a:latin typeface="メイリオ" panose="020B0604030504040204" pitchFamily="50" charset="-128"/>
              <a:ea typeface="メイリオ" panose="020B0604030504040204" pitchFamily="50" charset="-128"/>
            </a:endParaRPr>
          </a:p>
        </p:txBody>
      </p:sp>
      <p:sp>
        <p:nvSpPr>
          <p:cNvPr id="6" name="スライド番号プレースホルダー 5">
            <a:extLst>
              <a:ext uri="{FF2B5EF4-FFF2-40B4-BE49-F238E27FC236}">
                <a16:creationId xmlns:a16="http://schemas.microsoft.com/office/drawing/2014/main" id="{A66AF495-469B-1D5C-3E29-7AC47764B6AE}"/>
              </a:ext>
            </a:extLst>
          </p:cNvPr>
          <p:cNvSpPr>
            <a:spLocks noGrp="1"/>
          </p:cNvSpPr>
          <p:nvPr>
            <p:ph type="sldNum" sz="quarter" idx="4"/>
          </p:nvPr>
        </p:nvSpPr>
        <p:spPr>
          <a:xfrm>
            <a:off x="0" y="0"/>
            <a:ext cx="448574"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0CBC435-187E-4C3B-AE75-50B2354B4F0F}" type="slidenum">
              <a:rPr kumimoji="1" lang="ja-JP" altLang="en-US" smtClean="0"/>
              <a:t>‹#›</a:t>
            </a:fld>
            <a:endParaRPr kumimoji="1" lang="ja-JP" altLang="en-US"/>
          </a:p>
        </p:txBody>
      </p:sp>
    </p:spTree>
    <p:extLst>
      <p:ext uri="{BB962C8B-B14F-4D97-AF65-F5344CB8AC3E}">
        <p14:creationId xmlns:p14="http://schemas.microsoft.com/office/powerpoint/2010/main" val="18213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コピーライト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FA6F70-5164-4F03-8A9F-C834FDFEDEB5}"/>
              </a:ext>
            </a:extLst>
          </p:cNvPr>
          <p:cNvSpPr>
            <a:spLocks noGrp="1"/>
          </p:cNvSpPr>
          <p:nvPr>
            <p:ph type="title"/>
          </p:nvPr>
        </p:nvSpPr>
        <p:spPr/>
        <p:txBody>
          <a:bodyPr/>
          <a:lstStyle/>
          <a:p>
            <a:r>
              <a:rPr kumimoji="1" lang="ja-JP" altLang="en-US"/>
              <a:t>マスター タイトルの書式設定</a:t>
            </a:r>
          </a:p>
        </p:txBody>
      </p:sp>
      <p:sp>
        <p:nvSpPr>
          <p:cNvPr id="3" name="正方形/長方形 2">
            <a:extLst>
              <a:ext uri="{FF2B5EF4-FFF2-40B4-BE49-F238E27FC236}">
                <a16:creationId xmlns:a16="http://schemas.microsoft.com/office/drawing/2014/main" id="{1E2AD6C6-005A-4931-B1D7-1A9474E9588E}"/>
              </a:ext>
            </a:extLst>
          </p:cNvPr>
          <p:cNvSpPr/>
          <p:nvPr userDrawn="1"/>
        </p:nvSpPr>
        <p:spPr>
          <a:xfrm>
            <a:off x="3567494" y="6618486"/>
            <a:ext cx="2009012" cy="276999"/>
          </a:xfrm>
          <a:prstGeom prst="rect">
            <a:avLst/>
          </a:prstGeom>
        </p:spPr>
        <p:txBody>
          <a:bodyPr wrap="none">
            <a:spAutoFit/>
          </a:bodyPr>
          <a:lstStyle/>
          <a:p>
            <a:r>
              <a:rPr kumimoji="1" lang="en-US" altLang="ja-JP" sz="1200" dirty="0">
                <a:solidFill>
                  <a:schemeClr val="bg1">
                    <a:lumMod val="65000"/>
                  </a:schemeClr>
                </a:solidFill>
                <a:latin typeface="メイリオ" panose="020B0604030504040204" pitchFamily="50" charset="-128"/>
                <a:ea typeface="メイリオ" panose="020B0604030504040204" pitchFamily="50" charset="-128"/>
              </a:rPr>
              <a:t>©Kae-management LTD</a:t>
            </a:r>
            <a:endParaRPr kumimoji="1" lang="ja-JP" altLang="en-US" sz="1200" dirty="0">
              <a:solidFill>
                <a:schemeClr val="bg1">
                  <a:lumMod val="6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98720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FA6F70-5164-4F03-8A9F-C834FDFEDEB5}"/>
              </a:ext>
            </a:extLst>
          </p:cNvPr>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3037790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DAD9B6-9A7B-53E1-C4B0-07242D4AAD98}"/>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68E49B8-818B-BDCF-71E6-C110AA4EFEB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29B0193-CCEF-DEE4-BB8B-ED50158A4893}"/>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765EEB17-FB2D-3EA0-2D24-B6D3DC89111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9AD014D-AB98-9918-080C-55917DBB95EC}"/>
              </a:ext>
            </a:extLst>
          </p:cNvPr>
          <p:cNvSpPr>
            <a:spLocks noGrp="1"/>
          </p:cNvSpPr>
          <p:nvPr>
            <p:ph type="sldNum" sz="quarter" idx="12"/>
          </p:nvPr>
        </p:nvSpPr>
        <p:spPr/>
        <p:txBody>
          <a:bodyPr/>
          <a:lstStyle/>
          <a:p>
            <a:fld id="{A0CBC435-187E-4C3B-AE75-50B2354B4F0F}" type="slidenum">
              <a:rPr kumimoji="1" lang="ja-JP" altLang="en-US" smtClean="0"/>
              <a:t>‹#›</a:t>
            </a:fld>
            <a:endParaRPr kumimoji="1" lang="ja-JP" altLang="en-US"/>
          </a:p>
        </p:txBody>
      </p:sp>
    </p:spTree>
    <p:extLst>
      <p:ext uri="{BB962C8B-B14F-4D97-AF65-F5344CB8AC3E}">
        <p14:creationId xmlns:p14="http://schemas.microsoft.com/office/powerpoint/2010/main" val="3458026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85BC09-1391-E8A8-E8DC-A48AAA2DB99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9A12C89-D7CC-5010-5E20-E1F22794C69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7911AA5-9814-CB8B-257C-7C053F12420E}"/>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25AD5EF7-59D5-8D87-D2C0-CB19F1F9F81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A42AC1B-D822-7DC2-CDE6-E2317E57E1DF}"/>
              </a:ext>
            </a:extLst>
          </p:cNvPr>
          <p:cNvSpPr>
            <a:spLocks noGrp="1"/>
          </p:cNvSpPr>
          <p:nvPr>
            <p:ph type="sldNum" sz="quarter" idx="12"/>
          </p:nvPr>
        </p:nvSpPr>
        <p:spPr/>
        <p:txBody>
          <a:bodyPr/>
          <a:lstStyle/>
          <a:p>
            <a:fld id="{A0CBC435-187E-4C3B-AE75-50B2354B4F0F}" type="slidenum">
              <a:rPr kumimoji="1" lang="ja-JP" altLang="en-US" smtClean="0"/>
              <a:t>‹#›</a:t>
            </a:fld>
            <a:endParaRPr kumimoji="1" lang="ja-JP" altLang="en-US"/>
          </a:p>
        </p:txBody>
      </p:sp>
    </p:spTree>
    <p:extLst>
      <p:ext uri="{BB962C8B-B14F-4D97-AF65-F5344CB8AC3E}">
        <p14:creationId xmlns:p14="http://schemas.microsoft.com/office/powerpoint/2010/main" val="1526279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F14762-3BA2-033F-0560-6A62BABF5D29}"/>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25045E4-0958-2A5F-4F93-58C2EC1E854C}"/>
              </a:ext>
            </a:extLst>
          </p:cNvPr>
          <p:cNvSpPr>
            <a:spLocks noGrp="1"/>
          </p:cNvSpPr>
          <p:nvPr>
            <p:ph type="body" idx="1"/>
          </p:nvPr>
        </p:nvSpPr>
        <p:spPr>
          <a:xfrm>
            <a:off x="623888" y="4589463"/>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D5C0218-CE15-FE2A-EFCE-0620B37B5997}"/>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36D86890-5EEF-F0E0-4F67-0C819FE1F04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A002A29-55D0-9390-2A21-E9CEC5C302F0}"/>
              </a:ext>
            </a:extLst>
          </p:cNvPr>
          <p:cNvSpPr>
            <a:spLocks noGrp="1"/>
          </p:cNvSpPr>
          <p:nvPr>
            <p:ph type="sldNum" sz="quarter" idx="12"/>
          </p:nvPr>
        </p:nvSpPr>
        <p:spPr/>
        <p:txBody>
          <a:bodyPr/>
          <a:lstStyle/>
          <a:p>
            <a:fld id="{A0CBC435-187E-4C3B-AE75-50B2354B4F0F}" type="slidenum">
              <a:rPr kumimoji="1" lang="ja-JP" altLang="en-US" smtClean="0"/>
              <a:t>‹#›</a:t>
            </a:fld>
            <a:endParaRPr kumimoji="1" lang="ja-JP" altLang="en-US"/>
          </a:p>
        </p:txBody>
      </p:sp>
    </p:spTree>
    <p:extLst>
      <p:ext uri="{BB962C8B-B14F-4D97-AF65-F5344CB8AC3E}">
        <p14:creationId xmlns:p14="http://schemas.microsoft.com/office/powerpoint/2010/main" val="3190512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C3C20E-408B-22A8-3A39-5ED468F4CA9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16361F0-0FB1-F599-DC38-DA56500395EF}"/>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8F3709A-BF29-1533-2620-F7C158B1B603}"/>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0E7D6F8-7097-4A01-9F3C-F14599D91047}"/>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AAB30B47-EF06-DAB3-DF1C-7DE6B22B746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413ECCB-0585-FD64-B77A-008A22E1BDCB}"/>
              </a:ext>
            </a:extLst>
          </p:cNvPr>
          <p:cNvSpPr>
            <a:spLocks noGrp="1"/>
          </p:cNvSpPr>
          <p:nvPr>
            <p:ph type="sldNum" sz="quarter" idx="12"/>
          </p:nvPr>
        </p:nvSpPr>
        <p:spPr/>
        <p:txBody>
          <a:bodyPr/>
          <a:lstStyle/>
          <a:p>
            <a:fld id="{A0CBC435-187E-4C3B-AE75-50B2354B4F0F}" type="slidenum">
              <a:rPr kumimoji="1" lang="ja-JP" altLang="en-US" smtClean="0"/>
              <a:t>‹#›</a:t>
            </a:fld>
            <a:endParaRPr kumimoji="1" lang="ja-JP" altLang="en-US"/>
          </a:p>
        </p:txBody>
      </p:sp>
    </p:spTree>
    <p:extLst>
      <p:ext uri="{BB962C8B-B14F-4D97-AF65-F5344CB8AC3E}">
        <p14:creationId xmlns:p14="http://schemas.microsoft.com/office/powerpoint/2010/main" val="35754418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タイトル プレースホルダー 15">
            <a:extLst>
              <a:ext uri="{FF2B5EF4-FFF2-40B4-BE49-F238E27FC236}">
                <a16:creationId xmlns:a16="http://schemas.microsoft.com/office/drawing/2014/main" id="{9EEDB218-90E1-4238-BAC0-BD03B866F9C0}"/>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Tree>
    <p:extLst>
      <p:ext uri="{BB962C8B-B14F-4D97-AF65-F5344CB8AC3E}">
        <p14:creationId xmlns:p14="http://schemas.microsoft.com/office/powerpoint/2010/main" val="3256722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3" r:id="rId4"/>
    <p:sldLayoutId id="2147483665" r:id="rId5"/>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734778E-8DA6-4CD9-0BA8-6A3599482C0B}"/>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898E500-9D38-B260-E939-8A6C6F8BA65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DD03852-76EF-FAAA-A761-57B1D53C0F9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019EA7DC-EECF-A72A-0490-C9DF9F6D569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F4AECD74-CE09-B2F9-A50E-E668C6E6B8E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0CBC435-187E-4C3B-AE75-50B2354B4F0F}" type="slidenum">
              <a:rPr kumimoji="1" lang="ja-JP" altLang="en-US" smtClean="0"/>
              <a:t>‹#›</a:t>
            </a:fld>
            <a:endParaRPr kumimoji="1" lang="ja-JP" altLang="en-US"/>
          </a:p>
        </p:txBody>
      </p:sp>
    </p:spTree>
    <p:extLst>
      <p:ext uri="{BB962C8B-B14F-4D97-AF65-F5344CB8AC3E}">
        <p14:creationId xmlns:p14="http://schemas.microsoft.com/office/powerpoint/2010/main" val="175258193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25.png"/></Relationships>
</file>

<file path=ppt/slides/_rels/slide6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34AA3D-5913-492E-AB6D-578077B4FC6D}"/>
              </a:ext>
            </a:extLst>
          </p:cNvPr>
          <p:cNvSpPr>
            <a:spLocks noGrp="1"/>
          </p:cNvSpPr>
          <p:nvPr>
            <p:ph type="ctrTitle"/>
          </p:nvPr>
        </p:nvSpPr>
        <p:spPr>
          <a:xfrm>
            <a:off x="420370" y="1559409"/>
            <a:ext cx="8606956" cy="1747231"/>
          </a:xfrm>
        </p:spPr>
        <p:txBody>
          <a:bodyPr>
            <a:noAutofit/>
          </a:bodyPr>
          <a:lstStyle/>
          <a:p>
            <a:pPr algn="ctr"/>
            <a:r>
              <a:rPr lang="ja-JP" altLang="en-US" sz="2400" b="1" dirty="0">
                <a:latin typeface="メイリオ" panose="020B0604030504040204" pitchFamily="50" charset="-128"/>
                <a:ea typeface="メイリオ" panose="020B0604030504040204" pitchFamily="50" charset="-128"/>
              </a:rPr>
              <a:t>令和</a:t>
            </a:r>
            <a:r>
              <a:rPr lang="en-US" altLang="ja-JP" sz="2400" b="1" dirty="0">
                <a:latin typeface="メイリオ" panose="020B0604030504040204" pitchFamily="50" charset="-128"/>
                <a:ea typeface="メイリオ" panose="020B0604030504040204" pitchFamily="50" charset="-128"/>
              </a:rPr>
              <a:t>6</a:t>
            </a:r>
            <a:r>
              <a:rPr lang="ja-JP" altLang="en-US" sz="2400" b="1" dirty="0">
                <a:latin typeface="メイリオ" panose="020B0604030504040204" pitchFamily="50" charset="-128"/>
                <a:ea typeface="メイリオ" panose="020B0604030504040204" pitchFamily="50" charset="-128"/>
              </a:rPr>
              <a:t>年度調剤報酬改定のポイント</a:t>
            </a:r>
            <a:br>
              <a:rPr lang="en-US" altLang="ja-JP" sz="2400" b="1" dirty="0">
                <a:latin typeface="メイリオ" panose="020B0604030504040204" pitchFamily="50" charset="-128"/>
                <a:ea typeface="メイリオ" panose="020B0604030504040204" pitchFamily="50" charset="-128"/>
              </a:rPr>
            </a:br>
            <a:r>
              <a:rPr lang="ja-JP" altLang="en-US" sz="2400" b="1" dirty="0">
                <a:latin typeface="メイリオ" panose="020B0604030504040204" pitchFamily="50" charset="-128"/>
                <a:ea typeface="メイリオ" panose="020B0604030504040204" pitchFamily="50" charset="-128"/>
              </a:rPr>
              <a:t>～改定結果の影響を俯瞰で考える～</a:t>
            </a:r>
            <a:endParaRPr kumimoji="1" lang="ja-JP" altLang="en-US" sz="2400" b="1" dirty="0">
              <a:latin typeface="メイリオ" panose="020B0604030504040204" pitchFamily="50" charset="-128"/>
              <a:ea typeface="メイリオ" panose="020B0604030504040204" pitchFamily="50" charset="-128"/>
            </a:endParaRPr>
          </a:p>
        </p:txBody>
      </p:sp>
      <p:sp>
        <p:nvSpPr>
          <p:cNvPr id="3" name="字幕 2">
            <a:extLst>
              <a:ext uri="{FF2B5EF4-FFF2-40B4-BE49-F238E27FC236}">
                <a16:creationId xmlns:a16="http://schemas.microsoft.com/office/drawing/2014/main" id="{C1F2F595-860E-4A33-B219-18B3239529DC}"/>
              </a:ext>
            </a:extLst>
          </p:cNvPr>
          <p:cNvSpPr>
            <a:spLocks noGrp="1"/>
          </p:cNvSpPr>
          <p:nvPr>
            <p:ph type="subTitle" idx="1"/>
          </p:nvPr>
        </p:nvSpPr>
        <p:spPr>
          <a:xfrm>
            <a:off x="5505922" y="5649498"/>
            <a:ext cx="3238500" cy="654078"/>
          </a:xfrm>
        </p:spPr>
        <p:txBody>
          <a:bodyPr>
            <a:noAutofit/>
          </a:bodyPr>
          <a:lstStyle/>
          <a:p>
            <a:pPr algn="l"/>
            <a:r>
              <a:rPr lang="ja-JP" altLang="en-US" b="1" dirty="0">
                <a:solidFill>
                  <a:schemeClr val="bg1"/>
                </a:solidFill>
                <a:latin typeface="メイリオ" panose="020B0604030504040204" pitchFamily="50" charset="-128"/>
                <a:ea typeface="メイリオ" panose="020B0604030504040204" pitchFamily="50" charset="-128"/>
              </a:rPr>
              <a:t>株式会社　</a:t>
            </a:r>
            <a:r>
              <a:rPr lang="en-US" altLang="ja-JP" b="1" dirty="0">
                <a:solidFill>
                  <a:schemeClr val="bg1"/>
                </a:solidFill>
                <a:latin typeface="メイリオ" panose="020B0604030504040204" pitchFamily="50" charset="-128"/>
                <a:ea typeface="メイリオ" panose="020B0604030504040204" pitchFamily="50" charset="-128"/>
              </a:rPr>
              <a:t>Kae</a:t>
            </a:r>
            <a:r>
              <a:rPr lang="ja-JP" altLang="en-US" b="1" dirty="0">
                <a:solidFill>
                  <a:schemeClr val="bg1"/>
                </a:solidFill>
                <a:latin typeface="メイリオ" panose="020B0604030504040204" pitchFamily="50" charset="-128"/>
                <a:ea typeface="メイリオ" panose="020B0604030504040204" pitchFamily="50" charset="-128"/>
              </a:rPr>
              <a:t>マネジメント</a:t>
            </a:r>
            <a:endParaRPr lang="en-US" altLang="ja-JP" sz="1400" b="1" dirty="0">
              <a:solidFill>
                <a:schemeClr val="bg1"/>
              </a:solidFill>
              <a:latin typeface="メイリオ" panose="020B0604030504040204" pitchFamily="50" charset="-128"/>
              <a:ea typeface="メイリオ" panose="020B0604030504040204" pitchFamily="50" charset="-128"/>
            </a:endParaRPr>
          </a:p>
          <a:p>
            <a:pPr algn="l"/>
            <a:r>
              <a:rPr lang="en-US" altLang="ja-JP" sz="1400" b="1" dirty="0">
                <a:solidFill>
                  <a:schemeClr val="bg1"/>
                </a:solidFill>
                <a:latin typeface="メイリオ" panose="020B0604030504040204" pitchFamily="50" charset="-128"/>
                <a:ea typeface="メイリオ" panose="020B0604030504040204" pitchFamily="50" charset="-128"/>
              </a:rPr>
              <a:t>2025</a:t>
            </a:r>
            <a:r>
              <a:rPr lang="ja-JP" altLang="en-US" sz="1400" b="1" dirty="0">
                <a:solidFill>
                  <a:schemeClr val="bg1"/>
                </a:solidFill>
                <a:latin typeface="メイリオ" panose="020B0604030504040204" pitchFamily="50" charset="-128"/>
                <a:ea typeface="メイリオ" panose="020B0604030504040204" pitchFamily="50" charset="-128"/>
              </a:rPr>
              <a:t>年戦略推進本部長</a:t>
            </a:r>
            <a:endParaRPr lang="en-US" altLang="ja-JP" sz="1400" b="1" dirty="0">
              <a:solidFill>
                <a:schemeClr val="bg1"/>
              </a:solidFill>
              <a:latin typeface="メイリオ" panose="020B0604030504040204" pitchFamily="50" charset="-128"/>
              <a:ea typeface="メイリオ" panose="020B0604030504040204" pitchFamily="50" charset="-128"/>
            </a:endParaRPr>
          </a:p>
          <a:p>
            <a:pPr algn="l"/>
            <a:r>
              <a:rPr lang="ja-JP" altLang="en-US" sz="1400" b="1">
                <a:solidFill>
                  <a:schemeClr val="bg1"/>
                </a:solidFill>
                <a:latin typeface="メイリオ" panose="020B0604030504040204" pitchFamily="50" charset="-128"/>
                <a:ea typeface="メイリオ" panose="020B0604030504040204" pitchFamily="50" charset="-128"/>
              </a:rPr>
              <a:t>代表取締役</a:t>
            </a:r>
            <a:r>
              <a:rPr kumimoji="1" lang="ja-JP" altLang="en-US" b="1">
                <a:solidFill>
                  <a:schemeClr val="bg1"/>
                </a:solidFill>
                <a:latin typeface="メイリオ" panose="020B0604030504040204" pitchFamily="50" charset="-128"/>
                <a:ea typeface="メイリオ" panose="020B0604030504040204" pitchFamily="50" charset="-128"/>
              </a:rPr>
              <a:t>　駒形　公大</a:t>
            </a:r>
            <a:endParaRPr kumimoji="1" lang="en-US" altLang="ja-JP" b="1" dirty="0">
              <a:solidFill>
                <a:schemeClr val="bg1"/>
              </a:solidFill>
              <a:latin typeface="メイリオ" panose="020B0604030504040204" pitchFamily="50" charset="-128"/>
              <a:ea typeface="メイリオ" panose="020B0604030504040204" pitchFamily="50" charset="-128"/>
            </a:endParaRPr>
          </a:p>
          <a:p>
            <a:pPr algn="l"/>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83831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A489641-1F8B-2DE3-E366-B2950EDE722E}"/>
              </a:ext>
            </a:extLst>
          </p:cNvPr>
          <p:cNvPicPr>
            <a:picLocks noChangeAspect="1"/>
          </p:cNvPicPr>
          <p:nvPr/>
        </p:nvPicPr>
        <p:blipFill>
          <a:blip r:embed="rId2"/>
          <a:stretch>
            <a:fillRect/>
          </a:stretch>
        </p:blipFill>
        <p:spPr>
          <a:xfrm>
            <a:off x="0" y="764413"/>
            <a:ext cx="9144000" cy="5329173"/>
          </a:xfrm>
          <a:prstGeom prst="rect">
            <a:avLst/>
          </a:prstGeom>
        </p:spPr>
      </p:pic>
      <p:sp>
        <p:nvSpPr>
          <p:cNvPr id="5" name="テキスト ボックス 4">
            <a:extLst>
              <a:ext uri="{FF2B5EF4-FFF2-40B4-BE49-F238E27FC236}">
                <a16:creationId xmlns:a16="http://schemas.microsoft.com/office/drawing/2014/main" id="{4641B3DB-0ADB-FD55-C2E5-DCBBFD22252E}"/>
              </a:ext>
            </a:extLst>
          </p:cNvPr>
          <p:cNvSpPr txBox="1"/>
          <p:nvPr/>
        </p:nvSpPr>
        <p:spPr>
          <a:xfrm>
            <a:off x="548640" y="513805"/>
            <a:ext cx="6186309"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　薬価調査における数量シェア及び金額シェアの推移</a:t>
            </a:r>
          </a:p>
        </p:txBody>
      </p:sp>
      <p:cxnSp>
        <p:nvCxnSpPr>
          <p:cNvPr id="3" name="直線矢印コネクタ 2">
            <a:extLst>
              <a:ext uri="{FF2B5EF4-FFF2-40B4-BE49-F238E27FC236}">
                <a16:creationId xmlns:a16="http://schemas.microsoft.com/office/drawing/2014/main" id="{44DFADCC-924E-6F3B-608F-6616B149E02A}"/>
              </a:ext>
            </a:extLst>
          </p:cNvPr>
          <p:cNvCxnSpPr>
            <a:cxnSpLocks/>
          </p:cNvCxnSpPr>
          <p:nvPr/>
        </p:nvCxnSpPr>
        <p:spPr>
          <a:xfrm>
            <a:off x="8096250" y="1247775"/>
            <a:ext cx="0" cy="676275"/>
          </a:xfrm>
          <a:prstGeom prst="straightConnector1">
            <a:avLst/>
          </a:prstGeom>
          <a:ln w="38100">
            <a:solidFill>
              <a:srgbClr val="00B05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4DB80973-D0B0-C312-3C3E-9678A82A7CEA}"/>
              </a:ext>
            </a:extLst>
          </p:cNvPr>
          <p:cNvCxnSpPr>
            <a:cxnSpLocks/>
          </p:cNvCxnSpPr>
          <p:nvPr/>
        </p:nvCxnSpPr>
        <p:spPr>
          <a:xfrm>
            <a:off x="8372475" y="1247775"/>
            <a:ext cx="0" cy="2305050"/>
          </a:xfrm>
          <a:prstGeom prst="straightConnector1">
            <a:avLst/>
          </a:prstGeom>
          <a:ln w="38100">
            <a:solidFill>
              <a:srgbClr val="00B05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157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140422B-6AB5-2986-AE72-EB96906A589C}"/>
              </a:ext>
            </a:extLst>
          </p:cNvPr>
          <p:cNvSpPr txBox="1"/>
          <p:nvPr/>
        </p:nvSpPr>
        <p:spPr>
          <a:xfrm>
            <a:off x="611782" y="402788"/>
            <a:ext cx="2749471" cy="923330"/>
          </a:xfrm>
          <a:prstGeom prst="rect">
            <a:avLst/>
          </a:prstGeom>
          <a:solidFill>
            <a:schemeClr val="bg1"/>
          </a:solidFill>
        </p:spPr>
        <p:txBody>
          <a:bodyPr wrap="none" rtlCol="0">
            <a:spAutoFit/>
          </a:bodyPr>
          <a:lstStyle/>
          <a:p>
            <a:r>
              <a:rPr kumimoji="1" lang="en-US" altLang="ja-JP" sz="5400" b="1" dirty="0">
                <a:latin typeface="+mj-ea"/>
                <a:ea typeface="+mj-ea"/>
              </a:rPr>
              <a:t>2025</a:t>
            </a:r>
            <a:r>
              <a:rPr kumimoji="1" lang="ja-JP" altLang="en-US" sz="5400" b="1" dirty="0">
                <a:latin typeface="+mj-ea"/>
                <a:ea typeface="+mj-ea"/>
              </a:rPr>
              <a:t>年</a:t>
            </a:r>
          </a:p>
        </p:txBody>
      </p:sp>
      <p:sp>
        <p:nvSpPr>
          <p:cNvPr id="4" name="テキスト ボックス 3">
            <a:extLst>
              <a:ext uri="{FF2B5EF4-FFF2-40B4-BE49-F238E27FC236}">
                <a16:creationId xmlns:a16="http://schemas.microsoft.com/office/drawing/2014/main" id="{758FFF22-5A68-0A91-1EB3-C5252380C379}"/>
              </a:ext>
            </a:extLst>
          </p:cNvPr>
          <p:cNvSpPr txBox="1"/>
          <p:nvPr/>
        </p:nvSpPr>
        <p:spPr>
          <a:xfrm>
            <a:off x="3523177" y="402788"/>
            <a:ext cx="4031873" cy="830997"/>
          </a:xfrm>
          <a:prstGeom prst="rect">
            <a:avLst/>
          </a:prstGeom>
          <a:noFill/>
        </p:spPr>
        <p:txBody>
          <a:bodyPr wrap="none" rtlCol="0">
            <a:spAutoFit/>
          </a:bodyPr>
          <a:lstStyle/>
          <a:p>
            <a:r>
              <a:rPr kumimoji="1" lang="ja-JP" altLang="en-US" sz="2400" b="1" dirty="0"/>
              <a:t>患者のための薬局ビジョン</a:t>
            </a:r>
            <a:endParaRPr kumimoji="1" lang="en-US" altLang="ja-JP" sz="2400" b="1" dirty="0"/>
          </a:p>
          <a:p>
            <a:r>
              <a:rPr kumimoji="1" lang="ja-JP" altLang="en-US" sz="2400" b="1" dirty="0"/>
              <a:t>地域包括ケアシステム</a:t>
            </a:r>
            <a:r>
              <a:rPr kumimoji="1" lang="ja-JP" altLang="en-US" sz="2000" dirty="0"/>
              <a:t>の構築</a:t>
            </a:r>
          </a:p>
        </p:txBody>
      </p:sp>
      <p:sp>
        <p:nvSpPr>
          <p:cNvPr id="6" name="テキスト ボックス 5">
            <a:extLst>
              <a:ext uri="{FF2B5EF4-FFF2-40B4-BE49-F238E27FC236}">
                <a16:creationId xmlns:a16="http://schemas.microsoft.com/office/drawing/2014/main" id="{CE99488B-ECC0-712F-7018-D937D64D718C}"/>
              </a:ext>
            </a:extLst>
          </p:cNvPr>
          <p:cNvSpPr txBox="1"/>
          <p:nvPr/>
        </p:nvSpPr>
        <p:spPr>
          <a:xfrm>
            <a:off x="753584" y="1993731"/>
            <a:ext cx="7941667" cy="584775"/>
          </a:xfrm>
          <a:prstGeom prst="rect">
            <a:avLst/>
          </a:prstGeom>
          <a:noFill/>
        </p:spPr>
        <p:txBody>
          <a:bodyPr wrap="square" rtlCol="0">
            <a:spAutoFit/>
          </a:bodyPr>
          <a:lstStyle/>
          <a:p>
            <a:r>
              <a:rPr kumimoji="1" lang="en-US" altLang="ja-JP" sz="1600" dirty="0">
                <a:latin typeface="+mj-ea"/>
                <a:ea typeface="+mj-ea"/>
              </a:rPr>
              <a:t>57,000</a:t>
            </a:r>
            <a:r>
              <a:rPr kumimoji="1" lang="ja-JP" altLang="en-US" sz="1600" dirty="0">
                <a:latin typeface="+mj-ea"/>
                <a:ea typeface="+mj-ea"/>
              </a:rPr>
              <a:t>軒</a:t>
            </a:r>
            <a:r>
              <a:rPr kumimoji="1" lang="en-US" altLang="ja-JP" sz="1600" dirty="0">
                <a:latin typeface="+mj-ea"/>
                <a:ea typeface="+mj-ea"/>
              </a:rPr>
              <a:t>(</a:t>
            </a:r>
            <a:r>
              <a:rPr kumimoji="1" lang="ja-JP" altLang="en-US" sz="1600" dirty="0">
                <a:latin typeface="+mj-ea"/>
                <a:ea typeface="+mj-ea"/>
              </a:rPr>
              <a:t>当時</a:t>
            </a:r>
            <a:r>
              <a:rPr kumimoji="1" lang="en-US" altLang="ja-JP" sz="1600" dirty="0">
                <a:latin typeface="+mj-ea"/>
                <a:ea typeface="+mj-ea"/>
              </a:rPr>
              <a:t>)</a:t>
            </a:r>
            <a:r>
              <a:rPr kumimoji="1" lang="ja-JP" altLang="en-US" sz="1600" dirty="0">
                <a:latin typeface="+mj-ea"/>
                <a:ea typeface="+mj-ea"/>
              </a:rPr>
              <a:t>の薬局を患者本位のかかりつけ薬局に再編し、薬物療養に関して地域包括ケアシステムの一翼を担う薬局づくりへの道筋</a:t>
            </a:r>
          </a:p>
        </p:txBody>
      </p:sp>
      <p:sp>
        <p:nvSpPr>
          <p:cNvPr id="7" name="正方形/長方形 6">
            <a:extLst>
              <a:ext uri="{FF2B5EF4-FFF2-40B4-BE49-F238E27FC236}">
                <a16:creationId xmlns:a16="http://schemas.microsoft.com/office/drawing/2014/main" id="{D5D1D716-5EA7-DE9D-9015-A9083D1B5C85}"/>
              </a:ext>
            </a:extLst>
          </p:cNvPr>
          <p:cNvSpPr/>
          <p:nvPr/>
        </p:nvSpPr>
        <p:spPr>
          <a:xfrm>
            <a:off x="611781" y="1759952"/>
            <a:ext cx="8083469" cy="914400"/>
          </a:xfrm>
          <a:prstGeom prst="rect">
            <a:avLst/>
          </a:pr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49123A98-8928-B53C-D02F-5B354DACB969}"/>
              </a:ext>
            </a:extLst>
          </p:cNvPr>
          <p:cNvSpPr txBox="1"/>
          <p:nvPr/>
        </p:nvSpPr>
        <p:spPr>
          <a:xfrm>
            <a:off x="697507" y="1590675"/>
            <a:ext cx="3057247" cy="338554"/>
          </a:xfrm>
          <a:prstGeom prst="rect">
            <a:avLst/>
          </a:prstGeom>
          <a:solidFill>
            <a:srgbClr val="0070C0"/>
          </a:solidFill>
        </p:spPr>
        <p:txBody>
          <a:bodyPr wrap="none" rtlCol="0">
            <a:spAutoFit/>
          </a:bodyPr>
          <a:lstStyle/>
          <a:p>
            <a:r>
              <a:rPr kumimoji="1" lang="ja-JP" altLang="en-US" sz="1600" b="1" dirty="0">
                <a:solidFill>
                  <a:schemeClr val="bg1"/>
                </a:solidFill>
              </a:rPr>
              <a:t>患者のための薬局ビジョンとは</a:t>
            </a:r>
          </a:p>
        </p:txBody>
      </p:sp>
      <p:pic>
        <p:nvPicPr>
          <p:cNvPr id="10" name="図 9">
            <a:extLst>
              <a:ext uri="{FF2B5EF4-FFF2-40B4-BE49-F238E27FC236}">
                <a16:creationId xmlns:a16="http://schemas.microsoft.com/office/drawing/2014/main" id="{AE6AEA8C-CEA8-96C4-B062-DCFE04820956}"/>
              </a:ext>
            </a:extLst>
          </p:cNvPr>
          <p:cNvPicPr>
            <a:picLocks noChangeAspect="1"/>
          </p:cNvPicPr>
          <p:nvPr/>
        </p:nvPicPr>
        <p:blipFill>
          <a:blip r:embed="rId2"/>
          <a:stretch>
            <a:fillRect/>
          </a:stretch>
        </p:blipFill>
        <p:spPr>
          <a:xfrm>
            <a:off x="611781" y="2843629"/>
            <a:ext cx="5229225" cy="3629996"/>
          </a:xfrm>
          <a:prstGeom prst="rect">
            <a:avLst/>
          </a:prstGeom>
        </p:spPr>
      </p:pic>
      <p:sp>
        <p:nvSpPr>
          <p:cNvPr id="12" name="テキスト ボックス 11">
            <a:extLst>
              <a:ext uri="{FF2B5EF4-FFF2-40B4-BE49-F238E27FC236}">
                <a16:creationId xmlns:a16="http://schemas.microsoft.com/office/drawing/2014/main" id="{26B8AFDC-0783-64BB-1264-B454658BDCD5}"/>
              </a:ext>
            </a:extLst>
          </p:cNvPr>
          <p:cNvSpPr txBox="1"/>
          <p:nvPr/>
        </p:nvSpPr>
        <p:spPr>
          <a:xfrm>
            <a:off x="753584" y="6455212"/>
            <a:ext cx="7143750" cy="261610"/>
          </a:xfrm>
          <a:prstGeom prst="rect">
            <a:avLst/>
          </a:prstGeom>
          <a:noFill/>
        </p:spPr>
        <p:txBody>
          <a:bodyPr wrap="square">
            <a:spAutoFit/>
          </a:bodyPr>
          <a:lstStyle/>
          <a:p>
            <a:r>
              <a:rPr lang="ja-JP" altLang="en-US" sz="1050" dirty="0"/>
              <a:t>厚生労働省患者のための薬局ビジョンより　https://www.mhlw.go.jp/stf/houdou/0000102179.html</a:t>
            </a:r>
          </a:p>
        </p:txBody>
      </p:sp>
      <p:sp>
        <p:nvSpPr>
          <p:cNvPr id="13" name="テキスト ボックス 12">
            <a:extLst>
              <a:ext uri="{FF2B5EF4-FFF2-40B4-BE49-F238E27FC236}">
                <a16:creationId xmlns:a16="http://schemas.microsoft.com/office/drawing/2014/main" id="{DB28A054-7A2B-0CF7-A024-448C98E24420}"/>
              </a:ext>
            </a:extLst>
          </p:cNvPr>
          <p:cNvSpPr txBox="1"/>
          <p:nvPr/>
        </p:nvSpPr>
        <p:spPr>
          <a:xfrm>
            <a:off x="6202260" y="3365965"/>
            <a:ext cx="2492990" cy="2585323"/>
          </a:xfrm>
          <a:prstGeom prst="rect">
            <a:avLst/>
          </a:prstGeom>
          <a:noFill/>
        </p:spPr>
        <p:txBody>
          <a:bodyPr wrap="none" rtlCol="0">
            <a:spAutoFit/>
          </a:bodyPr>
          <a:lstStyle/>
          <a:p>
            <a:r>
              <a:rPr kumimoji="1" lang="en-US" altLang="ja-JP" dirty="0">
                <a:latin typeface="+mj-ea"/>
                <a:ea typeface="+mj-ea"/>
              </a:rPr>
              <a:t>2016</a:t>
            </a:r>
            <a:r>
              <a:rPr kumimoji="1" lang="ja-JP" altLang="en-US" dirty="0">
                <a:latin typeface="+mj-ea"/>
                <a:ea typeface="+mj-ea"/>
              </a:rPr>
              <a:t>年</a:t>
            </a:r>
            <a:r>
              <a:rPr kumimoji="1" lang="en-US" altLang="ja-JP" dirty="0">
                <a:latin typeface="+mj-ea"/>
                <a:ea typeface="+mj-ea"/>
              </a:rPr>
              <a:t>10</a:t>
            </a:r>
            <a:r>
              <a:rPr kumimoji="1" lang="ja-JP" altLang="en-US" dirty="0">
                <a:latin typeface="+mj-ea"/>
                <a:ea typeface="+mj-ea"/>
              </a:rPr>
              <a:t>月～</a:t>
            </a:r>
            <a:endParaRPr kumimoji="1" lang="en-US" altLang="ja-JP" dirty="0">
              <a:latin typeface="+mj-ea"/>
              <a:ea typeface="+mj-ea"/>
            </a:endParaRPr>
          </a:p>
          <a:p>
            <a:r>
              <a:rPr kumimoji="1" lang="ja-JP" altLang="en-US" dirty="0">
                <a:latin typeface="+mj-ea"/>
                <a:ea typeface="+mj-ea"/>
              </a:rPr>
              <a:t>健康サポート薬局</a:t>
            </a:r>
            <a:endParaRPr kumimoji="1" lang="en-US" altLang="ja-JP" dirty="0">
              <a:latin typeface="+mj-ea"/>
              <a:ea typeface="+mj-ea"/>
            </a:endParaRPr>
          </a:p>
          <a:p>
            <a:endParaRPr kumimoji="1" lang="en-US" altLang="ja-JP" dirty="0">
              <a:latin typeface="+mj-ea"/>
              <a:ea typeface="+mj-ea"/>
            </a:endParaRPr>
          </a:p>
          <a:p>
            <a:r>
              <a:rPr kumimoji="1" lang="en-US" altLang="ja-JP" dirty="0">
                <a:latin typeface="+mj-ea"/>
                <a:ea typeface="+mj-ea"/>
              </a:rPr>
              <a:t>2018</a:t>
            </a:r>
            <a:r>
              <a:rPr kumimoji="1" lang="ja-JP" altLang="en-US" dirty="0">
                <a:latin typeface="+mj-ea"/>
                <a:ea typeface="+mj-ea"/>
              </a:rPr>
              <a:t>年</a:t>
            </a:r>
            <a:r>
              <a:rPr kumimoji="1" lang="en-US" altLang="ja-JP" dirty="0">
                <a:latin typeface="+mj-ea"/>
                <a:ea typeface="+mj-ea"/>
              </a:rPr>
              <a:t>4</a:t>
            </a:r>
            <a:r>
              <a:rPr kumimoji="1" lang="ja-JP" altLang="en-US" dirty="0">
                <a:latin typeface="+mj-ea"/>
                <a:ea typeface="+mj-ea"/>
              </a:rPr>
              <a:t>月～</a:t>
            </a:r>
            <a:endParaRPr kumimoji="1" lang="en-US" altLang="ja-JP" dirty="0">
              <a:latin typeface="+mj-ea"/>
              <a:ea typeface="+mj-ea"/>
            </a:endParaRPr>
          </a:p>
          <a:p>
            <a:r>
              <a:rPr kumimoji="1" lang="ja-JP" altLang="en-US" dirty="0">
                <a:latin typeface="+mj-ea"/>
                <a:ea typeface="+mj-ea"/>
              </a:rPr>
              <a:t>地域支援体制加算</a:t>
            </a:r>
            <a:endParaRPr kumimoji="1" lang="en-US" altLang="ja-JP" dirty="0">
              <a:latin typeface="+mj-ea"/>
              <a:ea typeface="+mj-ea"/>
            </a:endParaRPr>
          </a:p>
          <a:p>
            <a:endParaRPr kumimoji="1" lang="en-US" altLang="ja-JP" dirty="0">
              <a:latin typeface="+mj-ea"/>
              <a:ea typeface="+mj-ea"/>
            </a:endParaRPr>
          </a:p>
          <a:p>
            <a:r>
              <a:rPr kumimoji="1" lang="en-US" altLang="ja-JP" dirty="0">
                <a:latin typeface="+mj-ea"/>
                <a:ea typeface="+mj-ea"/>
              </a:rPr>
              <a:t>2021</a:t>
            </a:r>
            <a:r>
              <a:rPr kumimoji="1" lang="ja-JP" altLang="en-US" dirty="0">
                <a:latin typeface="+mj-ea"/>
                <a:ea typeface="+mj-ea"/>
              </a:rPr>
              <a:t>年</a:t>
            </a:r>
            <a:r>
              <a:rPr kumimoji="1" lang="en-US" altLang="ja-JP" dirty="0">
                <a:latin typeface="+mj-ea"/>
                <a:ea typeface="+mj-ea"/>
              </a:rPr>
              <a:t>8</a:t>
            </a:r>
            <a:r>
              <a:rPr kumimoji="1" lang="ja-JP" altLang="en-US" dirty="0">
                <a:latin typeface="+mj-ea"/>
                <a:ea typeface="+mj-ea"/>
              </a:rPr>
              <a:t>月～</a:t>
            </a:r>
            <a:endParaRPr kumimoji="1" lang="en-US" altLang="ja-JP" dirty="0">
              <a:latin typeface="+mj-ea"/>
              <a:ea typeface="+mj-ea"/>
            </a:endParaRPr>
          </a:p>
          <a:p>
            <a:r>
              <a:rPr kumimoji="1" lang="ja-JP" altLang="en-US" dirty="0">
                <a:latin typeface="+mj-ea"/>
                <a:ea typeface="+mj-ea"/>
              </a:rPr>
              <a:t>地域連携薬局</a:t>
            </a:r>
            <a:endParaRPr kumimoji="1" lang="en-US" altLang="ja-JP" dirty="0">
              <a:latin typeface="+mj-ea"/>
              <a:ea typeface="+mj-ea"/>
            </a:endParaRPr>
          </a:p>
          <a:p>
            <a:r>
              <a:rPr kumimoji="1" lang="ja-JP" altLang="en-US" dirty="0">
                <a:latin typeface="+mj-ea"/>
                <a:ea typeface="+mj-ea"/>
              </a:rPr>
              <a:t>専門医療機関連携薬局</a:t>
            </a:r>
          </a:p>
        </p:txBody>
      </p:sp>
    </p:spTree>
    <p:extLst>
      <p:ext uri="{BB962C8B-B14F-4D97-AF65-F5344CB8AC3E}">
        <p14:creationId xmlns:p14="http://schemas.microsoft.com/office/powerpoint/2010/main" val="3951826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06A9BE0-1679-BD1E-7CA2-7F0AAA52001C}"/>
              </a:ext>
            </a:extLst>
          </p:cNvPr>
          <p:cNvPicPr>
            <a:picLocks noChangeAspect="1"/>
          </p:cNvPicPr>
          <p:nvPr/>
        </p:nvPicPr>
        <p:blipFill>
          <a:blip r:embed="rId2"/>
          <a:stretch>
            <a:fillRect/>
          </a:stretch>
        </p:blipFill>
        <p:spPr>
          <a:xfrm>
            <a:off x="471487" y="1726911"/>
            <a:ext cx="8201025" cy="4067355"/>
          </a:xfrm>
          <a:prstGeom prst="rect">
            <a:avLst/>
          </a:prstGeom>
        </p:spPr>
      </p:pic>
      <p:sp>
        <p:nvSpPr>
          <p:cNvPr id="4" name="テキスト ボックス 3">
            <a:extLst>
              <a:ext uri="{FF2B5EF4-FFF2-40B4-BE49-F238E27FC236}">
                <a16:creationId xmlns:a16="http://schemas.microsoft.com/office/drawing/2014/main" id="{2A8AB69C-65D2-8A7E-F425-826C810E381C}"/>
              </a:ext>
            </a:extLst>
          </p:cNvPr>
          <p:cNvSpPr txBox="1"/>
          <p:nvPr/>
        </p:nvSpPr>
        <p:spPr>
          <a:xfrm>
            <a:off x="2714624" y="6442709"/>
            <a:ext cx="7400925" cy="261610"/>
          </a:xfrm>
          <a:prstGeom prst="rect">
            <a:avLst/>
          </a:prstGeom>
          <a:noFill/>
        </p:spPr>
        <p:txBody>
          <a:bodyPr wrap="square">
            <a:spAutoFit/>
          </a:bodyPr>
          <a:lstStyle/>
          <a:p>
            <a:r>
              <a:rPr lang="ja-JP" altLang="en-US" sz="1050" dirty="0">
                <a:latin typeface="+mj-ea"/>
                <a:ea typeface="+mj-ea"/>
              </a:rPr>
              <a:t>厚生労働省「医療</a:t>
            </a:r>
            <a:r>
              <a:rPr lang="en-US" altLang="ja-JP" sz="1050" dirty="0">
                <a:latin typeface="+mj-ea"/>
                <a:ea typeface="+mj-ea"/>
              </a:rPr>
              <a:t>DX</a:t>
            </a:r>
            <a:r>
              <a:rPr lang="ja-JP" altLang="en-US" sz="1050" dirty="0">
                <a:latin typeface="+mj-ea"/>
                <a:ea typeface="+mj-ea"/>
              </a:rPr>
              <a:t>について」　https://www.mhlw.go.jp/content/10808000/000992373.pdf</a:t>
            </a:r>
          </a:p>
        </p:txBody>
      </p:sp>
      <p:sp>
        <p:nvSpPr>
          <p:cNvPr id="5" name="テキスト ボックス 4">
            <a:extLst>
              <a:ext uri="{FF2B5EF4-FFF2-40B4-BE49-F238E27FC236}">
                <a16:creationId xmlns:a16="http://schemas.microsoft.com/office/drawing/2014/main" id="{F9556EDE-D852-904A-CB98-F7D64BBA15EC}"/>
              </a:ext>
            </a:extLst>
          </p:cNvPr>
          <p:cNvSpPr txBox="1"/>
          <p:nvPr/>
        </p:nvSpPr>
        <p:spPr>
          <a:xfrm>
            <a:off x="611782" y="402788"/>
            <a:ext cx="2749471" cy="923330"/>
          </a:xfrm>
          <a:prstGeom prst="rect">
            <a:avLst/>
          </a:prstGeom>
          <a:solidFill>
            <a:schemeClr val="bg1"/>
          </a:solidFill>
        </p:spPr>
        <p:txBody>
          <a:bodyPr wrap="none" rtlCol="0">
            <a:spAutoFit/>
          </a:bodyPr>
          <a:lstStyle/>
          <a:p>
            <a:r>
              <a:rPr kumimoji="1" lang="en-US" altLang="ja-JP" sz="5400" b="1" dirty="0">
                <a:latin typeface="+mj-ea"/>
                <a:ea typeface="+mj-ea"/>
              </a:rPr>
              <a:t>2030</a:t>
            </a:r>
            <a:r>
              <a:rPr kumimoji="1" lang="ja-JP" altLang="en-US" sz="5400" b="1" dirty="0">
                <a:latin typeface="+mj-ea"/>
                <a:ea typeface="+mj-ea"/>
              </a:rPr>
              <a:t>年</a:t>
            </a:r>
          </a:p>
        </p:txBody>
      </p:sp>
      <p:sp>
        <p:nvSpPr>
          <p:cNvPr id="6" name="テキスト ボックス 5">
            <a:extLst>
              <a:ext uri="{FF2B5EF4-FFF2-40B4-BE49-F238E27FC236}">
                <a16:creationId xmlns:a16="http://schemas.microsoft.com/office/drawing/2014/main" id="{79321C66-55E2-E97D-0C60-EA5E7EA80EF4}"/>
              </a:ext>
            </a:extLst>
          </p:cNvPr>
          <p:cNvSpPr txBox="1"/>
          <p:nvPr/>
        </p:nvSpPr>
        <p:spPr>
          <a:xfrm>
            <a:off x="3732727" y="540514"/>
            <a:ext cx="2394310" cy="523220"/>
          </a:xfrm>
          <a:prstGeom prst="rect">
            <a:avLst/>
          </a:prstGeom>
          <a:noFill/>
        </p:spPr>
        <p:txBody>
          <a:bodyPr wrap="none" rtlCol="0">
            <a:spAutoFit/>
          </a:bodyPr>
          <a:lstStyle/>
          <a:p>
            <a:r>
              <a:rPr kumimoji="1" lang="ja-JP" altLang="en-US" sz="2800" b="1" dirty="0"/>
              <a:t>医療</a:t>
            </a:r>
            <a:r>
              <a:rPr kumimoji="1" lang="en-US" altLang="ja-JP" sz="2800" b="1" dirty="0"/>
              <a:t>DX</a:t>
            </a:r>
            <a:r>
              <a:rPr kumimoji="1" lang="ja-JP" altLang="en-US" sz="2800" b="1" dirty="0"/>
              <a:t>の実現</a:t>
            </a:r>
          </a:p>
        </p:txBody>
      </p:sp>
    </p:spTree>
    <p:extLst>
      <p:ext uri="{BB962C8B-B14F-4D97-AF65-F5344CB8AC3E}">
        <p14:creationId xmlns:p14="http://schemas.microsoft.com/office/powerpoint/2010/main" val="4205918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859220D-7FE4-31FE-69B0-BC3EB4230C60}"/>
              </a:ext>
            </a:extLst>
          </p:cNvPr>
          <p:cNvSpPr txBox="1"/>
          <p:nvPr/>
        </p:nvSpPr>
        <p:spPr>
          <a:xfrm>
            <a:off x="548640" y="513805"/>
            <a:ext cx="1800493"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　アジェンダ</a:t>
            </a:r>
          </a:p>
        </p:txBody>
      </p:sp>
      <p:sp>
        <p:nvSpPr>
          <p:cNvPr id="4" name="テキスト ボックス 3">
            <a:extLst>
              <a:ext uri="{FF2B5EF4-FFF2-40B4-BE49-F238E27FC236}">
                <a16:creationId xmlns:a16="http://schemas.microsoft.com/office/drawing/2014/main" id="{21C05075-340C-24E2-11A0-5AD5C44FA85B}"/>
              </a:ext>
            </a:extLst>
          </p:cNvPr>
          <p:cNvSpPr txBox="1"/>
          <p:nvPr/>
        </p:nvSpPr>
        <p:spPr>
          <a:xfrm>
            <a:off x="690814" y="1670162"/>
            <a:ext cx="7422225" cy="646331"/>
          </a:xfrm>
          <a:prstGeom prst="rect">
            <a:avLst/>
          </a:prstGeom>
          <a:noFill/>
        </p:spPr>
        <p:txBody>
          <a:bodyPr wrap="none" rtlCol="0">
            <a:spAutoFit/>
          </a:bodyPr>
          <a:lstStyle/>
          <a:p>
            <a:r>
              <a:rPr kumimoji="1" lang="ja-JP" altLang="en-US" sz="3600" b="1" dirty="0">
                <a:solidFill>
                  <a:schemeClr val="bg1">
                    <a:lumMod val="65000"/>
                  </a:schemeClr>
                </a:solidFill>
                <a:latin typeface="メイリオ" panose="020B0604030504040204" pitchFamily="50" charset="-128"/>
                <a:ea typeface="メイリオ" panose="020B0604030504040204" pitchFamily="50" charset="-128"/>
              </a:rPr>
              <a:t>１．令和</a:t>
            </a:r>
            <a:r>
              <a:rPr kumimoji="1" lang="en-US" altLang="ja-JP" sz="3600" b="1" dirty="0">
                <a:solidFill>
                  <a:schemeClr val="bg1">
                    <a:lumMod val="65000"/>
                  </a:schemeClr>
                </a:solidFill>
                <a:latin typeface="メイリオ" panose="020B0604030504040204" pitchFamily="50" charset="-128"/>
                <a:ea typeface="メイリオ" panose="020B0604030504040204" pitchFamily="50" charset="-128"/>
              </a:rPr>
              <a:t>6</a:t>
            </a:r>
            <a:r>
              <a:rPr kumimoji="1" lang="ja-JP" altLang="en-US" sz="3600" b="1" dirty="0">
                <a:solidFill>
                  <a:schemeClr val="bg1">
                    <a:lumMod val="65000"/>
                  </a:schemeClr>
                </a:solidFill>
                <a:latin typeface="メイリオ" panose="020B0604030504040204" pitchFamily="50" charset="-128"/>
                <a:ea typeface="メイリオ" panose="020B0604030504040204" pitchFamily="50" charset="-128"/>
              </a:rPr>
              <a:t>年度調剤報酬改定の概要</a:t>
            </a:r>
          </a:p>
        </p:txBody>
      </p:sp>
      <p:sp>
        <p:nvSpPr>
          <p:cNvPr id="5" name="テキスト ボックス 4">
            <a:extLst>
              <a:ext uri="{FF2B5EF4-FFF2-40B4-BE49-F238E27FC236}">
                <a16:creationId xmlns:a16="http://schemas.microsoft.com/office/drawing/2014/main" id="{6ECCF602-8EF3-43C4-B5F0-F942FD145C56}"/>
              </a:ext>
            </a:extLst>
          </p:cNvPr>
          <p:cNvSpPr txBox="1"/>
          <p:nvPr/>
        </p:nvSpPr>
        <p:spPr>
          <a:xfrm>
            <a:off x="690813" y="2832212"/>
            <a:ext cx="4801314" cy="646331"/>
          </a:xfrm>
          <a:prstGeom prst="rect">
            <a:avLst/>
          </a:prstGeom>
          <a:noFill/>
        </p:spPr>
        <p:txBody>
          <a:bodyPr wrap="none" rtlCol="0">
            <a:spAutoFit/>
          </a:bodyPr>
          <a:lstStyle/>
          <a:p>
            <a:r>
              <a:rPr kumimoji="1" lang="ja-JP" altLang="en-US" sz="3600" b="1" dirty="0">
                <a:latin typeface="メイリオ" panose="020B0604030504040204" pitchFamily="50" charset="-128"/>
                <a:ea typeface="メイリオ" panose="020B0604030504040204" pitchFamily="50" charset="-128"/>
              </a:rPr>
              <a:t>２．改定項目について</a:t>
            </a:r>
          </a:p>
        </p:txBody>
      </p:sp>
      <p:sp>
        <p:nvSpPr>
          <p:cNvPr id="2" name="テキスト ボックス 1">
            <a:extLst>
              <a:ext uri="{FF2B5EF4-FFF2-40B4-BE49-F238E27FC236}">
                <a16:creationId xmlns:a16="http://schemas.microsoft.com/office/drawing/2014/main" id="{95A956CD-9155-FF69-103F-F54218C036F7}"/>
              </a:ext>
            </a:extLst>
          </p:cNvPr>
          <p:cNvSpPr txBox="1"/>
          <p:nvPr/>
        </p:nvSpPr>
        <p:spPr>
          <a:xfrm>
            <a:off x="690813" y="3895177"/>
            <a:ext cx="4801314" cy="646331"/>
          </a:xfrm>
          <a:prstGeom prst="rect">
            <a:avLst/>
          </a:prstGeom>
          <a:noFill/>
        </p:spPr>
        <p:txBody>
          <a:bodyPr wrap="none" rtlCol="0">
            <a:spAutoFit/>
          </a:bodyPr>
          <a:lstStyle/>
          <a:p>
            <a:r>
              <a:rPr kumimoji="1" lang="ja-JP" altLang="en-US" sz="3600" b="1" dirty="0">
                <a:solidFill>
                  <a:schemeClr val="bg1">
                    <a:lumMod val="65000"/>
                  </a:schemeClr>
                </a:solidFill>
                <a:latin typeface="メイリオ" panose="020B0604030504040204" pitchFamily="50" charset="-128"/>
                <a:ea typeface="メイリオ" panose="020B0604030504040204" pitchFamily="50" charset="-128"/>
              </a:rPr>
              <a:t>３．薬局業界への影響</a:t>
            </a:r>
          </a:p>
        </p:txBody>
      </p:sp>
    </p:spTree>
    <p:extLst>
      <p:ext uri="{BB962C8B-B14F-4D97-AF65-F5344CB8AC3E}">
        <p14:creationId xmlns:p14="http://schemas.microsoft.com/office/powerpoint/2010/main" val="3874226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943434B-18E6-C05E-6461-43E814217C35}"/>
              </a:ext>
            </a:extLst>
          </p:cNvPr>
          <p:cNvSpPr txBox="1"/>
          <p:nvPr/>
        </p:nvSpPr>
        <p:spPr>
          <a:xfrm>
            <a:off x="548640" y="513805"/>
            <a:ext cx="3340979"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　令和</a:t>
            </a:r>
            <a:r>
              <a:rPr kumimoji="1" lang="en-US" altLang="ja-JP" b="1" dirty="0">
                <a:latin typeface="メイリオ" panose="020B0604030504040204" pitchFamily="50" charset="-128"/>
                <a:ea typeface="メイリオ" panose="020B0604030504040204" pitchFamily="50" charset="-128"/>
              </a:rPr>
              <a:t>6</a:t>
            </a:r>
            <a:r>
              <a:rPr kumimoji="1" lang="ja-JP" altLang="en-US" b="1" dirty="0">
                <a:latin typeface="メイリオ" panose="020B0604030504040204" pitchFamily="50" charset="-128"/>
                <a:ea typeface="メイリオ" panose="020B0604030504040204" pitchFamily="50" charset="-128"/>
              </a:rPr>
              <a:t>年度～調剤報酬点数</a:t>
            </a:r>
          </a:p>
        </p:txBody>
      </p:sp>
      <p:sp>
        <p:nvSpPr>
          <p:cNvPr id="4" name="正方形/長方形 3">
            <a:extLst>
              <a:ext uri="{FF2B5EF4-FFF2-40B4-BE49-F238E27FC236}">
                <a16:creationId xmlns:a16="http://schemas.microsoft.com/office/drawing/2014/main" id="{70E17F75-241F-0896-5DA2-0AB278C19C82}"/>
              </a:ext>
            </a:extLst>
          </p:cNvPr>
          <p:cNvSpPr/>
          <p:nvPr/>
        </p:nvSpPr>
        <p:spPr>
          <a:xfrm>
            <a:off x="628650" y="1279412"/>
            <a:ext cx="1419225" cy="254113"/>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調剤基本料</a:t>
            </a:r>
          </a:p>
        </p:txBody>
      </p:sp>
      <p:sp>
        <p:nvSpPr>
          <p:cNvPr id="5" name="正方形/長方形 4">
            <a:extLst>
              <a:ext uri="{FF2B5EF4-FFF2-40B4-BE49-F238E27FC236}">
                <a16:creationId xmlns:a16="http://schemas.microsoft.com/office/drawing/2014/main" id="{2F927738-845A-F4A5-9CE8-F2710A588E01}"/>
              </a:ext>
            </a:extLst>
          </p:cNvPr>
          <p:cNvSpPr/>
          <p:nvPr/>
        </p:nvSpPr>
        <p:spPr>
          <a:xfrm>
            <a:off x="2295525" y="1279410"/>
            <a:ext cx="1981200" cy="254113"/>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地域支援体制加算</a:t>
            </a:r>
          </a:p>
        </p:txBody>
      </p:sp>
      <p:sp>
        <p:nvSpPr>
          <p:cNvPr id="6" name="正方形/長方形 5">
            <a:extLst>
              <a:ext uri="{FF2B5EF4-FFF2-40B4-BE49-F238E27FC236}">
                <a16:creationId xmlns:a16="http://schemas.microsoft.com/office/drawing/2014/main" id="{7C37823E-62AD-400B-5198-DD3391513FF0}"/>
              </a:ext>
            </a:extLst>
          </p:cNvPr>
          <p:cNvSpPr/>
          <p:nvPr/>
        </p:nvSpPr>
        <p:spPr>
          <a:xfrm>
            <a:off x="4524375" y="1279410"/>
            <a:ext cx="1981200" cy="254113"/>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連携強化加算</a:t>
            </a:r>
          </a:p>
        </p:txBody>
      </p:sp>
      <p:sp>
        <p:nvSpPr>
          <p:cNvPr id="7" name="正方形/長方形 6">
            <a:extLst>
              <a:ext uri="{FF2B5EF4-FFF2-40B4-BE49-F238E27FC236}">
                <a16:creationId xmlns:a16="http://schemas.microsoft.com/office/drawing/2014/main" id="{5B2FA005-0954-9366-73C6-DAE3424B93D1}"/>
              </a:ext>
            </a:extLst>
          </p:cNvPr>
          <p:cNvSpPr/>
          <p:nvPr/>
        </p:nvSpPr>
        <p:spPr>
          <a:xfrm>
            <a:off x="2295525" y="1663475"/>
            <a:ext cx="1981201" cy="254113"/>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後発医薬品調体制加算</a:t>
            </a:r>
          </a:p>
        </p:txBody>
      </p:sp>
      <p:sp>
        <p:nvSpPr>
          <p:cNvPr id="8" name="正方形/長方形 7">
            <a:extLst>
              <a:ext uri="{FF2B5EF4-FFF2-40B4-BE49-F238E27FC236}">
                <a16:creationId xmlns:a16="http://schemas.microsoft.com/office/drawing/2014/main" id="{C4525B1C-E507-8F06-2747-EBC0D27E7AAE}"/>
              </a:ext>
            </a:extLst>
          </p:cNvPr>
          <p:cNvSpPr/>
          <p:nvPr/>
        </p:nvSpPr>
        <p:spPr>
          <a:xfrm>
            <a:off x="4524374" y="1679458"/>
            <a:ext cx="1981201" cy="254113"/>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医療</a:t>
            </a:r>
            <a:r>
              <a:rPr kumimoji="1" lang="en-US" altLang="ja-JP" sz="1400" dirty="0"/>
              <a:t>DX</a:t>
            </a:r>
            <a:r>
              <a:rPr kumimoji="1" lang="ja-JP" altLang="en-US" sz="1400" dirty="0"/>
              <a:t>推進体制加算</a:t>
            </a:r>
          </a:p>
        </p:txBody>
      </p:sp>
      <p:sp>
        <p:nvSpPr>
          <p:cNvPr id="9" name="正方形/長方形 8">
            <a:extLst>
              <a:ext uri="{FF2B5EF4-FFF2-40B4-BE49-F238E27FC236}">
                <a16:creationId xmlns:a16="http://schemas.microsoft.com/office/drawing/2014/main" id="{1C54D1F9-3DBC-4C7C-E189-434F9E54C917}"/>
              </a:ext>
            </a:extLst>
          </p:cNvPr>
          <p:cNvSpPr/>
          <p:nvPr/>
        </p:nvSpPr>
        <p:spPr>
          <a:xfrm>
            <a:off x="655884" y="2165234"/>
            <a:ext cx="1419225" cy="254113"/>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薬剤調製料</a:t>
            </a:r>
          </a:p>
        </p:txBody>
      </p:sp>
      <p:sp>
        <p:nvSpPr>
          <p:cNvPr id="10" name="正方形/長方形 9">
            <a:extLst>
              <a:ext uri="{FF2B5EF4-FFF2-40B4-BE49-F238E27FC236}">
                <a16:creationId xmlns:a16="http://schemas.microsoft.com/office/drawing/2014/main" id="{DDC049B9-0B25-8AB9-0108-0B5F203F15B2}"/>
              </a:ext>
            </a:extLst>
          </p:cNvPr>
          <p:cNvSpPr/>
          <p:nvPr/>
        </p:nvSpPr>
        <p:spPr>
          <a:xfrm>
            <a:off x="2293988" y="2165233"/>
            <a:ext cx="1981201" cy="254113"/>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各種製剤加算</a:t>
            </a:r>
          </a:p>
        </p:txBody>
      </p:sp>
      <p:sp>
        <p:nvSpPr>
          <p:cNvPr id="11" name="正方形/長方形 10">
            <a:extLst>
              <a:ext uri="{FF2B5EF4-FFF2-40B4-BE49-F238E27FC236}">
                <a16:creationId xmlns:a16="http://schemas.microsoft.com/office/drawing/2014/main" id="{238BC5F6-69D5-0B57-899C-7216D6EED81A}"/>
              </a:ext>
            </a:extLst>
          </p:cNvPr>
          <p:cNvSpPr/>
          <p:nvPr/>
        </p:nvSpPr>
        <p:spPr>
          <a:xfrm>
            <a:off x="6753225" y="1279409"/>
            <a:ext cx="1981201" cy="254113"/>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在宅薬学総合体制加算</a:t>
            </a:r>
          </a:p>
        </p:txBody>
      </p:sp>
      <p:sp>
        <p:nvSpPr>
          <p:cNvPr id="12" name="正方形/長方形 11">
            <a:extLst>
              <a:ext uri="{FF2B5EF4-FFF2-40B4-BE49-F238E27FC236}">
                <a16:creationId xmlns:a16="http://schemas.microsoft.com/office/drawing/2014/main" id="{08689A55-DE10-52CC-FAB5-02EF9C190F59}"/>
              </a:ext>
            </a:extLst>
          </p:cNvPr>
          <p:cNvSpPr/>
          <p:nvPr/>
        </p:nvSpPr>
        <p:spPr>
          <a:xfrm>
            <a:off x="655883" y="2654151"/>
            <a:ext cx="1419225" cy="254113"/>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調剤管理料</a:t>
            </a:r>
          </a:p>
        </p:txBody>
      </p:sp>
      <p:sp>
        <p:nvSpPr>
          <p:cNvPr id="13" name="正方形/長方形 12">
            <a:extLst>
              <a:ext uri="{FF2B5EF4-FFF2-40B4-BE49-F238E27FC236}">
                <a16:creationId xmlns:a16="http://schemas.microsoft.com/office/drawing/2014/main" id="{5C8F63FA-E781-4457-819A-D6820CEA77D2}"/>
              </a:ext>
            </a:extLst>
          </p:cNvPr>
          <p:cNvSpPr/>
          <p:nvPr/>
        </p:nvSpPr>
        <p:spPr>
          <a:xfrm>
            <a:off x="4551608" y="2165233"/>
            <a:ext cx="1981201" cy="254113"/>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時間外加算</a:t>
            </a:r>
          </a:p>
        </p:txBody>
      </p:sp>
      <p:sp>
        <p:nvSpPr>
          <p:cNvPr id="14" name="正方形/長方形 13">
            <a:extLst>
              <a:ext uri="{FF2B5EF4-FFF2-40B4-BE49-F238E27FC236}">
                <a16:creationId xmlns:a16="http://schemas.microsoft.com/office/drawing/2014/main" id="{2146084B-7EB3-38AF-DD25-6299EC68B0E3}"/>
              </a:ext>
            </a:extLst>
          </p:cNvPr>
          <p:cNvSpPr/>
          <p:nvPr/>
        </p:nvSpPr>
        <p:spPr>
          <a:xfrm>
            <a:off x="2293986" y="2654151"/>
            <a:ext cx="1981201" cy="254113"/>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服薬管理指導料</a:t>
            </a:r>
          </a:p>
        </p:txBody>
      </p:sp>
      <p:sp>
        <p:nvSpPr>
          <p:cNvPr id="15" name="正方形/長方形 14">
            <a:extLst>
              <a:ext uri="{FF2B5EF4-FFF2-40B4-BE49-F238E27FC236}">
                <a16:creationId xmlns:a16="http://schemas.microsoft.com/office/drawing/2014/main" id="{74504116-9F9B-6807-2724-C4AC9B6E6BAC}"/>
              </a:ext>
            </a:extLst>
          </p:cNvPr>
          <p:cNvSpPr/>
          <p:nvPr/>
        </p:nvSpPr>
        <p:spPr>
          <a:xfrm>
            <a:off x="655886" y="3952784"/>
            <a:ext cx="3248027" cy="25411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かかりつけ薬剤師指導料</a:t>
            </a:r>
            <a:r>
              <a:rPr kumimoji="1" lang="en-US" altLang="ja-JP" sz="1400" dirty="0"/>
              <a:t>(</a:t>
            </a:r>
            <a:r>
              <a:rPr kumimoji="1" lang="ja-JP" altLang="en-US" sz="1400" dirty="0"/>
              <a:t>包括管理料</a:t>
            </a:r>
            <a:r>
              <a:rPr kumimoji="1" lang="en-US" altLang="ja-JP" sz="1400" dirty="0"/>
              <a:t>)</a:t>
            </a:r>
            <a:endParaRPr kumimoji="1" lang="ja-JP" altLang="en-US" sz="1400" dirty="0"/>
          </a:p>
        </p:txBody>
      </p:sp>
      <p:sp>
        <p:nvSpPr>
          <p:cNvPr id="16" name="正方形/長方形 15">
            <a:extLst>
              <a:ext uri="{FF2B5EF4-FFF2-40B4-BE49-F238E27FC236}">
                <a16:creationId xmlns:a16="http://schemas.microsoft.com/office/drawing/2014/main" id="{43267704-A57E-962F-05CD-036AFE3C4A88}"/>
              </a:ext>
            </a:extLst>
          </p:cNvPr>
          <p:cNvSpPr/>
          <p:nvPr/>
        </p:nvSpPr>
        <p:spPr>
          <a:xfrm>
            <a:off x="2292839" y="3057602"/>
            <a:ext cx="1981202" cy="254113"/>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医療情報取得加算</a:t>
            </a:r>
          </a:p>
        </p:txBody>
      </p:sp>
      <p:sp>
        <p:nvSpPr>
          <p:cNvPr id="17" name="正方形/長方形 16">
            <a:extLst>
              <a:ext uri="{FF2B5EF4-FFF2-40B4-BE49-F238E27FC236}">
                <a16:creationId xmlns:a16="http://schemas.microsoft.com/office/drawing/2014/main" id="{AB7B01C2-967F-218F-C444-86D33D270998}"/>
              </a:ext>
            </a:extLst>
          </p:cNvPr>
          <p:cNvSpPr/>
          <p:nvPr/>
        </p:nvSpPr>
        <p:spPr>
          <a:xfrm>
            <a:off x="4550264" y="2654151"/>
            <a:ext cx="1981202" cy="254113"/>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調剤管理加算</a:t>
            </a:r>
          </a:p>
        </p:txBody>
      </p:sp>
      <p:sp>
        <p:nvSpPr>
          <p:cNvPr id="18" name="正方形/長方形 17">
            <a:extLst>
              <a:ext uri="{FF2B5EF4-FFF2-40B4-BE49-F238E27FC236}">
                <a16:creationId xmlns:a16="http://schemas.microsoft.com/office/drawing/2014/main" id="{88D6C3EA-3EA1-B8F1-5573-512DA484E7A1}"/>
              </a:ext>
            </a:extLst>
          </p:cNvPr>
          <p:cNvSpPr/>
          <p:nvPr/>
        </p:nvSpPr>
        <p:spPr>
          <a:xfrm>
            <a:off x="6779116" y="2654151"/>
            <a:ext cx="1981201" cy="254113"/>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麻薬管理指導加算</a:t>
            </a:r>
          </a:p>
        </p:txBody>
      </p:sp>
      <p:sp>
        <p:nvSpPr>
          <p:cNvPr id="19" name="正方形/長方形 18">
            <a:extLst>
              <a:ext uri="{FF2B5EF4-FFF2-40B4-BE49-F238E27FC236}">
                <a16:creationId xmlns:a16="http://schemas.microsoft.com/office/drawing/2014/main" id="{97BFEDDB-9880-1684-15E5-2D26CC067803}"/>
              </a:ext>
            </a:extLst>
          </p:cNvPr>
          <p:cNvSpPr/>
          <p:nvPr/>
        </p:nvSpPr>
        <p:spPr>
          <a:xfrm>
            <a:off x="2292839" y="3461053"/>
            <a:ext cx="1981201" cy="254113"/>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特定薬剤管理指導加算</a:t>
            </a:r>
          </a:p>
        </p:txBody>
      </p:sp>
      <p:sp>
        <p:nvSpPr>
          <p:cNvPr id="20" name="正方形/長方形 19">
            <a:extLst>
              <a:ext uri="{FF2B5EF4-FFF2-40B4-BE49-F238E27FC236}">
                <a16:creationId xmlns:a16="http://schemas.microsoft.com/office/drawing/2014/main" id="{9CEA1144-7854-B4D4-0E50-9E24D4A9CF93}"/>
              </a:ext>
            </a:extLst>
          </p:cNvPr>
          <p:cNvSpPr/>
          <p:nvPr/>
        </p:nvSpPr>
        <p:spPr>
          <a:xfrm>
            <a:off x="4550264" y="3057602"/>
            <a:ext cx="1981201" cy="254113"/>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乳幼児服薬指導加算</a:t>
            </a:r>
          </a:p>
        </p:txBody>
      </p:sp>
      <p:sp>
        <p:nvSpPr>
          <p:cNvPr id="21" name="正方形/長方形 20">
            <a:extLst>
              <a:ext uri="{FF2B5EF4-FFF2-40B4-BE49-F238E27FC236}">
                <a16:creationId xmlns:a16="http://schemas.microsoft.com/office/drawing/2014/main" id="{60F6021A-F94C-4F3D-69F5-3182F3E23FA8}"/>
              </a:ext>
            </a:extLst>
          </p:cNvPr>
          <p:cNvSpPr/>
          <p:nvPr/>
        </p:nvSpPr>
        <p:spPr>
          <a:xfrm>
            <a:off x="6779115" y="3057602"/>
            <a:ext cx="1981201" cy="254113"/>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小児特定加算</a:t>
            </a:r>
          </a:p>
        </p:txBody>
      </p:sp>
      <p:sp>
        <p:nvSpPr>
          <p:cNvPr id="22" name="正方形/長方形 21">
            <a:extLst>
              <a:ext uri="{FF2B5EF4-FFF2-40B4-BE49-F238E27FC236}">
                <a16:creationId xmlns:a16="http://schemas.microsoft.com/office/drawing/2014/main" id="{34A98C76-F64C-4F34-0177-5D21B08763FD}"/>
              </a:ext>
            </a:extLst>
          </p:cNvPr>
          <p:cNvSpPr/>
          <p:nvPr/>
        </p:nvSpPr>
        <p:spPr>
          <a:xfrm>
            <a:off x="4550264" y="3461053"/>
            <a:ext cx="1981201" cy="254113"/>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吸入薬指導加算</a:t>
            </a:r>
          </a:p>
        </p:txBody>
      </p:sp>
      <p:sp>
        <p:nvSpPr>
          <p:cNvPr id="23" name="正方形/長方形 22">
            <a:extLst>
              <a:ext uri="{FF2B5EF4-FFF2-40B4-BE49-F238E27FC236}">
                <a16:creationId xmlns:a16="http://schemas.microsoft.com/office/drawing/2014/main" id="{4410BE3E-556F-60E6-843B-1923045FACBF}"/>
              </a:ext>
            </a:extLst>
          </p:cNvPr>
          <p:cNvSpPr/>
          <p:nvPr/>
        </p:nvSpPr>
        <p:spPr>
          <a:xfrm>
            <a:off x="4152903" y="3949972"/>
            <a:ext cx="1981201" cy="25411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調剤後薬剤管理指導料</a:t>
            </a:r>
          </a:p>
        </p:txBody>
      </p:sp>
      <p:sp>
        <p:nvSpPr>
          <p:cNvPr id="24" name="正方形/長方形 23">
            <a:extLst>
              <a:ext uri="{FF2B5EF4-FFF2-40B4-BE49-F238E27FC236}">
                <a16:creationId xmlns:a16="http://schemas.microsoft.com/office/drawing/2014/main" id="{7E13717C-2178-528B-95E1-DD70D5A9C39D}"/>
              </a:ext>
            </a:extLst>
          </p:cNvPr>
          <p:cNvSpPr/>
          <p:nvPr/>
        </p:nvSpPr>
        <p:spPr>
          <a:xfrm>
            <a:off x="655885" y="4354439"/>
            <a:ext cx="1981201" cy="25411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外来服薬支援料</a:t>
            </a:r>
          </a:p>
        </p:txBody>
      </p:sp>
      <p:sp>
        <p:nvSpPr>
          <p:cNvPr id="25" name="正方形/長方形 24">
            <a:extLst>
              <a:ext uri="{FF2B5EF4-FFF2-40B4-BE49-F238E27FC236}">
                <a16:creationId xmlns:a16="http://schemas.microsoft.com/office/drawing/2014/main" id="{F63D9E62-A22A-9AC3-5271-578D363FA70D}"/>
              </a:ext>
            </a:extLst>
          </p:cNvPr>
          <p:cNvSpPr/>
          <p:nvPr/>
        </p:nvSpPr>
        <p:spPr>
          <a:xfrm>
            <a:off x="6383094" y="3949971"/>
            <a:ext cx="1981201" cy="25411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服用薬剤調整支援料</a:t>
            </a:r>
          </a:p>
        </p:txBody>
      </p:sp>
      <p:sp>
        <p:nvSpPr>
          <p:cNvPr id="26" name="正方形/長方形 25">
            <a:extLst>
              <a:ext uri="{FF2B5EF4-FFF2-40B4-BE49-F238E27FC236}">
                <a16:creationId xmlns:a16="http://schemas.microsoft.com/office/drawing/2014/main" id="{951FBC82-230C-A7A6-BE26-3D23FA4E267E}"/>
              </a:ext>
            </a:extLst>
          </p:cNvPr>
          <p:cNvSpPr/>
          <p:nvPr/>
        </p:nvSpPr>
        <p:spPr>
          <a:xfrm>
            <a:off x="2926252" y="4356997"/>
            <a:ext cx="1981201" cy="25411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服薬情報等提供料</a:t>
            </a:r>
          </a:p>
        </p:txBody>
      </p:sp>
      <p:sp>
        <p:nvSpPr>
          <p:cNvPr id="27" name="正方形/長方形 26">
            <a:extLst>
              <a:ext uri="{FF2B5EF4-FFF2-40B4-BE49-F238E27FC236}">
                <a16:creationId xmlns:a16="http://schemas.microsoft.com/office/drawing/2014/main" id="{A4853485-2A01-C570-8540-F082D0378823}"/>
              </a:ext>
            </a:extLst>
          </p:cNvPr>
          <p:cNvSpPr/>
          <p:nvPr/>
        </p:nvSpPr>
        <p:spPr>
          <a:xfrm>
            <a:off x="655885" y="4816646"/>
            <a:ext cx="3248027" cy="25411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在宅患者訪問薬剤管理指導料</a:t>
            </a:r>
          </a:p>
        </p:txBody>
      </p:sp>
      <p:sp>
        <p:nvSpPr>
          <p:cNvPr id="28" name="正方形/長方形 27">
            <a:extLst>
              <a:ext uri="{FF2B5EF4-FFF2-40B4-BE49-F238E27FC236}">
                <a16:creationId xmlns:a16="http://schemas.microsoft.com/office/drawing/2014/main" id="{548D3313-A618-808F-2FAF-6CD80953CC7B}"/>
              </a:ext>
            </a:extLst>
          </p:cNvPr>
          <p:cNvSpPr/>
          <p:nvPr/>
        </p:nvSpPr>
        <p:spPr>
          <a:xfrm>
            <a:off x="655884" y="5218301"/>
            <a:ext cx="3248027" cy="25411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在宅患者緊急訪問薬剤管理指導料</a:t>
            </a:r>
          </a:p>
        </p:txBody>
      </p:sp>
      <p:sp>
        <p:nvSpPr>
          <p:cNvPr id="29" name="正方形/長方形 28">
            <a:extLst>
              <a:ext uri="{FF2B5EF4-FFF2-40B4-BE49-F238E27FC236}">
                <a16:creationId xmlns:a16="http://schemas.microsoft.com/office/drawing/2014/main" id="{F866DF72-2B2F-956B-AB7F-B0C54E6D4F5B}"/>
              </a:ext>
            </a:extLst>
          </p:cNvPr>
          <p:cNvSpPr/>
          <p:nvPr/>
        </p:nvSpPr>
        <p:spPr>
          <a:xfrm>
            <a:off x="4045440" y="4816646"/>
            <a:ext cx="3248027" cy="254113"/>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在宅患者医療用麻薬持続注射療法加算</a:t>
            </a:r>
          </a:p>
        </p:txBody>
      </p:sp>
      <p:sp>
        <p:nvSpPr>
          <p:cNvPr id="30" name="正方形/長方形 29">
            <a:extLst>
              <a:ext uri="{FF2B5EF4-FFF2-40B4-BE49-F238E27FC236}">
                <a16:creationId xmlns:a16="http://schemas.microsoft.com/office/drawing/2014/main" id="{4151CC4D-522B-0DE6-E299-E33076BED38A}"/>
              </a:ext>
            </a:extLst>
          </p:cNvPr>
          <p:cNvSpPr/>
          <p:nvPr/>
        </p:nvSpPr>
        <p:spPr>
          <a:xfrm>
            <a:off x="4045439" y="5211284"/>
            <a:ext cx="3248027" cy="254113"/>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在宅患者中心静脈栄養法加算</a:t>
            </a:r>
          </a:p>
        </p:txBody>
      </p:sp>
      <p:sp>
        <p:nvSpPr>
          <p:cNvPr id="31" name="正方形/長方形 30">
            <a:extLst>
              <a:ext uri="{FF2B5EF4-FFF2-40B4-BE49-F238E27FC236}">
                <a16:creationId xmlns:a16="http://schemas.microsoft.com/office/drawing/2014/main" id="{6BFDE019-2313-E5EB-6F2D-1619E41CCBD1}"/>
              </a:ext>
            </a:extLst>
          </p:cNvPr>
          <p:cNvSpPr/>
          <p:nvPr/>
        </p:nvSpPr>
        <p:spPr>
          <a:xfrm>
            <a:off x="655883" y="5598124"/>
            <a:ext cx="3618158" cy="25411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在宅患者重複投薬・相互作用等防止管理料</a:t>
            </a:r>
          </a:p>
        </p:txBody>
      </p:sp>
      <p:sp>
        <p:nvSpPr>
          <p:cNvPr id="32" name="正方形/長方形 31">
            <a:extLst>
              <a:ext uri="{FF2B5EF4-FFF2-40B4-BE49-F238E27FC236}">
                <a16:creationId xmlns:a16="http://schemas.microsoft.com/office/drawing/2014/main" id="{BFC518F6-0665-2779-E17D-F4F166D981D6}"/>
              </a:ext>
            </a:extLst>
          </p:cNvPr>
          <p:cNvSpPr/>
          <p:nvPr/>
        </p:nvSpPr>
        <p:spPr>
          <a:xfrm>
            <a:off x="5196619" y="4354439"/>
            <a:ext cx="1981201" cy="25411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経管投薬支援料</a:t>
            </a:r>
          </a:p>
        </p:txBody>
      </p:sp>
      <p:sp>
        <p:nvSpPr>
          <p:cNvPr id="33" name="正方形/長方形 32">
            <a:extLst>
              <a:ext uri="{FF2B5EF4-FFF2-40B4-BE49-F238E27FC236}">
                <a16:creationId xmlns:a16="http://schemas.microsoft.com/office/drawing/2014/main" id="{18833E5C-AD60-5A03-ADA9-EA123A99ECF4}"/>
              </a:ext>
            </a:extLst>
          </p:cNvPr>
          <p:cNvSpPr/>
          <p:nvPr/>
        </p:nvSpPr>
        <p:spPr>
          <a:xfrm>
            <a:off x="655883" y="5999779"/>
            <a:ext cx="2216637" cy="25411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退院時共同指導料</a:t>
            </a:r>
          </a:p>
        </p:txBody>
      </p:sp>
      <p:sp>
        <p:nvSpPr>
          <p:cNvPr id="34" name="正方形/長方形 33">
            <a:extLst>
              <a:ext uri="{FF2B5EF4-FFF2-40B4-BE49-F238E27FC236}">
                <a16:creationId xmlns:a16="http://schemas.microsoft.com/office/drawing/2014/main" id="{0BDB5B66-1B27-9F5A-1C19-A08DCD7FD7E7}"/>
              </a:ext>
            </a:extLst>
          </p:cNvPr>
          <p:cNvSpPr/>
          <p:nvPr/>
        </p:nvSpPr>
        <p:spPr>
          <a:xfrm>
            <a:off x="4524374" y="5598124"/>
            <a:ext cx="3618158" cy="25411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在宅患者緊急時等共同指導料</a:t>
            </a:r>
          </a:p>
        </p:txBody>
      </p:sp>
      <p:sp>
        <p:nvSpPr>
          <p:cNvPr id="2" name="正方形/長方形 1">
            <a:extLst>
              <a:ext uri="{FF2B5EF4-FFF2-40B4-BE49-F238E27FC236}">
                <a16:creationId xmlns:a16="http://schemas.microsoft.com/office/drawing/2014/main" id="{F53FCB7B-86DA-8262-1990-5EA04C0D776C}"/>
              </a:ext>
            </a:extLst>
          </p:cNvPr>
          <p:cNvSpPr/>
          <p:nvPr/>
        </p:nvSpPr>
        <p:spPr>
          <a:xfrm>
            <a:off x="7434995" y="4816645"/>
            <a:ext cx="1325321" cy="254113"/>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時間外加算</a:t>
            </a:r>
          </a:p>
        </p:txBody>
      </p:sp>
      <p:sp>
        <p:nvSpPr>
          <p:cNvPr id="35" name="正方形/長方形 34">
            <a:extLst>
              <a:ext uri="{FF2B5EF4-FFF2-40B4-BE49-F238E27FC236}">
                <a16:creationId xmlns:a16="http://schemas.microsoft.com/office/drawing/2014/main" id="{7A3DFA26-C34D-696F-E149-8CDB7042E5F0}"/>
              </a:ext>
            </a:extLst>
          </p:cNvPr>
          <p:cNvSpPr/>
          <p:nvPr/>
        </p:nvSpPr>
        <p:spPr>
          <a:xfrm>
            <a:off x="3165721" y="5999779"/>
            <a:ext cx="2216637" cy="25411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在宅移行初期管理料</a:t>
            </a:r>
          </a:p>
        </p:txBody>
      </p:sp>
    </p:spTree>
    <p:extLst>
      <p:ext uri="{BB962C8B-B14F-4D97-AF65-F5344CB8AC3E}">
        <p14:creationId xmlns:p14="http://schemas.microsoft.com/office/powerpoint/2010/main" val="3658140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FC43A1E-B7ED-549A-446D-AF6B9D967504}"/>
              </a:ext>
            </a:extLst>
          </p:cNvPr>
          <p:cNvSpPr txBox="1"/>
          <p:nvPr/>
        </p:nvSpPr>
        <p:spPr>
          <a:xfrm>
            <a:off x="548640" y="513805"/>
            <a:ext cx="2723823"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　調剤報酬改定の総括</a:t>
            </a:r>
          </a:p>
        </p:txBody>
      </p:sp>
      <p:sp>
        <p:nvSpPr>
          <p:cNvPr id="4" name="正方形/長方形 3">
            <a:extLst>
              <a:ext uri="{FF2B5EF4-FFF2-40B4-BE49-F238E27FC236}">
                <a16:creationId xmlns:a16="http://schemas.microsoft.com/office/drawing/2014/main" id="{8C64C896-BF59-2C9C-0A68-EAC6BD01FAEA}"/>
              </a:ext>
            </a:extLst>
          </p:cNvPr>
          <p:cNvSpPr/>
          <p:nvPr/>
        </p:nvSpPr>
        <p:spPr>
          <a:xfrm>
            <a:off x="660870" y="1100256"/>
            <a:ext cx="2911005" cy="369332"/>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見直し・新設された評価</a:t>
            </a:r>
          </a:p>
        </p:txBody>
      </p:sp>
      <p:sp>
        <p:nvSpPr>
          <p:cNvPr id="6" name="テキスト ボックス 5">
            <a:extLst>
              <a:ext uri="{FF2B5EF4-FFF2-40B4-BE49-F238E27FC236}">
                <a16:creationId xmlns:a16="http://schemas.microsoft.com/office/drawing/2014/main" id="{BB56AEE9-2E28-0FF2-5524-282AAF6A5E14}"/>
              </a:ext>
            </a:extLst>
          </p:cNvPr>
          <p:cNvSpPr txBox="1"/>
          <p:nvPr/>
        </p:nvSpPr>
        <p:spPr>
          <a:xfrm>
            <a:off x="660870" y="3552825"/>
            <a:ext cx="4057521" cy="584775"/>
          </a:xfrm>
          <a:prstGeom prst="rect">
            <a:avLst/>
          </a:prstGeom>
          <a:noFill/>
        </p:spPr>
        <p:txBody>
          <a:bodyPr wrap="none" rtlCol="0">
            <a:spAutoFit/>
          </a:bodyPr>
          <a:lstStyle/>
          <a:p>
            <a:r>
              <a:rPr kumimoji="1" lang="ja-JP" altLang="en-US" sz="1600" dirty="0">
                <a:latin typeface="+mj-ea"/>
                <a:ea typeface="+mj-ea"/>
              </a:rPr>
              <a:t>・調剤後薬剤管理指導料</a:t>
            </a:r>
            <a:r>
              <a:rPr kumimoji="1" lang="en-US" altLang="ja-JP" sz="1600" dirty="0">
                <a:latin typeface="+mj-ea"/>
                <a:ea typeface="+mj-ea"/>
              </a:rPr>
              <a:t>(</a:t>
            </a:r>
            <a:r>
              <a:rPr kumimoji="1" lang="ja-JP" altLang="en-US" sz="1600" dirty="0">
                <a:latin typeface="+mj-ea"/>
                <a:ea typeface="+mj-ea"/>
              </a:rPr>
              <a:t>慢性心不全</a:t>
            </a:r>
            <a:r>
              <a:rPr kumimoji="1" lang="en-US" altLang="ja-JP" sz="1600" dirty="0">
                <a:latin typeface="+mj-ea"/>
                <a:ea typeface="+mj-ea"/>
              </a:rPr>
              <a:t>)</a:t>
            </a:r>
          </a:p>
          <a:p>
            <a:r>
              <a:rPr kumimoji="1" lang="ja-JP" altLang="en-US" sz="1600" dirty="0">
                <a:latin typeface="+mj-ea"/>
                <a:ea typeface="+mj-ea"/>
              </a:rPr>
              <a:t>・服薬情報等提供料２　</a:t>
            </a:r>
            <a:r>
              <a:rPr kumimoji="1" lang="en-US" altLang="ja-JP" sz="1600" dirty="0">
                <a:latin typeface="+mj-ea"/>
                <a:ea typeface="+mj-ea"/>
              </a:rPr>
              <a:t>(</a:t>
            </a:r>
            <a:r>
              <a:rPr kumimoji="1" lang="ja-JP" altLang="en-US" sz="1600" dirty="0">
                <a:latin typeface="+mj-ea"/>
                <a:ea typeface="+mj-ea"/>
              </a:rPr>
              <a:t>介護支援専門員</a:t>
            </a:r>
            <a:r>
              <a:rPr kumimoji="1" lang="en-US" altLang="ja-JP" sz="1600" dirty="0">
                <a:latin typeface="+mj-ea"/>
                <a:ea typeface="+mj-ea"/>
              </a:rPr>
              <a:t>)</a:t>
            </a:r>
            <a:endParaRPr kumimoji="1" lang="ja-JP" altLang="en-US" sz="1600" dirty="0">
              <a:latin typeface="+mj-ea"/>
              <a:ea typeface="+mj-ea"/>
            </a:endParaRPr>
          </a:p>
        </p:txBody>
      </p:sp>
      <p:sp>
        <p:nvSpPr>
          <p:cNvPr id="7" name="右中かっこ 6">
            <a:extLst>
              <a:ext uri="{FF2B5EF4-FFF2-40B4-BE49-F238E27FC236}">
                <a16:creationId xmlns:a16="http://schemas.microsoft.com/office/drawing/2014/main" id="{703CB58C-3349-9130-7D96-6EB2473FC4FC}"/>
              </a:ext>
            </a:extLst>
          </p:cNvPr>
          <p:cNvSpPr/>
          <p:nvPr/>
        </p:nvSpPr>
        <p:spPr>
          <a:xfrm>
            <a:off x="5000624" y="3619500"/>
            <a:ext cx="257175" cy="338554"/>
          </a:xfrm>
          <a:prstGeom prst="rightBrac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03822829-F8FE-0695-9207-5D15F7955C5A}"/>
              </a:ext>
            </a:extLst>
          </p:cNvPr>
          <p:cNvSpPr txBox="1"/>
          <p:nvPr/>
        </p:nvSpPr>
        <p:spPr>
          <a:xfrm>
            <a:off x="5442420" y="3675935"/>
            <a:ext cx="1415772" cy="338554"/>
          </a:xfrm>
          <a:prstGeom prst="rect">
            <a:avLst/>
          </a:prstGeom>
          <a:noFill/>
        </p:spPr>
        <p:txBody>
          <a:bodyPr wrap="none" rtlCol="0">
            <a:spAutoFit/>
          </a:bodyPr>
          <a:lstStyle/>
          <a:p>
            <a:r>
              <a:rPr kumimoji="1" lang="ja-JP" altLang="en-US" sz="1600" b="1" dirty="0">
                <a:solidFill>
                  <a:srgbClr val="FF6565"/>
                </a:solidFill>
                <a:latin typeface="+mj-ea"/>
                <a:ea typeface="+mj-ea"/>
              </a:rPr>
              <a:t>服薬フォロー</a:t>
            </a:r>
          </a:p>
        </p:txBody>
      </p:sp>
      <p:sp>
        <p:nvSpPr>
          <p:cNvPr id="10" name="テキスト ボックス 9">
            <a:extLst>
              <a:ext uri="{FF2B5EF4-FFF2-40B4-BE49-F238E27FC236}">
                <a16:creationId xmlns:a16="http://schemas.microsoft.com/office/drawing/2014/main" id="{3926C444-5E9B-DC5E-0C6F-67602F6EF7D9}"/>
              </a:ext>
            </a:extLst>
          </p:cNvPr>
          <p:cNvSpPr txBox="1"/>
          <p:nvPr/>
        </p:nvSpPr>
        <p:spPr>
          <a:xfrm>
            <a:off x="660870" y="1686707"/>
            <a:ext cx="5585183" cy="1323439"/>
          </a:xfrm>
          <a:prstGeom prst="rect">
            <a:avLst/>
          </a:prstGeom>
          <a:noFill/>
        </p:spPr>
        <p:txBody>
          <a:bodyPr wrap="none" rtlCol="0">
            <a:spAutoFit/>
          </a:bodyPr>
          <a:lstStyle/>
          <a:p>
            <a:r>
              <a:rPr kumimoji="1" lang="ja-JP" altLang="en-US" sz="1600" dirty="0">
                <a:latin typeface="+mj-ea"/>
                <a:ea typeface="+mj-ea"/>
              </a:rPr>
              <a:t>・連携強化加算　　　　　　 </a:t>
            </a:r>
            <a:r>
              <a:rPr kumimoji="1" lang="en-US" altLang="ja-JP" sz="1600" dirty="0">
                <a:latin typeface="+mj-ea"/>
                <a:ea typeface="+mj-ea"/>
              </a:rPr>
              <a:t>(</a:t>
            </a:r>
            <a:r>
              <a:rPr kumimoji="1" lang="ja-JP" altLang="en-US" sz="1600" dirty="0">
                <a:latin typeface="+mj-ea"/>
                <a:ea typeface="+mj-ea"/>
              </a:rPr>
              <a:t>第二種協定指定</a:t>
            </a:r>
            <a:r>
              <a:rPr kumimoji="1" lang="en-US" altLang="ja-JP" sz="1600" dirty="0">
                <a:latin typeface="+mj-ea"/>
                <a:ea typeface="+mj-ea"/>
              </a:rPr>
              <a:t>)</a:t>
            </a:r>
          </a:p>
          <a:p>
            <a:r>
              <a:rPr kumimoji="1" lang="ja-JP" altLang="en-US" sz="1600" dirty="0">
                <a:latin typeface="+mj-ea"/>
                <a:ea typeface="+mj-ea"/>
              </a:rPr>
              <a:t>・医療</a:t>
            </a:r>
            <a:r>
              <a:rPr kumimoji="1" lang="en-US" altLang="ja-JP" sz="1600" dirty="0">
                <a:latin typeface="+mj-ea"/>
                <a:ea typeface="+mj-ea"/>
              </a:rPr>
              <a:t>DX</a:t>
            </a:r>
            <a:r>
              <a:rPr kumimoji="1" lang="ja-JP" altLang="en-US" sz="1600" dirty="0">
                <a:latin typeface="+mj-ea"/>
                <a:ea typeface="+mj-ea"/>
              </a:rPr>
              <a:t>推進整備体制加算　</a:t>
            </a:r>
            <a:r>
              <a:rPr kumimoji="1" lang="en-US" altLang="ja-JP" sz="1600" dirty="0">
                <a:latin typeface="+mj-ea"/>
                <a:ea typeface="+mj-ea"/>
              </a:rPr>
              <a:t>(</a:t>
            </a:r>
            <a:r>
              <a:rPr kumimoji="1" lang="ja-JP" altLang="en-US" sz="1600" dirty="0">
                <a:latin typeface="+mj-ea"/>
                <a:ea typeface="+mj-ea"/>
              </a:rPr>
              <a:t>電子処方・マイナ保険証</a:t>
            </a:r>
            <a:r>
              <a:rPr kumimoji="1" lang="en-US" altLang="ja-JP" sz="1600" dirty="0">
                <a:latin typeface="+mj-ea"/>
                <a:ea typeface="+mj-ea"/>
              </a:rPr>
              <a:t>)</a:t>
            </a:r>
          </a:p>
          <a:p>
            <a:r>
              <a:rPr kumimoji="1" lang="ja-JP" altLang="en-US" sz="1600" dirty="0">
                <a:latin typeface="+mj-ea"/>
                <a:ea typeface="+mj-ea"/>
              </a:rPr>
              <a:t>・在宅薬学総合体制加算　　 </a:t>
            </a:r>
            <a:r>
              <a:rPr kumimoji="1" lang="en-US" altLang="ja-JP" sz="1600" dirty="0">
                <a:latin typeface="+mj-ea"/>
                <a:ea typeface="+mj-ea"/>
              </a:rPr>
              <a:t>(</a:t>
            </a:r>
            <a:r>
              <a:rPr kumimoji="1" lang="ja-JP" altLang="en-US" sz="1600" dirty="0">
                <a:latin typeface="+mj-ea"/>
                <a:ea typeface="+mj-ea"/>
              </a:rPr>
              <a:t>高度在宅への取組</a:t>
            </a:r>
            <a:r>
              <a:rPr kumimoji="1" lang="en-US" altLang="ja-JP" sz="1600" dirty="0">
                <a:latin typeface="+mj-ea"/>
                <a:ea typeface="+mj-ea"/>
              </a:rPr>
              <a:t>)</a:t>
            </a:r>
          </a:p>
          <a:p>
            <a:r>
              <a:rPr kumimoji="1" lang="ja-JP" altLang="en-US" sz="1600" dirty="0">
                <a:latin typeface="+mj-ea"/>
                <a:ea typeface="+mj-ea"/>
              </a:rPr>
              <a:t>・特定薬剤管理指導加算３　 </a:t>
            </a:r>
            <a:r>
              <a:rPr kumimoji="1" lang="en-US" altLang="ja-JP" sz="1600" dirty="0">
                <a:latin typeface="+mj-ea"/>
                <a:ea typeface="+mj-ea"/>
              </a:rPr>
              <a:t>(RMP</a:t>
            </a:r>
            <a:r>
              <a:rPr kumimoji="1" lang="ja-JP" altLang="en-US" sz="1600" dirty="0">
                <a:latin typeface="+mj-ea"/>
                <a:ea typeface="+mj-ea"/>
              </a:rPr>
              <a:t>・選定療養・流通問題</a:t>
            </a:r>
            <a:r>
              <a:rPr kumimoji="1" lang="en-US" altLang="ja-JP" sz="1600" dirty="0">
                <a:latin typeface="+mj-ea"/>
                <a:ea typeface="+mj-ea"/>
              </a:rPr>
              <a:t>)</a:t>
            </a:r>
          </a:p>
          <a:p>
            <a:r>
              <a:rPr kumimoji="1" lang="ja-JP" altLang="en-US" sz="1600" dirty="0">
                <a:latin typeface="+mj-ea"/>
                <a:ea typeface="+mj-ea"/>
              </a:rPr>
              <a:t>・地域支援体制加算　　　　 </a:t>
            </a:r>
            <a:r>
              <a:rPr kumimoji="1" lang="en-US" altLang="ja-JP" sz="1600" dirty="0">
                <a:latin typeface="+mj-ea"/>
                <a:ea typeface="+mj-ea"/>
              </a:rPr>
              <a:t>(</a:t>
            </a:r>
            <a:r>
              <a:rPr kumimoji="1" lang="ja-JP" altLang="en-US" sz="1600" dirty="0">
                <a:latin typeface="+mj-ea"/>
                <a:ea typeface="+mj-ea"/>
              </a:rPr>
              <a:t>評価の標準化</a:t>
            </a:r>
            <a:r>
              <a:rPr kumimoji="1" lang="en-US" altLang="ja-JP" sz="1600" dirty="0">
                <a:latin typeface="+mj-ea"/>
                <a:ea typeface="+mj-ea"/>
              </a:rPr>
              <a:t>)</a:t>
            </a:r>
          </a:p>
        </p:txBody>
      </p:sp>
      <p:sp>
        <p:nvSpPr>
          <p:cNvPr id="11" name="右中かっこ 10">
            <a:extLst>
              <a:ext uri="{FF2B5EF4-FFF2-40B4-BE49-F238E27FC236}">
                <a16:creationId xmlns:a16="http://schemas.microsoft.com/office/drawing/2014/main" id="{9C19E80A-1FF0-FC32-A3CB-52C1E3CE6C68}"/>
              </a:ext>
            </a:extLst>
          </p:cNvPr>
          <p:cNvSpPr/>
          <p:nvPr/>
        </p:nvSpPr>
        <p:spPr>
          <a:xfrm>
            <a:off x="6150306" y="1710935"/>
            <a:ext cx="257175" cy="870340"/>
          </a:xfrm>
          <a:prstGeom prst="rightBrac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8450327B-2557-0482-BD64-71ED0D4B1F60}"/>
              </a:ext>
            </a:extLst>
          </p:cNvPr>
          <p:cNvSpPr txBox="1"/>
          <p:nvPr/>
        </p:nvSpPr>
        <p:spPr>
          <a:xfrm>
            <a:off x="6522561" y="1910152"/>
            <a:ext cx="1826141" cy="338554"/>
          </a:xfrm>
          <a:prstGeom prst="rect">
            <a:avLst/>
          </a:prstGeom>
          <a:noFill/>
        </p:spPr>
        <p:txBody>
          <a:bodyPr wrap="none" rtlCol="0">
            <a:spAutoFit/>
          </a:bodyPr>
          <a:lstStyle/>
          <a:p>
            <a:r>
              <a:rPr kumimoji="1" lang="ja-JP" altLang="en-US" sz="1600" b="1" dirty="0">
                <a:solidFill>
                  <a:srgbClr val="0070C0"/>
                </a:solidFill>
                <a:latin typeface="+mj-ea"/>
                <a:ea typeface="+mj-ea"/>
              </a:rPr>
              <a:t>国の施策への取組</a:t>
            </a:r>
          </a:p>
        </p:txBody>
      </p:sp>
      <p:sp>
        <p:nvSpPr>
          <p:cNvPr id="13" name="テキスト ボックス 12">
            <a:extLst>
              <a:ext uri="{FF2B5EF4-FFF2-40B4-BE49-F238E27FC236}">
                <a16:creationId xmlns:a16="http://schemas.microsoft.com/office/drawing/2014/main" id="{7234C3C7-8D32-CA90-CCE7-989CF63253B1}"/>
              </a:ext>
            </a:extLst>
          </p:cNvPr>
          <p:cNvSpPr txBox="1"/>
          <p:nvPr/>
        </p:nvSpPr>
        <p:spPr>
          <a:xfrm>
            <a:off x="660870" y="4457455"/>
            <a:ext cx="6519734" cy="830997"/>
          </a:xfrm>
          <a:prstGeom prst="rect">
            <a:avLst/>
          </a:prstGeom>
          <a:noFill/>
        </p:spPr>
        <p:txBody>
          <a:bodyPr wrap="none" rtlCol="0">
            <a:spAutoFit/>
          </a:bodyPr>
          <a:lstStyle/>
          <a:p>
            <a:r>
              <a:rPr kumimoji="1" lang="ja-JP" altLang="en-US" sz="1600" dirty="0">
                <a:latin typeface="+mj-ea"/>
                <a:ea typeface="+mj-ea"/>
              </a:rPr>
              <a:t>・在宅移行初期管理料　</a:t>
            </a:r>
            <a:r>
              <a:rPr kumimoji="1" lang="en-US" altLang="ja-JP" sz="1600" dirty="0">
                <a:latin typeface="+mj-ea"/>
                <a:ea typeface="+mj-ea"/>
              </a:rPr>
              <a:t>(</a:t>
            </a:r>
            <a:r>
              <a:rPr kumimoji="1" lang="ja-JP" altLang="en-US" sz="1600" dirty="0">
                <a:latin typeface="+mj-ea"/>
                <a:ea typeface="+mj-ea"/>
              </a:rPr>
              <a:t>移行時における服薬支援</a:t>
            </a:r>
            <a:r>
              <a:rPr kumimoji="1" lang="en-US" altLang="ja-JP" sz="1600" dirty="0">
                <a:latin typeface="+mj-ea"/>
                <a:ea typeface="+mj-ea"/>
              </a:rPr>
              <a:t>)</a:t>
            </a:r>
          </a:p>
          <a:p>
            <a:r>
              <a:rPr kumimoji="1" lang="ja-JP" altLang="en-US" sz="1600" dirty="0">
                <a:latin typeface="+mj-ea"/>
                <a:ea typeface="+mj-ea"/>
              </a:rPr>
              <a:t>・在宅患者重複投薬・相互作用等防止管理料　</a:t>
            </a:r>
            <a:r>
              <a:rPr kumimoji="1" lang="en-US" altLang="ja-JP" sz="1600" dirty="0">
                <a:latin typeface="+mj-ea"/>
                <a:ea typeface="+mj-ea"/>
              </a:rPr>
              <a:t>(</a:t>
            </a:r>
            <a:r>
              <a:rPr kumimoji="1" lang="ja-JP" altLang="en-US" sz="1600" dirty="0">
                <a:latin typeface="+mj-ea"/>
                <a:ea typeface="+mj-ea"/>
              </a:rPr>
              <a:t>診察同行等の表評価</a:t>
            </a:r>
            <a:r>
              <a:rPr kumimoji="1" lang="en-US" altLang="ja-JP" sz="1600" dirty="0">
                <a:latin typeface="+mj-ea"/>
                <a:ea typeface="+mj-ea"/>
              </a:rPr>
              <a:t>)</a:t>
            </a:r>
          </a:p>
          <a:p>
            <a:r>
              <a:rPr kumimoji="1" lang="ja-JP" altLang="en-US" sz="1600" dirty="0">
                <a:latin typeface="+mj-ea"/>
                <a:ea typeface="+mj-ea"/>
              </a:rPr>
              <a:t>・在宅患者緊急訪問薬剤管理指導料</a:t>
            </a:r>
            <a:r>
              <a:rPr kumimoji="1" lang="en-US" altLang="ja-JP" sz="1600" dirty="0">
                <a:latin typeface="+mj-ea"/>
                <a:ea typeface="+mj-ea"/>
              </a:rPr>
              <a:t>(</a:t>
            </a:r>
            <a:r>
              <a:rPr kumimoji="1" lang="ja-JP" altLang="en-US" sz="1600" dirty="0">
                <a:latin typeface="+mj-ea"/>
                <a:ea typeface="+mj-ea"/>
              </a:rPr>
              <a:t>深夜加算等</a:t>
            </a:r>
            <a:r>
              <a:rPr kumimoji="1" lang="en-US" altLang="ja-JP" sz="1600" dirty="0">
                <a:latin typeface="+mj-ea"/>
                <a:ea typeface="+mj-ea"/>
              </a:rPr>
              <a:t>)</a:t>
            </a:r>
            <a:endParaRPr kumimoji="1" lang="ja-JP" altLang="en-US" sz="1600" dirty="0">
              <a:latin typeface="+mj-ea"/>
              <a:ea typeface="+mj-ea"/>
            </a:endParaRPr>
          </a:p>
        </p:txBody>
      </p:sp>
      <p:sp>
        <p:nvSpPr>
          <p:cNvPr id="14" name="右中かっこ 13">
            <a:extLst>
              <a:ext uri="{FF2B5EF4-FFF2-40B4-BE49-F238E27FC236}">
                <a16:creationId xmlns:a16="http://schemas.microsoft.com/office/drawing/2014/main" id="{FAD0190C-82F7-3389-8729-84DEA6BD13AC}"/>
              </a:ext>
            </a:extLst>
          </p:cNvPr>
          <p:cNvSpPr/>
          <p:nvPr/>
        </p:nvSpPr>
        <p:spPr>
          <a:xfrm>
            <a:off x="7212824" y="4609295"/>
            <a:ext cx="257175" cy="581830"/>
          </a:xfrm>
          <a:prstGeom prst="rightBrac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CA0FEF65-AAB2-7677-FBD3-B6860E6C1E7B}"/>
              </a:ext>
            </a:extLst>
          </p:cNvPr>
          <p:cNvSpPr txBox="1"/>
          <p:nvPr/>
        </p:nvSpPr>
        <p:spPr>
          <a:xfrm>
            <a:off x="7502219" y="4635683"/>
            <a:ext cx="1415772" cy="584775"/>
          </a:xfrm>
          <a:prstGeom prst="rect">
            <a:avLst/>
          </a:prstGeom>
          <a:noFill/>
        </p:spPr>
        <p:txBody>
          <a:bodyPr wrap="none" rtlCol="0">
            <a:spAutoFit/>
          </a:bodyPr>
          <a:lstStyle/>
          <a:p>
            <a:r>
              <a:rPr kumimoji="1" lang="en-US" altLang="ja-JP" sz="1600" b="1" dirty="0">
                <a:solidFill>
                  <a:srgbClr val="FF6565"/>
                </a:solidFill>
                <a:latin typeface="+mj-ea"/>
                <a:ea typeface="+mj-ea"/>
              </a:rPr>
              <a:t>(</a:t>
            </a:r>
            <a:r>
              <a:rPr kumimoji="1" lang="ja-JP" altLang="en-US" sz="1600" b="1" dirty="0">
                <a:solidFill>
                  <a:srgbClr val="FF6565"/>
                </a:solidFill>
                <a:latin typeface="+mj-ea"/>
                <a:ea typeface="+mj-ea"/>
              </a:rPr>
              <a:t>既存業務の</a:t>
            </a:r>
            <a:r>
              <a:rPr kumimoji="1" lang="en-US" altLang="ja-JP" sz="1600" b="1" dirty="0">
                <a:solidFill>
                  <a:srgbClr val="FF6565"/>
                </a:solidFill>
                <a:latin typeface="+mj-ea"/>
                <a:ea typeface="+mj-ea"/>
              </a:rPr>
              <a:t>)</a:t>
            </a:r>
            <a:endParaRPr kumimoji="1" lang="ja-JP" altLang="en-US" sz="1600" b="1" dirty="0">
              <a:solidFill>
                <a:srgbClr val="FF6565"/>
              </a:solidFill>
              <a:latin typeface="+mj-ea"/>
              <a:ea typeface="+mj-ea"/>
            </a:endParaRPr>
          </a:p>
          <a:p>
            <a:r>
              <a:rPr kumimoji="1" lang="ja-JP" altLang="en-US" sz="1600" b="1" dirty="0">
                <a:solidFill>
                  <a:srgbClr val="FF6565"/>
                </a:solidFill>
                <a:latin typeface="+mj-ea"/>
                <a:ea typeface="+mj-ea"/>
              </a:rPr>
              <a:t>未評価を評価</a:t>
            </a:r>
            <a:endParaRPr kumimoji="1" lang="en-US" altLang="ja-JP" sz="1600" b="1" dirty="0">
              <a:solidFill>
                <a:srgbClr val="FF6565"/>
              </a:solidFill>
              <a:latin typeface="+mj-ea"/>
              <a:ea typeface="+mj-ea"/>
            </a:endParaRPr>
          </a:p>
        </p:txBody>
      </p:sp>
    </p:spTree>
    <p:extLst>
      <p:ext uri="{BB962C8B-B14F-4D97-AF65-F5344CB8AC3E}">
        <p14:creationId xmlns:p14="http://schemas.microsoft.com/office/powerpoint/2010/main" val="766146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B7D9D45-52E6-4000-06EF-06644DB6DC0B}"/>
              </a:ext>
            </a:extLst>
          </p:cNvPr>
          <p:cNvSpPr txBox="1"/>
          <p:nvPr/>
        </p:nvSpPr>
        <p:spPr>
          <a:xfrm>
            <a:off x="548640" y="513805"/>
            <a:ext cx="2723823"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　調剤報酬改定の総括</a:t>
            </a:r>
          </a:p>
        </p:txBody>
      </p:sp>
      <p:sp>
        <p:nvSpPr>
          <p:cNvPr id="5" name="テキスト ボックス 4">
            <a:extLst>
              <a:ext uri="{FF2B5EF4-FFF2-40B4-BE49-F238E27FC236}">
                <a16:creationId xmlns:a16="http://schemas.microsoft.com/office/drawing/2014/main" id="{D517F756-35B0-F6BE-E90B-65A46B25BAA5}"/>
              </a:ext>
            </a:extLst>
          </p:cNvPr>
          <p:cNvSpPr txBox="1"/>
          <p:nvPr/>
        </p:nvSpPr>
        <p:spPr>
          <a:xfrm>
            <a:off x="548640" y="1200932"/>
            <a:ext cx="3775393" cy="523220"/>
          </a:xfrm>
          <a:prstGeom prst="rect">
            <a:avLst/>
          </a:prstGeom>
          <a:noFill/>
        </p:spPr>
        <p:txBody>
          <a:bodyPr wrap="none" rtlCol="0">
            <a:spAutoFit/>
          </a:bodyPr>
          <a:lstStyle/>
          <a:p>
            <a:r>
              <a:rPr kumimoji="1" lang="ja-JP" altLang="en-US" sz="2800" b="1" dirty="0">
                <a:latin typeface="+mj-ea"/>
                <a:ea typeface="+mj-ea"/>
              </a:rPr>
              <a:t>改定の方向性を捉える</a:t>
            </a:r>
            <a:endParaRPr kumimoji="1" lang="en-US" altLang="ja-JP" sz="2800" b="1" dirty="0">
              <a:latin typeface="+mj-ea"/>
              <a:ea typeface="+mj-ea"/>
            </a:endParaRPr>
          </a:p>
        </p:txBody>
      </p:sp>
      <p:sp>
        <p:nvSpPr>
          <p:cNvPr id="6" name="テキスト ボックス 5">
            <a:extLst>
              <a:ext uri="{FF2B5EF4-FFF2-40B4-BE49-F238E27FC236}">
                <a16:creationId xmlns:a16="http://schemas.microsoft.com/office/drawing/2014/main" id="{3C4C332C-D9E6-4397-9FD5-F54BF70F37B4}"/>
              </a:ext>
            </a:extLst>
          </p:cNvPr>
          <p:cNvSpPr txBox="1"/>
          <p:nvPr/>
        </p:nvSpPr>
        <p:spPr>
          <a:xfrm>
            <a:off x="548640" y="1971675"/>
            <a:ext cx="7340471" cy="646331"/>
          </a:xfrm>
          <a:prstGeom prst="rect">
            <a:avLst/>
          </a:prstGeom>
          <a:noFill/>
        </p:spPr>
        <p:txBody>
          <a:bodyPr wrap="none" rtlCol="0">
            <a:spAutoFit/>
          </a:bodyPr>
          <a:lstStyle/>
          <a:p>
            <a:r>
              <a:rPr kumimoji="1" lang="ja-JP" altLang="en-US" dirty="0"/>
              <a:t>・外来主体の薬局の算定できる報酬は天井を迎える</a:t>
            </a:r>
            <a:endParaRPr kumimoji="1" lang="en-US" altLang="ja-JP" dirty="0"/>
          </a:p>
          <a:p>
            <a:r>
              <a:rPr kumimoji="1" lang="ja-JP" altLang="en-US" dirty="0"/>
              <a:t>・次回報酬改定のキーは「服薬フォロー」と「報酬にないトレンド」</a:t>
            </a:r>
          </a:p>
        </p:txBody>
      </p:sp>
      <p:sp>
        <p:nvSpPr>
          <p:cNvPr id="7" name="正方形/長方形 6">
            <a:extLst>
              <a:ext uri="{FF2B5EF4-FFF2-40B4-BE49-F238E27FC236}">
                <a16:creationId xmlns:a16="http://schemas.microsoft.com/office/drawing/2014/main" id="{56752AF6-FD83-01B7-FF3B-509AFA4A7BAB}"/>
              </a:ext>
            </a:extLst>
          </p:cNvPr>
          <p:cNvSpPr/>
          <p:nvPr/>
        </p:nvSpPr>
        <p:spPr>
          <a:xfrm>
            <a:off x="548639" y="3044309"/>
            <a:ext cx="5328286" cy="369332"/>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既存の基礎的業務だけでは大きなメリットはない</a:t>
            </a:r>
          </a:p>
        </p:txBody>
      </p:sp>
      <p:sp>
        <p:nvSpPr>
          <p:cNvPr id="8" name="テキスト ボックス 7">
            <a:extLst>
              <a:ext uri="{FF2B5EF4-FFF2-40B4-BE49-F238E27FC236}">
                <a16:creationId xmlns:a16="http://schemas.microsoft.com/office/drawing/2014/main" id="{824C64DB-11CB-5518-AEC6-1CE36EF9051A}"/>
              </a:ext>
            </a:extLst>
          </p:cNvPr>
          <p:cNvSpPr txBox="1"/>
          <p:nvPr/>
        </p:nvSpPr>
        <p:spPr>
          <a:xfrm>
            <a:off x="548639" y="3562158"/>
            <a:ext cx="7340471" cy="646331"/>
          </a:xfrm>
          <a:prstGeom prst="rect">
            <a:avLst/>
          </a:prstGeom>
          <a:noFill/>
        </p:spPr>
        <p:txBody>
          <a:bodyPr wrap="none" rtlCol="0">
            <a:spAutoFit/>
          </a:bodyPr>
          <a:lstStyle/>
          <a:p>
            <a:r>
              <a:rPr kumimoji="1" lang="ja-JP" altLang="en-US" dirty="0"/>
              <a:t>過去の報酬改定の傾向から、既存報酬は「維持」または「減算」。</a:t>
            </a:r>
            <a:endParaRPr kumimoji="1" lang="en-US" altLang="ja-JP" dirty="0"/>
          </a:p>
          <a:p>
            <a:r>
              <a:rPr kumimoji="1" lang="ja-JP" altLang="en-US" dirty="0"/>
              <a:t>地域支援体制加算の減算に対し、次回大きな増点は考えられない？</a:t>
            </a:r>
            <a:endParaRPr kumimoji="1" lang="en-US" altLang="ja-JP" dirty="0"/>
          </a:p>
        </p:txBody>
      </p:sp>
      <p:sp>
        <p:nvSpPr>
          <p:cNvPr id="9" name="正方形/長方形 8">
            <a:extLst>
              <a:ext uri="{FF2B5EF4-FFF2-40B4-BE49-F238E27FC236}">
                <a16:creationId xmlns:a16="http://schemas.microsoft.com/office/drawing/2014/main" id="{0DC7047D-958E-0AE7-4BE4-ACAF32E0AB62}"/>
              </a:ext>
            </a:extLst>
          </p:cNvPr>
          <p:cNvSpPr/>
          <p:nvPr/>
        </p:nvSpPr>
        <p:spPr>
          <a:xfrm>
            <a:off x="548639" y="4783309"/>
            <a:ext cx="2518411" cy="369332"/>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長期的な視点</a:t>
            </a:r>
          </a:p>
        </p:txBody>
      </p:sp>
      <p:sp>
        <p:nvSpPr>
          <p:cNvPr id="10" name="テキスト ボックス 9">
            <a:extLst>
              <a:ext uri="{FF2B5EF4-FFF2-40B4-BE49-F238E27FC236}">
                <a16:creationId xmlns:a16="http://schemas.microsoft.com/office/drawing/2014/main" id="{7D8C30DF-606C-29AB-4823-F2B2EAAA5488}"/>
              </a:ext>
            </a:extLst>
          </p:cNvPr>
          <p:cNvSpPr txBox="1"/>
          <p:nvPr/>
        </p:nvSpPr>
        <p:spPr>
          <a:xfrm>
            <a:off x="548638" y="5333902"/>
            <a:ext cx="4570482" cy="369332"/>
          </a:xfrm>
          <a:prstGeom prst="rect">
            <a:avLst/>
          </a:prstGeom>
          <a:noFill/>
        </p:spPr>
        <p:txBody>
          <a:bodyPr wrap="none" rtlCol="0">
            <a:spAutoFit/>
          </a:bodyPr>
          <a:lstStyle/>
          <a:p>
            <a:r>
              <a:rPr kumimoji="1" lang="ja-JP" altLang="en-US" dirty="0"/>
              <a:t>変化がなければ衰退するしかないのでは？</a:t>
            </a:r>
            <a:endParaRPr kumimoji="1" lang="en-US" altLang="ja-JP" dirty="0"/>
          </a:p>
        </p:txBody>
      </p:sp>
    </p:spTree>
    <p:extLst>
      <p:ext uri="{BB962C8B-B14F-4D97-AF65-F5344CB8AC3E}">
        <p14:creationId xmlns:p14="http://schemas.microsoft.com/office/powerpoint/2010/main" val="636892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C9BD854-DEFE-B5D0-3176-0D6AC0596501}"/>
              </a:ext>
            </a:extLst>
          </p:cNvPr>
          <p:cNvSpPr txBox="1"/>
          <p:nvPr/>
        </p:nvSpPr>
        <p:spPr>
          <a:xfrm>
            <a:off x="548640" y="513805"/>
            <a:ext cx="2723823"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　今回の改定のゴール</a:t>
            </a:r>
          </a:p>
        </p:txBody>
      </p:sp>
      <p:sp>
        <p:nvSpPr>
          <p:cNvPr id="4" name="正方形/長方形 3">
            <a:extLst>
              <a:ext uri="{FF2B5EF4-FFF2-40B4-BE49-F238E27FC236}">
                <a16:creationId xmlns:a16="http://schemas.microsoft.com/office/drawing/2014/main" id="{153E591F-4D50-FCF6-AA52-E60BE305BD7C}"/>
              </a:ext>
            </a:extLst>
          </p:cNvPr>
          <p:cNvSpPr/>
          <p:nvPr/>
        </p:nvSpPr>
        <p:spPr>
          <a:xfrm>
            <a:off x="857250" y="1146062"/>
            <a:ext cx="1847850" cy="369332"/>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t>外来主体</a:t>
            </a:r>
          </a:p>
        </p:txBody>
      </p:sp>
      <p:sp>
        <p:nvSpPr>
          <p:cNvPr id="5" name="正方形/長方形 4">
            <a:extLst>
              <a:ext uri="{FF2B5EF4-FFF2-40B4-BE49-F238E27FC236}">
                <a16:creationId xmlns:a16="http://schemas.microsoft.com/office/drawing/2014/main" id="{23E5DA68-3491-ABCE-3339-75FBBCF09B31}"/>
              </a:ext>
            </a:extLst>
          </p:cNvPr>
          <p:cNvSpPr/>
          <p:nvPr/>
        </p:nvSpPr>
        <p:spPr>
          <a:xfrm>
            <a:off x="857250" y="4052567"/>
            <a:ext cx="1847850" cy="366716"/>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t>在宅に注力</a:t>
            </a:r>
          </a:p>
        </p:txBody>
      </p:sp>
      <p:sp>
        <p:nvSpPr>
          <p:cNvPr id="7" name="正方形/長方形 6">
            <a:extLst>
              <a:ext uri="{FF2B5EF4-FFF2-40B4-BE49-F238E27FC236}">
                <a16:creationId xmlns:a16="http://schemas.microsoft.com/office/drawing/2014/main" id="{C394B4CB-27AF-C4D1-2F2F-69F82CF75FB5}"/>
              </a:ext>
            </a:extLst>
          </p:cNvPr>
          <p:cNvSpPr/>
          <p:nvPr/>
        </p:nvSpPr>
        <p:spPr>
          <a:xfrm>
            <a:off x="857250" y="1894651"/>
            <a:ext cx="1981200" cy="254113"/>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連携強化加算</a:t>
            </a:r>
          </a:p>
        </p:txBody>
      </p:sp>
      <p:sp>
        <p:nvSpPr>
          <p:cNvPr id="8" name="正方形/長方形 7">
            <a:extLst>
              <a:ext uri="{FF2B5EF4-FFF2-40B4-BE49-F238E27FC236}">
                <a16:creationId xmlns:a16="http://schemas.microsoft.com/office/drawing/2014/main" id="{A8CFAAF4-6FB7-6EDA-C086-ABB0FCD7F39B}"/>
              </a:ext>
            </a:extLst>
          </p:cNvPr>
          <p:cNvSpPr/>
          <p:nvPr/>
        </p:nvSpPr>
        <p:spPr>
          <a:xfrm>
            <a:off x="3390900" y="1894651"/>
            <a:ext cx="2238375" cy="254113"/>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医療</a:t>
            </a:r>
            <a:r>
              <a:rPr kumimoji="1" lang="en-US" altLang="ja-JP" sz="1400" dirty="0"/>
              <a:t>DX</a:t>
            </a:r>
            <a:r>
              <a:rPr kumimoji="1" lang="ja-JP" altLang="en-US" sz="1400" dirty="0"/>
              <a:t>推進整備体制加算</a:t>
            </a:r>
          </a:p>
        </p:txBody>
      </p:sp>
      <p:sp>
        <p:nvSpPr>
          <p:cNvPr id="9" name="テキスト ボックス 8">
            <a:extLst>
              <a:ext uri="{FF2B5EF4-FFF2-40B4-BE49-F238E27FC236}">
                <a16:creationId xmlns:a16="http://schemas.microsoft.com/office/drawing/2014/main" id="{B655B7F1-7325-C3BE-6152-AA03E2363C41}"/>
              </a:ext>
            </a:extLst>
          </p:cNvPr>
          <p:cNvSpPr txBox="1"/>
          <p:nvPr/>
        </p:nvSpPr>
        <p:spPr>
          <a:xfrm>
            <a:off x="6029325" y="1867818"/>
            <a:ext cx="902811" cy="307777"/>
          </a:xfrm>
          <a:prstGeom prst="rect">
            <a:avLst/>
          </a:prstGeom>
          <a:noFill/>
        </p:spPr>
        <p:txBody>
          <a:bodyPr wrap="none" rtlCol="0">
            <a:spAutoFit/>
          </a:bodyPr>
          <a:lstStyle/>
          <a:p>
            <a:r>
              <a:rPr kumimoji="1" lang="ja-JP" altLang="en-US" sz="1400" b="1" dirty="0"/>
              <a:t>必須項目</a:t>
            </a:r>
          </a:p>
        </p:txBody>
      </p:sp>
      <p:sp>
        <p:nvSpPr>
          <p:cNvPr id="10" name="正方形/長方形 9">
            <a:extLst>
              <a:ext uri="{FF2B5EF4-FFF2-40B4-BE49-F238E27FC236}">
                <a16:creationId xmlns:a16="http://schemas.microsoft.com/office/drawing/2014/main" id="{EDFEE75B-59D1-F5CB-3AA9-E2216CE4BC41}"/>
              </a:ext>
            </a:extLst>
          </p:cNvPr>
          <p:cNvSpPr/>
          <p:nvPr/>
        </p:nvSpPr>
        <p:spPr>
          <a:xfrm>
            <a:off x="857250" y="2357909"/>
            <a:ext cx="1981200" cy="254113"/>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地域支援体制加算</a:t>
            </a:r>
          </a:p>
        </p:txBody>
      </p:sp>
      <p:cxnSp>
        <p:nvCxnSpPr>
          <p:cNvPr id="12" name="直線コネクタ 11">
            <a:extLst>
              <a:ext uri="{FF2B5EF4-FFF2-40B4-BE49-F238E27FC236}">
                <a16:creationId xmlns:a16="http://schemas.microsoft.com/office/drawing/2014/main" id="{41E6B0A0-35AA-8554-D6F9-65992C68D97E}"/>
              </a:ext>
            </a:extLst>
          </p:cNvPr>
          <p:cNvCxnSpPr>
            <a:cxnSpLocks/>
          </p:cNvCxnSpPr>
          <p:nvPr/>
        </p:nvCxnSpPr>
        <p:spPr>
          <a:xfrm>
            <a:off x="2838450" y="2484965"/>
            <a:ext cx="1143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2B59C015-997F-135D-A2CB-6C6DBBFA5DB9}"/>
              </a:ext>
            </a:extLst>
          </p:cNvPr>
          <p:cNvSpPr txBox="1"/>
          <p:nvPr/>
        </p:nvSpPr>
        <p:spPr>
          <a:xfrm>
            <a:off x="4120594" y="2357909"/>
            <a:ext cx="2799164" cy="307777"/>
          </a:xfrm>
          <a:prstGeom prst="rect">
            <a:avLst/>
          </a:prstGeom>
          <a:noFill/>
        </p:spPr>
        <p:txBody>
          <a:bodyPr wrap="none" rtlCol="0">
            <a:spAutoFit/>
          </a:bodyPr>
          <a:lstStyle/>
          <a:p>
            <a:r>
              <a:rPr kumimoji="1" lang="ja-JP" altLang="en-US" sz="1400" b="1" dirty="0"/>
              <a:t>な   し　・・・加算の取得１</a:t>
            </a:r>
            <a:r>
              <a:rPr kumimoji="1" lang="en-US" altLang="ja-JP" sz="1400" b="1" dirty="0"/>
              <a:t>or</a:t>
            </a:r>
            <a:r>
              <a:rPr kumimoji="1" lang="ja-JP" altLang="en-US" sz="1400" b="1" dirty="0"/>
              <a:t>３</a:t>
            </a:r>
          </a:p>
        </p:txBody>
      </p:sp>
      <p:cxnSp>
        <p:nvCxnSpPr>
          <p:cNvPr id="15" name="直線コネクタ 14">
            <a:extLst>
              <a:ext uri="{FF2B5EF4-FFF2-40B4-BE49-F238E27FC236}">
                <a16:creationId xmlns:a16="http://schemas.microsoft.com/office/drawing/2014/main" id="{228E6286-DED2-87A4-E470-87F0B088C6B7}"/>
              </a:ext>
            </a:extLst>
          </p:cNvPr>
          <p:cNvCxnSpPr>
            <a:cxnSpLocks/>
          </p:cNvCxnSpPr>
          <p:nvPr/>
        </p:nvCxnSpPr>
        <p:spPr>
          <a:xfrm flipV="1">
            <a:off x="3495675" y="2484965"/>
            <a:ext cx="0" cy="140277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CCBC0058-0478-D4FD-3458-40D4D0674B8F}"/>
              </a:ext>
            </a:extLst>
          </p:cNvPr>
          <p:cNvCxnSpPr>
            <a:cxnSpLocks/>
          </p:cNvCxnSpPr>
          <p:nvPr/>
        </p:nvCxnSpPr>
        <p:spPr>
          <a:xfrm>
            <a:off x="3495675" y="2809875"/>
            <a:ext cx="485775"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C0747220-A912-566E-0175-4A9BCFFB464B}"/>
              </a:ext>
            </a:extLst>
          </p:cNvPr>
          <p:cNvCxnSpPr>
            <a:cxnSpLocks/>
          </p:cNvCxnSpPr>
          <p:nvPr/>
        </p:nvCxnSpPr>
        <p:spPr>
          <a:xfrm>
            <a:off x="3495674" y="3163732"/>
            <a:ext cx="485775"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FAE4DDA6-075D-0B3F-5487-A8DEB6D0D561}"/>
              </a:ext>
            </a:extLst>
          </p:cNvPr>
          <p:cNvSpPr txBox="1"/>
          <p:nvPr/>
        </p:nvSpPr>
        <p:spPr>
          <a:xfrm>
            <a:off x="4120589" y="2690649"/>
            <a:ext cx="2518638" cy="307777"/>
          </a:xfrm>
          <a:prstGeom prst="rect">
            <a:avLst/>
          </a:prstGeom>
          <a:noFill/>
        </p:spPr>
        <p:txBody>
          <a:bodyPr wrap="none" rtlCol="0">
            <a:spAutoFit/>
          </a:bodyPr>
          <a:lstStyle/>
          <a:p>
            <a:r>
              <a:rPr kumimoji="1" lang="ja-JP" altLang="en-US" sz="1400" b="1" dirty="0"/>
              <a:t>加算１　・・・加算２の取得</a:t>
            </a:r>
          </a:p>
        </p:txBody>
      </p:sp>
      <p:sp>
        <p:nvSpPr>
          <p:cNvPr id="22" name="テキスト ボックス 21">
            <a:extLst>
              <a:ext uri="{FF2B5EF4-FFF2-40B4-BE49-F238E27FC236}">
                <a16:creationId xmlns:a16="http://schemas.microsoft.com/office/drawing/2014/main" id="{E30CCCE5-E2CB-3E97-EF06-9A6945DFB918}"/>
              </a:ext>
            </a:extLst>
          </p:cNvPr>
          <p:cNvSpPr txBox="1"/>
          <p:nvPr/>
        </p:nvSpPr>
        <p:spPr>
          <a:xfrm>
            <a:off x="4120590" y="3075942"/>
            <a:ext cx="723275" cy="307777"/>
          </a:xfrm>
          <a:prstGeom prst="rect">
            <a:avLst/>
          </a:prstGeom>
          <a:noFill/>
        </p:spPr>
        <p:txBody>
          <a:bodyPr wrap="none" rtlCol="0">
            <a:spAutoFit/>
          </a:bodyPr>
          <a:lstStyle/>
          <a:p>
            <a:r>
              <a:rPr kumimoji="1" lang="ja-JP" altLang="en-US" sz="1400" b="1" dirty="0"/>
              <a:t>加算２</a:t>
            </a:r>
          </a:p>
        </p:txBody>
      </p:sp>
      <p:cxnSp>
        <p:nvCxnSpPr>
          <p:cNvPr id="24" name="直線コネクタ 23">
            <a:extLst>
              <a:ext uri="{FF2B5EF4-FFF2-40B4-BE49-F238E27FC236}">
                <a16:creationId xmlns:a16="http://schemas.microsoft.com/office/drawing/2014/main" id="{054BC1A4-032B-5FA4-D893-B96BF2D04BFB}"/>
              </a:ext>
            </a:extLst>
          </p:cNvPr>
          <p:cNvCxnSpPr>
            <a:cxnSpLocks/>
          </p:cNvCxnSpPr>
          <p:nvPr/>
        </p:nvCxnSpPr>
        <p:spPr>
          <a:xfrm>
            <a:off x="3495674" y="3530495"/>
            <a:ext cx="485775"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F0B92B1D-8189-149E-E0B4-03AC263D1B48}"/>
              </a:ext>
            </a:extLst>
          </p:cNvPr>
          <p:cNvSpPr txBox="1"/>
          <p:nvPr/>
        </p:nvSpPr>
        <p:spPr>
          <a:xfrm>
            <a:off x="4120591" y="3404894"/>
            <a:ext cx="723275" cy="307777"/>
          </a:xfrm>
          <a:prstGeom prst="rect">
            <a:avLst/>
          </a:prstGeom>
          <a:noFill/>
        </p:spPr>
        <p:txBody>
          <a:bodyPr wrap="none" rtlCol="0">
            <a:spAutoFit/>
          </a:bodyPr>
          <a:lstStyle/>
          <a:p>
            <a:r>
              <a:rPr kumimoji="1" lang="ja-JP" altLang="en-US" sz="1400" b="1" dirty="0"/>
              <a:t>加算３</a:t>
            </a:r>
          </a:p>
        </p:txBody>
      </p:sp>
      <p:cxnSp>
        <p:nvCxnSpPr>
          <p:cNvPr id="27" name="直線コネクタ 26">
            <a:extLst>
              <a:ext uri="{FF2B5EF4-FFF2-40B4-BE49-F238E27FC236}">
                <a16:creationId xmlns:a16="http://schemas.microsoft.com/office/drawing/2014/main" id="{E6F64065-DC6A-D46A-C979-AD479D0B94F4}"/>
              </a:ext>
            </a:extLst>
          </p:cNvPr>
          <p:cNvCxnSpPr>
            <a:cxnSpLocks/>
          </p:cNvCxnSpPr>
          <p:nvPr/>
        </p:nvCxnSpPr>
        <p:spPr>
          <a:xfrm>
            <a:off x="3495675" y="3887735"/>
            <a:ext cx="485775"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AD818352-CFA0-33E4-1551-D03BDB3A7594}"/>
              </a:ext>
            </a:extLst>
          </p:cNvPr>
          <p:cNvSpPr txBox="1"/>
          <p:nvPr/>
        </p:nvSpPr>
        <p:spPr>
          <a:xfrm>
            <a:off x="4120592" y="3733846"/>
            <a:ext cx="723275" cy="307777"/>
          </a:xfrm>
          <a:prstGeom prst="rect">
            <a:avLst/>
          </a:prstGeom>
          <a:noFill/>
        </p:spPr>
        <p:txBody>
          <a:bodyPr wrap="none" rtlCol="0">
            <a:spAutoFit/>
          </a:bodyPr>
          <a:lstStyle/>
          <a:p>
            <a:r>
              <a:rPr kumimoji="1" lang="ja-JP" altLang="en-US" sz="1400" b="1" dirty="0"/>
              <a:t>加算４</a:t>
            </a:r>
          </a:p>
        </p:txBody>
      </p:sp>
      <p:sp>
        <p:nvSpPr>
          <p:cNvPr id="30" name="右中かっこ 29">
            <a:extLst>
              <a:ext uri="{FF2B5EF4-FFF2-40B4-BE49-F238E27FC236}">
                <a16:creationId xmlns:a16="http://schemas.microsoft.com/office/drawing/2014/main" id="{485F8A2D-68CF-AB9F-6D78-708187FBE2DE}"/>
              </a:ext>
            </a:extLst>
          </p:cNvPr>
          <p:cNvSpPr/>
          <p:nvPr/>
        </p:nvSpPr>
        <p:spPr>
          <a:xfrm>
            <a:off x="4859897" y="3208089"/>
            <a:ext cx="246217" cy="701385"/>
          </a:xfrm>
          <a:prstGeom prst="rightBrac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1B3AFDA0-23C2-0B3C-F138-DE8F8493D5AF}"/>
              </a:ext>
            </a:extLst>
          </p:cNvPr>
          <p:cNvSpPr txBox="1"/>
          <p:nvPr/>
        </p:nvSpPr>
        <p:spPr>
          <a:xfrm>
            <a:off x="5267637" y="3416590"/>
            <a:ext cx="723275" cy="307777"/>
          </a:xfrm>
          <a:prstGeom prst="rect">
            <a:avLst/>
          </a:prstGeom>
          <a:noFill/>
        </p:spPr>
        <p:txBody>
          <a:bodyPr wrap="none" rtlCol="0">
            <a:spAutoFit/>
          </a:bodyPr>
          <a:lstStyle/>
          <a:p>
            <a:r>
              <a:rPr kumimoji="1" lang="ja-JP" altLang="en-US" sz="1400" b="1" dirty="0"/>
              <a:t>維　持</a:t>
            </a:r>
          </a:p>
        </p:txBody>
      </p:sp>
      <p:sp>
        <p:nvSpPr>
          <p:cNvPr id="32" name="テキスト ボックス 31">
            <a:extLst>
              <a:ext uri="{FF2B5EF4-FFF2-40B4-BE49-F238E27FC236}">
                <a16:creationId xmlns:a16="http://schemas.microsoft.com/office/drawing/2014/main" id="{A90BB38C-B04C-3198-8613-CE158AAE8123}"/>
              </a:ext>
            </a:extLst>
          </p:cNvPr>
          <p:cNvSpPr txBox="1"/>
          <p:nvPr/>
        </p:nvSpPr>
        <p:spPr>
          <a:xfrm>
            <a:off x="5267637" y="3733846"/>
            <a:ext cx="2678938" cy="261610"/>
          </a:xfrm>
          <a:prstGeom prst="rect">
            <a:avLst/>
          </a:prstGeom>
          <a:noFill/>
        </p:spPr>
        <p:txBody>
          <a:bodyPr wrap="none" rtlCol="0">
            <a:spAutoFit/>
          </a:bodyPr>
          <a:lstStyle/>
          <a:p>
            <a:r>
              <a:rPr kumimoji="1" lang="en-US" altLang="ja-JP" sz="1100" b="1" dirty="0">
                <a:latin typeface="+mj-ea"/>
                <a:ea typeface="+mj-ea"/>
              </a:rPr>
              <a:t>※3</a:t>
            </a:r>
            <a:r>
              <a:rPr kumimoji="1" lang="ja-JP" altLang="en-US" sz="1100" b="1" dirty="0">
                <a:latin typeface="+mj-ea"/>
                <a:ea typeface="+mj-ea"/>
              </a:rPr>
              <a:t>⇒４を目指したいがハードルは高い</a:t>
            </a:r>
          </a:p>
        </p:txBody>
      </p:sp>
      <p:sp>
        <p:nvSpPr>
          <p:cNvPr id="33" name="正方形/長方形 32">
            <a:extLst>
              <a:ext uri="{FF2B5EF4-FFF2-40B4-BE49-F238E27FC236}">
                <a16:creationId xmlns:a16="http://schemas.microsoft.com/office/drawing/2014/main" id="{FD1BAC0C-B592-F313-A3BC-45FDD77E0C5A}"/>
              </a:ext>
            </a:extLst>
          </p:cNvPr>
          <p:cNvSpPr/>
          <p:nvPr/>
        </p:nvSpPr>
        <p:spPr>
          <a:xfrm>
            <a:off x="857250" y="4752812"/>
            <a:ext cx="1981200" cy="254113"/>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連携強化加算</a:t>
            </a:r>
          </a:p>
        </p:txBody>
      </p:sp>
      <p:sp>
        <p:nvSpPr>
          <p:cNvPr id="34" name="正方形/長方形 33">
            <a:extLst>
              <a:ext uri="{FF2B5EF4-FFF2-40B4-BE49-F238E27FC236}">
                <a16:creationId xmlns:a16="http://schemas.microsoft.com/office/drawing/2014/main" id="{7253C873-DE5F-F7DC-8AF0-83754C0D8B63}"/>
              </a:ext>
            </a:extLst>
          </p:cNvPr>
          <p:cNvSpPr/>
          <p:nvPr/>
        </p:nvSpPr>
        <p:spPr>
          <a:xfrm>
            <a:off x="3390900" y="4752812"/>
            <a:ext cx="2238375" cy="254113"/>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医療</a:t>
            </a:r>
            <a:r>
              <a:rPr kumimoji="1" lang="en-US" altLang="ja-JP" sz="1400" dirty="0"/>
              <a:t>DX</a:t>
            </a:r>
            <a:r>
              <a:rPr kumimoji="1" lang="ja-JP" altLang="en-US" sz="1400" dirty="0"/>
              <a:t>推進整備体制加算</a:t>
            </a:r>
          </a:p>
        </p:txBody>
      </p:sp>
      <p:sp>
        <p:nvSpPr>
          <p:cNvPr id="35" name="テキスト ボックス 34">
            <a:extLst>
              <a:ext uri="{FF2B5EF4-FFF2-40B4-BE49-F238E27FC236}">
                <a16:creationId xmlns:a16="http://schemas.microsoft.com/office/drawing/2014/main" id="{072C8AA2-ED37-6FE6-2F7B-0A0BFF83E6E9}"/>
              </a:ext>
            </a:extLst>
          </p:cNvPr>
          <p:cNvSpPr txBox="1"/>
          <p:nvPr/>
        </p:nvSpPr>
        <p:spPr>
          <a:xfrm>
            <a:off x="6029325" y="4725979"/>
            <a:ext cx="902811" cy="307777"/>
          </a:xfrm>
          <a:prstGeom prst="rect">
            <a:avLst/>
          </a:prstGeom>
          <a:noFill/>
        </p:spPr>
        <p:txBody>
          <a:bodyPr wrap="none" rtlCol="0">
            <a:spAutoFit/>
          </a:bodyPr>
          <a:lstStyle/>
          <a:p>
            <a:r>
              <a:rPr kumimoji="1" lang="ja-JP" altLang="en-US" sz="1400" b="1" dirty="0"/>
              <a:t>必須項目</a:t>
            </a:r>
          </a:p>
        </p:txBody>
      </p:sp>
      <p:sp>
        <p:nvSpPr>
          <p:cNvPr id="36" name="正方形/長方形 35">
            <a:extLst>
              <a:ext uri="{FF2B5EF4-FFF2-40B4-BE49-F238E27FC236}">
                <a16:creationId xmlns:a16="http://schemas.microsoft.com/office/drawing/2014/main" id="{5FBEFB80-18DE-E5B2-2F97-9C58A245CE18}"/>
              </a:ext>
            </a:extLst>
          </p:cNvPr>
          <p:cNvSpPr/>
          <p:nvPr/>
        </p:nvSpPr>
        <p:spPr>
          <a:xfrm>
            <a:off x="857250" y="5340454"/>
            <a:ext cx="1981200" cy="254113"/>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地域支援体制加算</a:t>
            </a:r>
          </a:p>
        </p:txBody>
      </p:sp>
      <p:sp>
        <p:nvSpPr>
          <p:cNvPr id="37" name="テキスト ボックス 36">
            <a:extLst>
              <a:ext uri="{FF2B5EF4-FFF2-40B4-BE49-F238E27FC236}">
                <a16:creationId xmlns:a16="http://schemas.microsoft.com/office/drawing/2014/main" id="{F34BF877-9B63-9421-4E37-5FACCE5712C7}"/>
              </a:ext>
            </a:extLst>
          </p:cNvPr>
          <p:cNvSpPr txBox="1"/>
          <p:nvPr/>
        </p:nvSpPr>
        <p:spPr>
          <a:xfrm>
            <a:off x="3044268" y="5334344"/>
            <a:ext cx="1800493" cy="307777"/>
          </a:xfrm>
          <a:prstGeom prst="rect">
            <a:avLst/>
          </a:prstGeom>
          <a:noFill/>
        </p:spPr>
        <p:txBody>
          <a:bodyPr wrap="none" rtlCol="0">
            <a:spAutoFit/>
          </a:bodyPr>
          <a:lstStyle/>
          <a:p>
            <a:r>
              <a:rPr kumimoji="1" lang="en-US" altLang="ja-JP" sz="1400" b="1" dirty="0"/>
              <a:t>※</a:t>
            </a:r>
            <a:r>
              <a:rPr kumimoji="1" lang="ja-JP" altLang="en-US" sz="1400" b="1" dirty="0"/>
              <a:t>算定が前提　　＋</a:t>
            </a:r>
          </a:p>
        </p:txBody>
      </p:sp>
      <p:sp>
        <p:nvSpPr>
          <p:cNvPr id="38" name="正方形/長方形 37">
            <a:extLst>
              <a:ext uri="{FF2B5EF4-FFF2-40B4-BE49-F238E27FC236}">
                <a16:creationId xmlns:a16="http://schemas.microsoft.com/office/drawing/2014/main" id="{8E84A737-CD28-8846-2E10-68C25D9FA66E}"/>
              </a:ext>
            </a:extLst>
          </p:cNvPr>
          <p:cNvSpPr/>
          <p:nvPr/>
        </p:nvSpPr>
        <p:spPr>
          <a:xfrm>
            <a:off x="4950936" y="5340454"/>
            <a:ext cx="2364264" cy="25411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在宅薬学総合体制加算２</a:t>
            </a:r>
          </a:p>
        </p:txBody>
      </p:sp>
      <p:sp>
        <p:nvSpPr>
          <p:cNvPr id="39" name="正方形/長方形 38">
            <a:extLst>
              <a:ext uri="{FF2B5EF4-FFF2-40B4-BE49-F238E27FC236}">
                <a16:creationId xmlns:a16="http://schemas.microsoft.com/office/drawing/2014/main" id="{901F2BEA-63DB-AF7D-B8FB-D89DC8980230}"/>
              </a:ext>
            </a:extLst>
          </p:cNvPr>
          <p:cNvSpPr/>
          <p:nvPr/>
        </p:nvSpPr>
        <p:spPr>
          <a:xfrm>
            <a:off x="718106" y="2245878"/>
            <a:ext cx="2152650" cy="444769"/>
          </a:xfrm>
          <a:prstGeom prst="rect">
            <a:avLst/>
          </a:prstGeom>
          <a:noFill/>
          <a:ln w="28575">
            <a:solidFill>
              <a:srgbClr val="FF65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6FBCF157-69CF-FA78-65B6-52B5152BCACC}"/>
              </a:ext>
            </a:extLst>
          </p:cNvPr>
          <p:cNvSpPr/>
          <p:nvPr/>
        </p:nvSpPr>
        <p:spPr>
          <a:xfrm>
            <a:off x="718106" y="5267169"/>
            <a:ext cx="2152650" cy="444769"/>
          </a:xfrm>
          <a:prstGeom prst="rect">
            <a:avLst/>
          </a:prstGeom>
          <a:noFill/>
          <a:ln w="28575">
            <a:solidFill>
              <a:srgbClr val="FF65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2" name="直線コネクタ 41">
            <a:extLst>
              <a:ext uri="{FF2B5EF4-FFF2-40B4-BE49-F238E27FC236}">
                <a16:creationId xmlns:a16="http://schemas.microsoft.com/office/drawing/2014/main" id="{97E0AEE5-2390-4081-2D01-46F2A677D1DB}"/>
              </a:ext>
            </a:extLst>
          </p:cNvPr>
          <p:cNvCxnSpPr/>
          <p:nvPr/>
        </p:nvCxnSpPr>
        <p:spPr>
          <a:xfrm>
            <a:off x="479981" y="2468262"/>
            <a:ext cx="238125" cy="0"/>
          </a:xfrm>
          <a:prstGeom prst="line">
            <a:avLst/>
          </a:prstGeom>
          <a:ln w="28575">
            <a:solidFill>
              <a:srgbClr val="FF6565"/>
            </a:solidFill>
            <a:prstDash val="sysDot"/>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A354A4EB-13C5-1CAB-F328-9A9D79600BC0}"/>
              </a:ext>
            </a:extLst>
          </p:cNvPr>
          <p:cNvCxnSpPr>
            <a:cxnSpLocks/>
          </p:cNvCxnSpPr>
          <p:nvPr/>
        </p:nvCxnSpPr>
        <p:spPr>
          <a:xfrm>
            <a:off x="483712" y="2468262"/>
            <a:ext cx="0" cy="3743870"/>
          </a:xfrm>
          <a:prstGeom prst="line">
            <a:avLst/>
          </a:prstGeom>
          <a:ln w="28575">
            <a:solidFill>
              <a:srgbClr val="FF6565"/>
            </a:solidFill>
            <a:prstDash val="sysDot"/>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C0EF39BD-2C68-76E6-B28D-AD19D23A397B}"/>
              </a:ext>
            </a:extLst>
          </p:cNvPr>
          <p:cNvCxnSpPr/>
          <p:nvPr/>
        </p:nvCxnSpPr>
        <p:spPr>
          <a:xfrm>
            <a:off x="479980" y="5488232"/>
            <a:ext cx="238125" cy="0"/>
          </a:xfrm>
          <a:prstGeom prst="line">
            <a:avLst/>
          </a:prstGeom>
          <a:ln w="28575">
            <a:solidFill>
              <a:srgbClr val="FF6565"/>
            </a:solidFill>
            <a:prstDash val="sysDot"/>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AB91FF4F-8922-5AD6-9118-62EDAC8256A2}"/>
              </a:ext>
            </a:extLst>
          </p:cNvPr>
          <p:cNvCxnSpPr>
            <a:cxnSpLocks/>
          </p:cNvCxnSpPr>
          <p:nvPr/>
        </p:nvCxnSpPr>
        <p:spPr>
          <a:xfrm>
            <a:off x="479980" y="6212132"/>
            <a:ext cx="558245" cy="0"/>
          </a:xfrm>
          <a:prstGeom prst="line">
            <a:avLst/>
          </a:prstGeom>
          <a:ln w="28575">
            <a:solidFill>
              <a:srgbClr val="FF6565"/>
            </a:solidFill>
            <a:prstDash val="sysDot"/>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A9AFC5AF-F268-EEBA-82D5-3883CDFB2EDE}"/>
              </a:ext>
            </a:extLst>
          </p:cNvPr>
          <p:cNvSpPr txBox="1"/>
          <p:nvPr/>
        </p:nvSpPr>
        <p:spPr>
          <a:xfrm>
            <a:off x="1059629" y="6096343"/>
            <a:ext cx="1441420" cy="307777"/>
          </a:xfrm>
          <a:prstGeom prst="rect">
            <a:avLst/>
          </a:prstGeom>
          <a:noFill/>
        </p:spPr>
        <p:txBody>
          <a:bodyPr wrap="none" rtlCol="0">
            <a:spAutoFit/>
          </a:bodyPr>
          <a:lstStyle/>
          <a:p>
            <a:r>
              <a:rPr kumimoji="1" lang="ja-JP" altLang="en-US" sz="1400" b="1" dirty="0"/>
              <a:t>対人業務が必要</a:t>
            </a:r>
          </a:p>
        </p:txBody>
      </p:sp>
    </p:spTree>
    <p:extLst>
      <p:ext uri="{BB962C8B-B14F-4D97-AF65-F5344CB8AC3E}">
        <p14:creationId xmlns:p14="http://schemas.microsoft.com/office/powerpoint/2010/main" val="299523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0"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par>
                                <p:cTn id="14" presetID="10" presetClass="entr" presetSubtype="0" fill="hold"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par>
                                <p:cTn id="17" presetID="10"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AB3AD6A-6AF0-6A2A-2096-227D83DD68AE}"/>
              </a:ext>
            </a:extLst>
          </p:cNvPr>
          <p:cNvSpPr txBox="1"/>
          <p:nvPr/>
        </p:nvSpPr>
        <p:spPr>
          <a:xfrm>
            <a:off x="548640" y="513805"/>
            <a:ext cx="4378122"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　令和</a:t>
            </a:r>
            <a:r>
              <a:rPr kumimoji="1" lang="en-US" altLang="ja-JP" b="1" dirty="0">
                <a:latin typeface="メイリオ" panose="020B0604030504040204" pitchFamily="50" charset="-128"/>
                <a:ea typeface="メイリオ" panose="020B0604030504040204" pitchFamily="50" charset="-128"/>
              </a:rPr>
              <a:t>6</a:t>
            </a:r>
            <a:r>
              <a:rPr kumimoji="1" lang="ja-JP" altLang="en-US" b="1" dirty="0">
                <a:latin typeface="メイリオ" panose="020B0604030504040204" pitchFamily="50" charset="-128"/>
                <a:ea typeface="メイリオ" panose="020B0604030504040204" pitchFamily="50" charset="-128"/>
              </a:rPr>
              <a:t>年度調剤報酬改定</a:t>
            </a:r>
            <a:r>
              <a:rPr kumimoji="1" lang="en-US" altLang="ja-JP" b="1" dirty="0">
                <a:latin typeface="メイリオ" panose="020B0604030504040204" pitchFamily="50" charset="-128"/>
                <a:ea typeface="メイリオ" panose="020B0604030504040204" pitchFamily="50" charset="-128"/>
              </a:rPr>
              <a:t>(</a:t>
            </a:r>
            <a:r>
              <a:rPr kumimoji="1" lang="ja-JP" altLang="en-US" b="1" dirty="0">
                <a:latin typeface="メイリオ" panose="020B0604030504040204" pitchFamily="50" charset="-128"/>
                <a:ea typeface="メイリオ" panose="020B0604030504040204" pitchFamily="50" charset="-128"/>
              </a:rPr>
              <a:t>本日の話</a:t>
            </a:r>
            <a:r>
              <a:rPr kumimoji="1" lang="en-US" altLang="ja-JP" b="1" dirty="0">
                <a:latin typeface="メイリオ" panose="020B0604030504040204" pitchFamily="50" charset="-128"/>
                <a:ea typeface="メイリオ" panose="020B0604030504040204" pitchFamily="50" charset="-128"/>
              </a:rPr>
              <a:t>)</a:t>
            </a:r>
            <a:endParaRPr kumimoji="1" lang="ja-JP" altLang="en-US" b="1"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BD1DC963-A96C-DACB-1FC8-35EB689E6365}"/>
              </a:ext>
            </a:extLst>
          </p:cNvPr>
          <p:cNvSpPr/>
          <p:nvPr/>
        </p:nvSpPr>
        <p:spPr>
          <a:xfrm>
            <a:off x="857250" y="1146062"/>
            <a:ext cx="1847850" cy="369332"/>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調剤基本料</a:t>
            </a:r>
          </a:p>
        </p:txBody>
      </p:sp>
      <p:sp>
        <p:nvSpPr>
          <p:cNvPr id="5" name="正方形/長方形 4">
            <a:extLst>
              <a:ext uri="{FF2B5EF4-FFF2-40B4-BE49-F238E27FC236}">
                <a16:creationId xmlns:a16="http://schemas.microsoft.com/office/drawing/2014/main" id="{08C53416-77A5-A748-45F6-CA5E43072101}"/>
              </a:ext>
            </a:extLst>
          </p:cNvPr>
          <p:cNvSpPr/>
          <p:nvPr/>
        </p:nvSpPr>
        <p:spPr>
          <a:xfrm>
            <a:off x="857249" y="1758083"/>
            <a:ext cx="2196249" cy="366715"/>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地域支援体制加算</a:t>
            </a:r>
          </a:p>
        </p:txBody>
      </p:sp>
      <p:sp>
        <p:nvSpPr>
          <p:cNvPr id="6" name="正方形/長方形 5">
            <a:extLst>
              <a:ext uri="{FF2B5EF4-FFF2-40B4-BE49-F238E27FC236}">
                <a16:creationId xmlns:a16="http://schemas.microsoft.com/office/drawing/2014/main" id="{A0C28381-CBA7-6B87-09E0-D6DE21F210DB}"/>
              </a:ext>
            </a:extLst>
          </p:cNvPr>
          <p:cNvSpPr/>
          <p:nvPr/>
        </p:nvSpPr>
        <p:spPr>
          <a:xfrm>
            <a:off x="3305174" y="1758082"/>
            <a:ext cx="2196249" cy="366715"/>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連携強化加算</a:t>
            </a:r>
          </a:p>
        </p:txBody>
      </p:sp>
      <p:sp>
        <p:nvSpPr>
          <p:cNvPr id="7" name="正方形/長方形 6">
            <a:extLst>
              <a:ext uri="{FF2B5EF4-FFF2-40B4-BE49-F238E27FC236}">
                <a16:creationId xmlns:a16="http://schemas.microsoft.com/office/drawing/2014/main" id="{9425C964-AA32-DBEA-1312-E7FB13E21EB8}"/>
              </a:ext>
            </a:extLst>
          </p:cNvPr>
          <p:cNvSpPr/>
          <p:nvPr/>
        </p:nvSpPr>
        <p:spPr>
          <a:xfrm>
            <a:off x="5753099" y="1758083"/>
            <a:ext cx="2324100" cy="366715"/>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医療</a:t>
            </a:r>
            <a:r>
              <a:rPr kumimoji="1" lang="en-US" altLang="ja-JP" sz="1600" dirty="0"/>
              <a:t>DX</a:t>
            </a:r>
            <a:r>
              <a:rPr kumimoji="1" lang="ja-JP" altLang="en-US" sz="1600" dirty="0"/>
              <a:t>推進体制加算</a:t>
            </a:r>
          </a:p>
        </p:txBody>
      </p:sp>
      <p:sp>
        <p:nvSpPr>
          <p:cNvPr id="8" name="正方形/長方形 7">
            <a:extLst>
              <a:ext uri="{FF2B5EF4-FFF2-40B4-BE49-F238E27FC236}">
                <a16:creationId xmlns:a16="http://schemas.microsoft.com/office/drawing/2014/main" id="{D09BB341-7EDE-772D-8D25-C3CD95B475DD}"/>
              </a:ext>
            </a:extLst>
          </p:cNvPr>
          <p:cNvSpPr/>
          <p:nvPr/>
        </p:nvSpPr>
        <p:spPr>
          <a:xfrm>
            <a:off x="857249" y="2251314"/>
            <a:ext cx="2609850" cy="366715"/>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在宅薬学総合体制加算</a:t>
            </a:r>
          </a:p>
        </p:txBody>
      </p:sp>
      <p:sp>
        <p:nvSpPr>
          <p:cNvPr id="9" name="正方形/長方形 8">
            <a:extLst>
              <a:ext uri="{FF2B5EF4-FFF2-40B4-BE49-F238E27FC236}">
                <a16:creationId xmlns:a16="http://schemas.microsoft.com/office/drawing/2014/main" id="{0EE27563-D859-5814-E225-0F2B1C34082E}"/>
              </a:ext>
            </a:extLst>
          </p:cNvPr>
          <p:cNvSpPr/>
          <p:nvPr/>
        </p:nvSpPr>
        <p:spPr>
          <a:xfrm>
            <a:off x="857250" y="2804988"/>
            <a:ext cx="2196248" cy="366715"/>
          </a:xfrm>
          <a:prstGeom prst="rect">
            <a:avLst/>
          </a:prstGeom>
          <a:noFill/>
          <a:ln w="2857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医療情報取得加算</a:t>
            </a:r>
          </a:p>
        </p:txBody>
      </p:sp>
      <p:sp>
        <p:nvSpPr>
          <p:cNvPr id="10" name="テキスト ボックス 9">
            <a:extLst>
              <a:ext uri="{FF2B5EF4-FFF2-40B4-BE49-F238E27FC236}">
                <a16:creationId xmlns:a16="http://schemas.microsoft.com/office/drawing/2014/main" id="{FADDF77A-EF22-DCF4-B8EF-6E1CD7E82C08}"/>
              </a:ext>
            </a:extLst>
          </p:cNvPr>
          <p:cNvSpPr txBox="1"/>
          <p:nvPr/>
        </p:nvSpPr>
        <p:spPr>
          <a:xfrm>
            <a:off x="3162322" y="2875140"/>
            <a:ext cx="2031325" cy="276999"/>
          </a:xfrm>
          <a:prstGeom prst="rect">
            <a:avLst/>
          </a:prstGeom>
          <a:noFill/>
        </p:spPr>
        <p:txBody>
          <a:bodyPr wrap="none" rtlCol="0">
            <a:spAutoFit/>
          </a:bodyPr>
          <a:lstStyle/>
          <a:p>
            <a:r>
              <a:rPr kumimoji="1" lang="en-US" altLang="ja-JP" sz="1200" dirty="0"/>
              <a:t>※</a:t>
            </a:r>
            <a:r>
              <a:rPr kumimoji="1" lang="ja-JP" altLang="en-US" sz="1200" dirty="0"/>
              <a:t>名称変更のみなので割愛</a:t>
            </a:r>
          </a:p>
        </p:txBody>
      </p:sp>
      <p:sp>
        <p:nvSpPr>
          <p:cNvPr id="12" name="正方形/長方形 11">
            <a:extLst>
              <a:ext uri="{FF2B5EF4-FFF2-40B4-BE49-F238E27FC236}">
                <a16:creationId xmlns:a16="http://schemas.microsoft.com/office/drawing/2014/main" id="{3FA482E7-7B66-3FFC-1995-80B9D8223E3B}"/>
              </a:ext>
            </a:extLst>
          </p:cNvPr>
          <p:cNvSpPr/>
          <p:nvPr/>
        </p:nvSpPr>
        <p:spPr>
          <a:xfrm>
            <a:off x="857250" y="3414392"/>
            <a:ext cx="1847850" cy="366716"/>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薬学管理料</a:t>
            </a:r>
          </a:p>
        </p:txBody>
      </p:sp>
      <p:sp>
        <p:nvSpPr>
          <p:cNvPr id="14" name="正方形/長方形 13">
            <a:extLst>
              <a:ext uri="{FF2B5EF4-FFF2-40B4-BE49-F238E27FC236}">
                <a16:creationId xmlns:a16="http://schemas.microsoft.com/office/drawing/2014/main" id="{A0486232-CB29-8327-02D5-A25B5B9AE688}"/>
              </a:ext>
            </a:extLst>
          </p:cNvPr>
          <p:cNvSpPr/>
          <p:nvPr/>
        </p:nvSpPr>
        <p:spPr>
          <a:xfrm>
            <a:off x="857249" y="3922046"/>
            <a:ext cx="2790825" cy="366716"/>
          </a:xfrm>
          <a:prstGeom prst="rect">
            <a:avLst/>
          </a:prstGeom>
          <a:noFill/>
          <a:ln w="2857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調剤後薬剤管理指導加算</a:t>
            </a:r>
          </a:p>
        </p:txBody>
      </p:sp>
      <p:sp>
        <p:nvSpPr>
          <p:cNvPr id="15" name="テキスト ボックス 14">
            <a:extLst>
              <a:ext uri="{FF2B5EF4-FFF2-40B4-BE49-F238E27FC236}">
                <a16:creationId xmlns:a16="http://schemas.microsoft.com/office/drawing/2014/main" id="{F5AD754F-F3EF-D792-12CE-3933E3696D88}"/>
              </a:ext>
            </a:extLst>
          </p:cNvPr>
          <p:cNvSpPr txBox="1"/>
          <p:nvPr/>
        </p:nvSpPr>
        <p:spPr>
          <a:xfrm>
            <a:off x="6677024" y="3971289"/>
            <a:ext cx="1723549" cy="276999"/>
          </a:xfrm>
          <a:prstGeom prst="rect">
            <a:avLst/>
          </a:prstGeom>
          <a:noFill/>
        </p:spPr>
        <p:txBody>
          <a:bodyPr wrap="none" rtlCol="0">
            <a:spAutoFit/>
          </a:bodyPr>
          <a:lstStyle/>
          <a:p>
            <a:r>
              <a:rPr kumimoji="1" lang="en-US" altLang="ja-JP" sz="1200" dirty="0"/>
              <a:t>※</a:t>
            </a:r>
            <a:r>
              <a:rPr kumimoji="1" lang="ja-JP" altLang="en-US" sz="1200" dirty="0"/>
              <a:t>複雑でないので割愛</a:t>
            </a:r>
          </a:p>
        </p:txBody>
      </p:sp>
      <p:sp>
        <p:nvSpPr>
          <p:cNvPr id="16" name="正方形/長方形 15">
            <a:extLst>
              <a:ext uri="{FF2B5EF4-FFF2-40B4-BE49-F238E27FC236}">
                <a16:creationId xmlns:a16="http://schemas.microsoft.com/office/drawing/2014/main" id="{C77EAE28-2B19-E813-B987-10412BD01BC2}"/>
              </a:ext>
            </a:extLst>
          </p:cNvPr>
          <p:cNvSpPr/>
          <p:nvPr/>
        </p:nvSpPr>
        <p:spPr>
          <a:xfrm>
            <a:off x="857249" y="4480358"/>
            <a:ext cx="2609850" cy="366715"/>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在宅移行初期管理料</a:t>
            </a:r>
          </a:p>
        </p:txBody>
      </p:sp>
      <p:sp>
        <p:nvSpPr>
          <p:cNvPr id="17" name="正方形/長方形 16">
            <a:extLst>
              <a:ext uri="{FF2B5EF4-FFF2-40B4-BE49-F238E27FC236}">
                <a16:creationId xmlns:a16="http://schemas.microsoft.com/office/drawing/2014/main" id="{0E07F5E1-2A5D-7D23-E051-130C2D4C93C4}"/>
              </a:ext>
            </a:extLst>
          </p:cNvPr>
          <p:cNvSpPr/>
          <p:nvPr/>
        </p:nvSpPr>
        <p:spPr>
          <a:xfrm>
            <a:off x="3648073" y="4484675"/>
            <a:ext cx="4095751" cy="366715"/>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在宅患者重複投薬・相互作用等防止管理料</a:t>
            </a:r>
          </a:p>
        </p:txBody>
      </p:sp>
      <p:sp>
        <p:nvSpPr>
          <p:cNvPr id="18" name="正方形/長方形 17">
            <a:extLst>
              <a:ext uri="{FF2B5EF4-FFF2-40B4-BE49-F238E27FC236}">
                <a16:creationId xmlns:a16="http://schemas.microsoft.com/office/drawing/2014/main" id="{1A46BB2F-8EAF-072C-4680-DF9AF9F09797}"/>
              </a:ext>
            </a:extLst>
          </p:cNvPr>
          <p:cNvSpPr/>
          <p:nvPr/>
        </p:nvSpPr>
        <p:spPr>
          <a:xfrm>
            <a:off x="857249" y="5037517"/>
            <a:ext cx="2609850" cy="366715"/>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施設連携加算</a:t>
            </a:r>
          </a:p>
        </p:txBody>
      </p:sp>
      <p:sp>
        <p:nvSpPr>
          <p:cNvPr id="19" name="正方形/長方形 18">
            <a:extLst>
              <a:ext uri="{FF2B5EF4-FFF2-40B4-BE49-F238E27FC236}">
                <a16:creationId xmlns:a16="http://schemas.microsoft.com/office/drawing/2014/main" id="{2BEB7F60-BAEF-A2A7-8AC4-94E6024AE5B6}"/>
              </a:ext>
            </a:extLst>
          </p:cNvPr>
          <p:cNvSpPr/>
          <p:nvPr/>
        </p:nvSpPr>
        <p:spPr>
          <a:xfrm>
            <a:off x="3886199" y="3927461"/>
            <a:ext cx="2790825" cy="366716"/>
          </a:xfrm>
          <a:prstGeom prst="rect">
            <a:avLst/>
          </a:prstGeom>
          <a:noFill/>
          <a:ln w="2857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かかりつけ薬剤師指導料</a:t>
            </a:r>
          </a:p>
        </p:txBody>
      </p:sp>
      <p:sp>
        <p:nvSpPr>
          <p:cNvPr id="20" name="正方形/長方形 19">
            <a:extLst>
              <a:ext uri="{FF2B5EF4-FFF2-40B4-BE49-F238E27FC236}">
                <a16:creationId xmlns:a16="http://schemas.microsoft.com/office/drawing/2014/main" id="{1646E4F2-E2D6-B402-832F-9C069AE0D017}"/>
              </a:ext>
            </a:extLst>
          </p:cNvPr>
          <p:cNvSpPr/>
          <p:nvPr/>
        </p:nvSpPr>
        <p:spPr>
          <a:xfrm>
            <a:off x="3648073" y="5037517"/>
            <a:ext cx="2609850" cy="366715"/>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特定薬剤管理指導加算３</a:t>
            </a:r>
          </a:p>
        </p:txBody>
      </p:sp>
      <p:sp>
        <p:nvSpPr>
          <p:cNvPr id="21" name="正方形/長方形 20">
            <a:extLst>
              <a:ext uri="{FF2B5EF4-FFF2-40B4-BE49-F238E27FC236}">
                <a16:creationId xmlns:a16="http://schemas.microsoft.com/office/drawing/2014/main" id="{FAFE920F-9CE7-039F-2AE1-59E2B3CC10C3}"/>
              </a:ext>
            </a:extLst>
          </p:cNvPr>
          <p:cNvSpPr/>
          <p:nvPr/>
        </p:nvSpPr>
        <p:spPr>
          <a:xfrm>
            <a:off x="6362698" y="5037516"/>
            <a:ext cx="2247902" cy="366715"/>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服薬情報等提供料２</a:t>
            </a:r>
          </a:p>
        </p:txBody>
      </p:sp>
      <p:sp>
        <p:nvSpPr>
          <p:cNvPr id="22" name="正方形/長方形 21">
            <a:extLst>
              <a:ext uri="{FF2B5EF4-FFF2-40B4-BE49-F238E27FC236}">
                <a16:creationId xmlns:a16="http://schemas.microsoft.com/office/drawing/2014/main" id="{CD27D4F1-396B-6BBB-7AB6-F24915B76816}"/>
              </a:ext>
            </a:extLst>
          </p:cNvPr>
          <p:cNvSpPr/>
          <p:nvPr/>
        </p:nvSpPr>
        <p:spPr>
          <a:xfrm>
            <a:off x="857250" y="5614284"/>
            <a:ext cx="2085976" cy="366716"/>
          </a:xfrm>
          <a:prstGeom prst="rect">
            <a:avLst/>
          </a:prstGeom>
          <a:noFill/>
          <a:ln w="2857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麻薬管理指導加算</a:t>
            </a:r>
          </a:p>
        </p:txBody>
      </p:sp>
      <p:sp>
        <p:nvSpPr>
          <p:cNvPr id="23" name="正方形/長方形 22">
            <a:extLst>
              <a:ext uri="{FF2B5EF4-FFF2-40B4-BE49-F238E27FC236}">
                <a16:creationId xmlns:a16="http://schemas.microsoft.com/office/drawing/2014/main" id="{37B1D685-2920-C857-7CA3-AE2526EE68B7}"/>
              </a:ext>
            </a:extLst>
          </p:cNvPr>
          <p:cNvSpPr/>
          <p:nvPr/>
        </p:nvSpPr>
        <p:spPr>
          <a:xfrm>
            <a:off x="3107671" y="5630123"/>
            <a:ext cx="2254904" cy="366716"/>
          </a:xfrm>
          <a:prstGeom prst="rect">
            <a:avLst/>
          </a:prstGeom>
          <a:noFill/>
          <a:ln w="2857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嚥下困難者用製剤加算</a:t>
            </a:r>
          </a:p>
        </p:txBody>
      </p:sp>
      <p:sp>
        <p:nvSpPr>
          <p:cNvPr id="24" name="正方形/長方形 23">
            <a:extLst>
              <a:ext uri="{FF2B5EF4-FFF2-40B4-BE49-F238E27FC236}">
                <a16:creationId xmlns:a16="http://schemas.microsoft.com/office/drawing/2014/main" id="{237978CA-CDCA-2A2F-62A7-C2D00FBD7B91}"/>
              </a:ext>
            </a:extLst>
          </p:cNvPr>
          <p:cNvSpPr/>
          <p:nvPr/>
        </p:nvSpPr>
        <p:spPr>
          <a:xfrm>
            <a:off x="857250" y="6056062"/>
            <a:ext cx="2085976" cy="366716"/>
          </a:xfrm>
          <a:prstGeom prst="rect">
            <a:avLst/>
          </a:prstGeom>
          <a:noFill/>
          <a:ln w="2857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在宅の訪問回数</a:t>
            </a:r>
          </a:p>
        </p:txBody>
      </p:sp>
      <p:sp>
        <p:nvSpPr>
          <p:cNvPr id="25" name="正方形/長方形 24">
            <a:extLst>
              <a:ext uri="{FF2B5EF4-FFF2-40B4-BE49-F238E27FC236}">
                <a16:creationId xmlns:a16="http://schemas.microsoft.com/office/drawing/2014/main" id="{C438FA61-CEEF-6E04-1B1F-F1EF616AB9ED}"/>
              </a:ext>
            </a:extLst>
          </p:cNvPr>
          <p:cNvSpPr/>
          <p:nvPr/>
        </p:nvSpPr>
        <p:spPr>
          <a:xfrm>
            <a:off x="3107671" y="6056062"/>
            <a:ext cx="2254904" cy="366716"/>
          </a:xfrm>
          <a:prstGeom prst="rect">
            <a:avLst/>
          </a:prstGeom>
          <a:noFill/>
          <a:ln w="2857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緊急訪問の時間外加算</a:t>
            </a:r>
          </a:p>
        </p:txBody>
      </p:sp>
      <p:sp>
        <p:nvSpPr>
          <p:cNvPr id="26" name="テキスト ボックス 25">
            <a:extLst>
              <a:ext uri="{FF2B5EF4-FFF2-40B4-BE49-F238E27FC236}">
                <a16:creationId xmlns:a16="http://schemas.microsoft.com/office/drawing/2014/main" id="{CB251FCC-70B1-38DD-7E75-1FAC85CB314A}"/>
              </a:ext>
            </a:extLst>
          </p:cNvPr>
          <p:cNvSpPr txBox="1"/>
          <p:nvPr/>
        </p:nvSpPr>
        <p:spPr>
          <a:xfrm>
            <a:off x="5527020" y="6152394"/>
            <a:ext cx="1723549" cy="276999"/>
          </a:xfrm>
          <a:prstGeom prst="rect">
            <a:avLst/>
          </a:prstGeom>
          <a:noFill/>
        </p:spPr>
        <p:txBody>
          <a:bodyPr wrap="none" rtlCol="0">
            <a:spAutoFit/>
          </a:bodyPr>
          <a:lstStyle/>
          <a:p>
            <a:r>
              <a:rPr kumimoji="1" lang="en-US" altLang="ja-JP" sz="1200" dirty="0"/>
              <a:t>※</a:t>
            </a:r>
            <a:r>
              <a:rPr kumimoji="1" lang="ja-JP" altLang="en-US" sz="1200" dirty="0"/>
              <a:t>複雑でないので割愛</a:t>
            </a:r>
          </a:p>
        </p:txBody>
      </p:sp>
      <p:sp>
        <p:nvSpPr>
          <p:cNvPr id="27" name="正方形/長方形 26">
            <a:extLst>
              <a:ext uri="{FF2B5EF4-FFF2-40B4-BE49-F238E27FC236}">
                <a16:creationId xmlns:a16="http://schemas.microsoft.com/office/drawing/2014/main" id="{BB5632BD-A4E0-9294-C272-AF71F230B048}"/>
              </a:ext>
            </a:extLst>
          </p:cNvPr>
          <p:cNvSpPr/>
          <p:nvPr/>
        </p:nvSpPr>
        <p:spPr>
          <a:xfrm>
            <a:off x="5549572" y="5614829"/>
            <a:ext cx="2254904" cy="366716"/>
          </a:xfrm>
          <a:prstGeom prst="rect">
            <a:avLst/>
          </a:prstGeom>
          <a:noFill/>
          <a:ln w="2857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無菌製剤処理加算</a:t>
            </a:r>
          </a:p>
        </p:txBody>
      </p:sp>
      <p:sp>
        <p:nvSpPr>
          <p:cNvPr id="28" name="テキスト ボックス 27">
            <a:extLst>
              <a:ext uri="{FF2B5EF4-FFF2-40B4-BE49-F238E27FC236}">
                <a16:creationId xmlns:a16="http://schemas.microsoft.com/office/drawing/2014/main" id="{FE3AD4CF-DADF-FF1E-074C-9063796896AF}"/>
              </a:ext>
            </a:extLst>
          </p:cNvPr>
          <p:cNvSpPr txBox="1"/>
          <p:nvPr/>
        </p:nvSpPr>
        <p:spPr>
          <a:xfrm>
            <a:off x="3818766" y="1135943"/>
            <a:ext cx="1107996" cy="369332"/>
          </a:xfrm>
          <a:prstGeom prst="rect">
            <a:avLst/>
          </a:prstGeom>
          <a:noFill/>
        </p:spPr>
        <p:txBody>
          <a:bodyPr wrap="none" rtlCol="0">
            <a:spAutoFit/>
          </a:bodyPr>
          <a:lstStyle/>
          <a:p>
            <a:r>
              <a:rPr kumimoji="1" lang="ja-JP" altLang="en-US" b="1" dirty="0"/>
              <a:t>改定項目</a:t>
            </a:r>
          </a:p>
        </p:txBody>
      </p:sp>
    </p:spTree>
    <p:extLst>
      <p:ext uri="{BB962C8B-B14F-4D97-AF65-F5344CB8AC3E}">
        <p14:creationId xmlns:p14="http://schemas.microsoft.com/office/powerpoint/2010/main" val="3585766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905AE25-40C4-3864-A15D-7C7B4B30EB0B}"/>
              </a:ext>
            </a:extLst>
          </p:cNvPr>
          <p:cNvSpPr txBox="1"/>
          <p:nvPr/>
        </p:nvSpPr>
        <p:spPr>
          <a:xfrm>
            <a:off x="548640" y="1372602"/>
            <a:ext cx="8015036" cy="461665"/>
          </a:xfrm>
          <a:prstGeom prst="rect">
            <a:avLst/>
          </a:prstGeom>
          <a:noFill/>
        </p:spPr>
        <p:txBody>
          <a:bodyPr wrap="square">
            <a:spAutoFit/>
          </a:bodyPr>
          <a:lstStyle/>
          <a:p>
            <a:pPr algn="l"/>
            <a:r>
              <a:rPr lang="ja-JP" altLang="en-US" sz="1200" b="0" i="0" u="none" strike="noStrike" baseline="0" dirty="0">
                <a:latin typeface="ＭＳゴシック"/>
              </a:rPr>
              <a:t>調剤基本料２の算定対象となる薬局に、１月における処方箋の受付回数が</a:t>
            </a:r>
            <a:r>
              <a:rPr lang="en-US" altLang="ja-JP" sz="1200" b="0" i="0" u="none" strike="noStrike" baseline="0" dirty="0">
                <a:latin typeface="ＭＳゴシック"/>
              </a:rPr>
              <a:t>4,000 </a:t>
            </a:r>
            <a:r>
              <a:rPr lang="ja-JP" altLang="en-US" sz="1200" b="0" i="0" u="none" strike="noStrike" baseline="0" dirty="0">
                <a:latin typeface="ＭＳゴシック"/>
              </a:rPr>
              <a:t>回を超え、かつ、処方箋受付回数が多い上位</a:t>
            </a:r>
            <a:r>
              <a:rPr lang="ja-JP" altLang="en-US" sz="1200" dirty="0">
                <a:latin typeface="ＭＳゴシック"/>
              </a:rPr>
              <a:t>３</a:t>
            </a:r>
            <a:r>
              <a:rPr lang="ja-JP" altLang="en-US" sz="1200" b="0" i="0" u="none" strike="noStrike" baseline="0" dirty="0">
                <a:latin typeface="ＭＳゴシック"/>
              </a:rPr>
              <a:t>の保険医療機関に係る処方箋による調剤の割合の合計が７割を超える薬局を加える。</a:t>
            </a:r>
            <a:endParaRPr lang="ja-JP" altLang="en-US" sz="10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89CA143E-4727-58F5-6305-AA5DD091C2EF}"/>
              </a:ext>
            </a:extLst>
          </p:cNvPr>
          <p:cNvSpPr/>
          <p:nvPr/>
        </p:nvSpPr>
        <p:spPr>
          <a:xfrm>
            <a:off x="481264" y="1150997"/>
            <a:ext cx="8098254" cy="762387"/>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4402B0E2-7ADB-0898-D6B7-5AB3FDB963A3}"/>
              </a:ext>
            </a:extLst>
          </p:cNvPr>
          <p:cNvSpPr/>
          <p:nvPr/>
        </p:nvSpPr>
        <p:spPr>
          <a:xfrm>
            <a:off x="564482" y="1008509"/>
            <a:ext cx="3343275" cy="28497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メイリオ" panose="020B0604030504040204" pitchFamily="50" charset="-128"/>
                <a:ea typeface="メイリオ" panose="020B0604030504040204" pitchFamily="50" charset="-128"/>
              </a:rPr>
              <a:t>効率の良い薬局経営の評価の見直し</a:t>
            </a:r>
          </a:p>
        </p:txBody>
      </p:sp>
      <p:graphicFrame>
        <p:nvGraphicFramePr>
          <p:cNvPr id="6" name="表 41">
            <a:extLst>
              <a:ext uri="{FF2B5EF4-FFF2-40B4-BE49-F238E27FC236}">
                <a16:creationId xmlns:a16="http://schemas.microsoft.com/office/drawing/2014/main" id="{9C7EC8F9-C801-B451-CB82-CABBA2AAF106}"/>
              </a:ext>
            </a:extLst>
          </p:cNvPr>
          <p:cNvGraphicFramePr>
            <a:graphicFrameLocks noGrp="1"/>
          </p:cNvGraphicFramePr>
          <p:nvPr>
            <p:extLst>
              <p:ext uri="{D42A27DB-BD31-4B8C-83A1-F6EECF244321}">
                <p14:modId xmlns:p14="http://schemas.microsoft.com/office/powerpoint/2010/main" val="3002604234"/>
              </p:ext>
            </p:extLst>
          </p:nvPr>
        </p:nvGraphicFramePr>
        <p:xfrm>
          <a:off x="481264" y="2032952"/>
          <a:ext cx="8098256" cy="3093720"/>
        </p:xfrm>
        <a:graphic>
          <a:graphicData uri="http://schemas.openxmlformats.org/drawingml/2006/table">
            <a:tbl>
              <a:tblPr firstRow="1" bandRow="1">
                <a:tableStyleId>{5940675A-B579-460E-94D1-54222C63F5DA}</a:tableStyleId>
              </a:tblPr>
              <a:tblGrid>
                <a:gridCol w="1233236">
                  <a:extLst>
                    <a:ext uri="{9D8B030D-6E8A-4147-A177-3AD203B41FA5}">
                      <a16:colId xmlns:a16="http://schemas.microsoft.com/office/drawing/2014/main" val="1661332621"/>
                    </a:ext>
                  </a:extLst>
                </a:gridCol>
                <a:gridCol w="666750">
                  <a:extLst>
                    <a:ext uri="{9D8B030D-6E8A-4147-A177-3AD203B41FA5}">
                      <a16:colId xmlns:a16="http://schemas.microsoft.com/office/drawing/2014/main" val="2928969713"/>
                    </a:ext>
                  </a:extLst>
                </a:gridCol>
                <a:gridCol w="3990975">
                  <a:extLst>
                    <a:ext uri="{9D8B030D-6E8A-4147-A177-3AD203B41FA5}">
                      <a16:colId xmlns:a16="http://schemas.microsoft.com/office/drawing/2014/main" val="3201534085"/>
                    </a:ext>
                  </a:extLst>
                </a:gridCol>
                <a:gridCol w="1038225">
                  <a:extLst>
                    <a:ext uri="{9D8B030D-6E8A-4147-A177-3AD203B41FA5}">
                      <a16:colId xmlns:a16="http://schemas.microsoft.com/office/drawing/2014/main" val="3320102443"/>
                    </a:ext>
                  </a:extLst>
                </a:gridCol>
                <a:gridCol w="1169070">
                  <a:extLst>
                    <a:ext uri="{9D8B030D-6E8A-4147-A177-3AD203B41FA5}">
                      <a16:colId xmlns:a16="http://schemas.microsoft.com/office/drawing/2014/main" val="1258935491"/>
                    </a:ext>
                  </a:extLst>
                </a:gridCol>
              </a:tblGrid>
              <a:tr h="246340">
                <a:tc rowSpan="2" gridSpan="2">
                  <a:txBody>
                    <a:bodyPr/>
                    <a:lstStyle/>
                    <a:p>
                      <a:endParaRPr kumimoji="1" lang="ja-JP" altLang="en-US" sz="1100" dirty="0">
                        <a:latin typeface="メイリオ" panose="020B0604030504040204" pitchFamily="50" charset="-128"/>
                        <a:ea typeface="メイリオ"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rowSpan="2" hMerge="1">
                  <a:txBody>
                    <a:bodyPr/>
                    <a:lstStyle/>
                    <a:p>
                      <a:endParaRPr kumimoji="1" lang="ja-JP" alt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2">
                  <a:txBody>
                    <a:bodyPr/>
                    <a:lstStyle/>
                    <a:p>
                      <a:pPr algn="ctr"/>
                      <a:r>
                        <a:rPr kumimoji="1" lang="ja-JP" altLang="en-US" sz="1100" b="1" dirty="0">
                          <a:latin typeface="メイリオ" panose="020B0604030504040204" pitchFamily="50" charset="-128"/>
                          <a:ea typeface="メイリオ" panose="020B0604030504040204" pitchFamily="50" charset="-128"/>
                        </a:rPr>
                        <a:t>要件</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hMerge="1">
                  <a:txBody>
                    <a:bodyPr/>
                    <a:lstStyle/>
                    <a:p>
                      <a:endParaRPr kumimoji="1" lang="ja-JP" altLang="en-US"/>
                    </a:p>
                  </a:txBody>
                  <a:tcPr/>
                </a:tc>
                <a:tc rowSpan="2">
                  <a:txBody>
                    <a:bodyPr/>
                    <a:lstStyle/>
                    <a:p>
                      <a:pPr algn="ctr"/>
                      <a:r>
                        <a:rPr kumimoji="1" lang="ja-JP" altLang="en-US" sz="1100" b="1" dirty="0">
                          <a:latin typeface="メイリオ" panose="020B0604030504040204" pitchFamily="50" charset="-128"/>
                          <a:ea typeface="メイリオ" panose="020B0604030504040204" pitchFamily="50" charset="-128"/>
                        </a:rPr>
                        <a:t>点数</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913290772"/>
                  </a:ext>
                </a:extLst>
              </a:tr>
              <a:tr h="246340">
                <a:tc gridSpan="2" vMerge="1">
                  <a:txBody>
                    <a:bodyPr/>
                    <a:lstStyle/>
                    <a:p>
                      <a:endParaRPr kumimoji="1" lang="ja-JP" alt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vMerge="1">
                  <a:txBody>
                    <a:bodyPr/>
                    <a:lstStyle/>
                    <a:p>
                      <a:endParaRPr kumimoji="1" lang="ja-JP" alt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kumimoji="1" lang="ja-JP" altLang="en-US" sz="1100" b="1" dirty="0">
                          <a:latin typeface="メイリオ" panose="020B0604030504040204" pitchFamily="50" charset="-128"/>
                          <a:ea typeface="メイリオ" panose="020B0604030504040204" pitchFamily="50" charset="-128"/>
                        </a:rPr>
                        <a:t>処方箋受付回数</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100" b="1" dirty="0">
                          <a:latin typeface="メイリオ" panose="020B0604030504040204" pitchFamily="50" charset="-128"/>
                          <a:ea typeface="メイリオ" panose="020B0604030504040204" pitchFamily="50" charset="-128"/>
                        </a:rPr>
                        <a:t>処方箋集中率</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vMerge="1">
                  <a:txBody>
                    <a:bodyPr/>
                    <a:lstStyle/>
                    <a:p>
                      <a:endParaRPr kumimoji="1" lang="ja-JP" altLang="en-US" sz="1200" dirty="0">
                        <a:latin typeface="メイリオ" panose="020B0604030504040204" pitchFamily="50" charset="-128"/>
                        <a:ea typeface="メイリオ"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657645503"/>
                  </a:ext>
                </a:extLst>
              </a:tr>
              <a:tr h="246340">
                <a:tc gridSpan="2">
                  <a:txBody>
                    <a:bodyPr/>
                    <a:lstStyle/>
                    <a:p>
                      <a:r>
                        <a:rPr kumimoji="1" lang="ja-JP" altLang="en-US" sz="1100" dirty="0">
                          <a:latin typeface="メイリオ" panose="020B0604030504040204" pitchFamily="50" charset="-128"/>
                          <a:ea typeface="メイリオ" panose="020B0604030504040204" pitchFamily="50" charset="-128"/>
                        </a:rPr>
                        <a:t>調剤基本料１</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2">
                  <a:txBody>
                    <a:bodyPr/>
                    <a:lstStyle/>
                    <a:p>
                      <a:r>
                        <a:rPr kumimoji="1" lang="ja-JP" altLang="en-US" sz="1100" dirty="0">
                          <a:latin typeface="メイリオ" panose="020B0604030504040204" pitchFamily="50" charset="-128"/>
                          <a:ea typeface="メイリオ" panose="020B0604030504040204" pitchFamily="50" charset="-128"/>
                        </a:rPr>
                        <a:t>調剤基本料２・３、特別調剤基本料以外</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kumimoji="1" lang="ja-JP" altLang="en-US"/>
                    </a:p>
                  </a:txBody>
                  <a:tcPr/>
                </a:tc>
                <a:tc>
                  <a:txBody>
                    <a:bodyPr/>
                    <a:lstStyle/>
                    <a:p>
                      <a:pPr algn="ctr"/>
                      <a:r>
                        <a:rPr kumimoji="1" lang="en-US" altLang="ja-JP" sz="1100" dirty="0">
                          <a:latin typeface="メイリオ" panose="020B0604030504040204" pitchFamily="50" charset="-128"/>
                          <a:ea typeface="メイリオ" panose="020B0604030504040204" pitchFamily="50" charset="-128"/>
                        </a:rPr>
                        <a:t>42</a:t>
                      </a:r>
                      <a:r>
                        <a:rPr kumimoji="1" lang="ja-JP" altLang="en-US" sz="1100" dirty="0">
                          <a:latin typeface="メイリオ" panose="020B0604030504040204" pitchFamily="50" charset="-128"/>
                          <a:ea typeface="メイリオ" panose="020B0604030504040204" pitchFamily="50" charset="-128"/>
                        </a:rPr>
                        <a:t>→</a:t>
                      </a:r>
                      <a:r>
                        <a:rPr kumimoji="1" lang="en-US" altLang="ja-JP" sz="1100" dirty="0">
                          <a:latin typeface="メイリオ" panose="020B0604030504040204" pitchFamily="50" charset="-128"/>
                          <a:ea typeface="メイリオ" panose="020B0604030504040204" pitchFamily="50" charset="-128"/>
                        </a:rPr>
                        <a:t>45</a:t>
                      </a:r>
                      <a:r>
                        <a:rPr kumimoji="1" lang="ja-JP" altLang="en-US" sz="1100" dirty="0">
                          <a:latin typeface="メイリオ" panose="020B0604030504040204" pitchFamily="50" charset="-128"/>
                          <a:ea typeface="メイリオ" panose="020B0604030504040204" pitchFamily="50" charset="-128"/>
                        </a:rPr>
                        <a:t>点</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277434097"/>
                  </a:ext>
                </a:extLst>
              </a:tr>
              <a:tr h="246340">
                <a:tc gridSpan="2">
                  <a:txBody>
                    <a:bodyPr/>
                    <a:lstStyle/>
                    <a:p>
                      <a:r>
                        <a:rPr kumimoji="1" lang="ja-JP" altLang="en-US" sz="1100" dirty="0">
                          <a:latin typeface="メイリオ" panose="020B0604030504040204" pitchFamily="50" charset="-128"/>
                          <a:ea typeface="メイリオ" panose="020B0604030504040204" pitchFamily="50" charset="-128"/>
                        </a:rPr>
                        <a:t>調剤基本料２</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kumimoji="1" lang="ja-JP" altLang="en-US"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kumimoji="1" lang="ja-JP" altLang="en-US" sz="1100" dirty="0">
                          <a:latin typeface="メイリオ" panose="020B0604030504040204" pitchFamily="50" charset="-128"/>
                          <a:ea typeface="メイリオ" panose="020B0604030504040204" pitchFamily="50" charset="-128"/>
                        </a:rPr>
                        <a:t>① 受付回数が月</a:t>
                      </a:r>
                      <a:r>
                        <a:rPr kumimoji="1" lang="en-US" altLang="ja-JP" sz="1100" dirty="0">
                          <a:latin typeface="メイリオ" panose="020B0604030504040204" pitchFamily="50" charset="-128"/>
                          <a:ea typeface="メイリオ" panose="020B0604030504040204" pitchFamily="50" charset="-128"/>
                        </a:rPr>
                        <a:t>2,000</a:t>
                      </a:r>
                      <a:r>
                        <a:rPr kumimoji="1" lang="ja-JP" altLang="en-US" sz="1100" dirty="0">
                          <a:latin typeface="メイリオ" panose="020B0604030504040204" pitchFamily="50" charset="-128"/>
                          <a:ea typeface="メイリオ" panose="020B0604030504040204" pitchFamily="50" charset="-128"/>
                        </a:rPr>
                        <a:t>回超～</a:t>
                      </a:r>
                      <a:r>
                        <a:rPr kumimoji="1" lang="en-US" altLang="ja-JP" sz="1100" dirty="0">
                          <a:latin typeface="メイリオ" panose="020B0604030504040204" pitchFamily="50" charset="-128"/>
                          <a:ea typeface="メイリオ" panose="020B0604030504040204" pitchFamily="50" charset="-128"/>
                        </a:rPr>
                        <a:t>4,000</a:t>
                      </a:r>
                      <a:r>
                        <a:rPr kumimoji="1" lang="ja-JP" altLang="en-US" sz="1100" dirty="0">
                          <a:latin typeface="メイリオ" panose="020B0604030504040204" pitchFamily="50" charset="-128"/>
                          <a:ea typeface="メイリオ" panose="020B0604030504040204" pitchFamily="50" charset="-128"/>
                        </a:rPr>
                        <a:t>回</a:t>
                      </a:r>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solidFill>
                            <a:srgbClr val="FF6565"/>
                          </a:solidFill>
                          <a:latin typeface="メイリオ" panose="020B0604030504040204" pitchFamily="50" charset="-128"/>
                          <a:ea typeface="メイリオ" panose="020B0604030504040204" pitchFamily="50" charset="-128"/>
                        </a:rPr>
                        <a:t>② 受付回数が月</a:t>
                      </a:r>
                      <a:r>
                        <a:rPr kumimoji="1" lang="en-US" altLang="ja-JP" sz="1100" dirty="0">
                          <a:solidFill>
                            <a:srgbClr val="FF6565"/>
                          </a:solidFill>
                          <a:latin typeface="メイリオ" panose="020B0604030504040204" pitchFamily="50" charset="-128"/>
                          <a:ea typeface="メイリオ" panose="020B0604030504040204" pitchFamily="50" charset="-128"/>
                        </a:rPr>
                        <a:t>4,000</a:t>
                      </a:r>
                      <a:r>
                        <a:rPr kumimoji="1" lang="ja-JP" altLang="en-US" sz="1100" dirty="0">
                          <a:solidFill>
                            <a:srgbClr val="FF6565"/>
                          </a:solidFill>
                          <a:latin typeface="メイリオ" panose="020B0604030504040204" pitchFamily="50" charset="-128"/>
                          <a:ea typeface="メイリオ" panose="020B0604030504040204" pitchFamily="50" charset="-128"/>
                        </a:rPr>
                        <a:t>回超</a:t>
                      </a:r>
                      <a:endParaRPr kumimoji="1" lang="en-US" altLang="ja-JP" sz="1100" dirty="0">
                        <a:solidFill>
                          <a:srgbClr val="FF6565"/>
                        </a:solidFill>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③ 受付回数が月</a:t>
                      </a:r>
                      <a:r>
                        <a:rPr kumimoji="1" lang="en-US" altLang="ja-JP" sz="1100" dirty="0">
                          <a:latin typeface="メイリオ" panose="020B0604030504040204" pitchFamily="50" charset="-128"/>
                          <a:ea typeface="メイリオ" panose="020B0604030504040204" pitchFamily="50" charset="-128"/>
                        </a:rPr>
                        <a:t>1,800</a:t>
                      </a:r>
                      <a:r>
                        <a:rPr kumimoji="1" lang="ja-JP" altLang="en-US" sz="1100" dirty="0">
                          <a:latin typeface="メイリオ" panose="020B0604030504040204" pitchFamily="50" charset="-128"/>
                          <a:ea typeface="メイリオ" panose="020B0604030504040204" pitchFamily="50" charset="-128"/>
                        </a:rPr>
                        <a:t>回超～</a:t>
                      </a:r>
                      <a:r>
                        <a:rPr kumimoji="1" lang="en-US" altLang="ja-JP" sz="1100" dirty="0">
                          <a:latin typeface="メイリオ" panose="020B0604030504040204" pitchFamily="50" charset="-128"/>
                          <a:ea typeface="メイリオ" panose="020B0604030504040204" pitchFamily="50" charset="-128"/>
                        </a:rPr>
                        <a:t>2,000</a:t>
                      </a:r>
                      <a:r>
                        <a:rPr kumimoji="1" lang="ja-JP" altLang="en-US" sz="1100" dirty="0">
                          <a:latin typeface="メイリオ" panose="020B0604030504040204" pitchFamily="50" charset="-128"/>
                          <a:ea typeface="メイリオ" panose="020B0604030504040204" pitchFamily="50" charset="-128"/>
                        </a:rPr>
                        <a:t>回</a:t>
                      </a:r>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④ 特定の医療機関からの受付回数が</a:t>
                      </a:r>
                      <a:r>
                        <a:rPr kumimoji="1" lang="en-US" altLang="ja-JP" sz="1100" dirty="0">
                          <a:latin typeface="メイリオ" panose="020B0604030504040204" pitchFamily="50" charset="-128"/>
                          <a:ea typeface="メイリオ" panose="020B0604030504040204" pitchFamily="50" charset="-128"/>
                        </a:rPr>
                        <a:t>4,000</a:t>
                      </a:r>
                      <a:r>
                        <a:rPr kumimoji="1" lang="ja-JP" altLang="en-US" sz="1100" dirty="0">
                          <a:latin typeface="メイリオ" panose="020B0604030504040204" pitchFamily="50" charset="-128"/>
                          <a:ea typeface="メイリオ" panose="020B0604030504040204" pitchFamily="50" charset="-128"/>
                        </a:rPr>
                        <a:t>回超</a:t>
                      </a:r>
                      <a:r>
                        <a:rPr kumimoji="1" lang="ja-JP" altLang="en-US" sz="1100" b="0" dirty="0">
                          <a:latin typeface="メイリオ" panose="020B0604030504040204" pitchFamily="50" charset="-128"/>
                          <a:ea typeface="メイリオ" panose="020B0604030504040204" pitchFamily="50" charset="-128"/>
                        </a:rPr>
                        <a:t>　</a:t>
                      </a:r>
                      <a:endParaRPr kumimoji="1" lang="en-US" altLang="ja-JP" sz="1100" b="0" dirty="0">
                        <a:latin typeface="メイリオ" panose="020B0604030504040204" pitchFamily="50" charset="-128"/>
                        <a:ea typeface="メイリオ"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kumimoji="1" lang="ja-JP" altLang="en-US" sz="1100" dirty="0">
                          <a:latin typeface="メイリオ" panose="020B0604030504040204" pitchFamily="50" charset="-128"/>
                          <a:ea typeface="メイリオ" panose="020B0604030504040204" pitchFamily="50" charset="-128"/>
                        </a:rPr>
                        <a:t>① </a:t>
                      </a:r>
                      <a:r>
                        <a:rPr kumimoji="1" lang="en-US" altLang="ja-JP" sz="1100" dirty="0">
                          <a:latin typeface="メイリオ" panose="020B0604030504040204" pitchFamily="50" charset="-128"/>
                          <a:ea typeface="メイリオ" panose="020B0604030504040204" pitchFamily="50" charset="-128"/>
                        </a:rPr>
                        <a:t>85</a:t>
                      </a:r>
                      <a:r>
                        <a:rPr kumimoji="1" lang="ja-JP" altLang="en-US" sz="1100" dirty="0">
                          <a:latin typeface="メイリオ" panose="020B0604030504040204" pitchFamily="50" charset="-128"/>
                          <a:ea typeface="メイリオ" panose="020B0604030504040204" pitchFamily="50" charset="-128"/>
                        </a:rPr>
                        <a:t>％超</a:t>
                      </a:r>
                      <a:endParaRPr kumimoji="1" lang="en-US" altLang="ja-JP" sz="1100" dirty="0">
                        <a:latin typeface="メイリオ" panose="020B0604030504040204" pitchFamily="50" charset="-128"/>
                        <a:ea typeface="メイリオ" panose="020B0604030504040204" pitchFamily="50" charset="-128"/>
                      </a:endParaRPr>
                    </a:p>
                    <a:p>
                      <a:pPr algn="ctr"/>
                      <a:r>
                        <a:rPr kumimoji="1" lang="ja-JP" altLang="en-US" sz="1100" dirty="0">
                          <a:solidFill>
                            <a:srgbClr val="FF6565"/>
                          </a:solidFill>
                          <a:latin typeface="メイリオ" panose="020B0604030504040204" pitchFamily="50" charset="-128"/>
                          <a:ea typeface="メイリオ" panose="020B0604030504040204" pitchFamily="50" charset="-128"/>
                        </a:rPr>
                        <a:t>② </a:t>
                      </a:r>
                      <a:r>
                        <a:rPr kumimoji="1" lang="en-US" altLang="ja-JP" sz="1100" dirty="0">
                          <a:solidFill>
                            <a:srgbClr val="FF6565"/>
                          </a:solidFill>
                          <a:latin typeface="メイリオ" panose="020B0604030504040204" pitchFamily="50" charset="-128"/>
                          <a:ea typeface="メイリオ" panose="020B0604030504040204" pitchFamily="50" charset="-128"/>
                        </a:rPr>
                        <a:t>70</a:t>
                      </a:r>
                      <a:r>
                        <a:rPr kumimoji="1" lang="ja-JP" altLang="en-US" sz="1100" dirty="0">
                          <a:solidFill>
                            <a:srgbClr val="FF6565"/>
                          </a:solidFill>
                          <a:latin typeface="メイリオ" panose="020B0604030504040204" pitchFamily="50" charset="-128"/>
                          <a:ea typeface="メイリオ" panose="020B0604030504040204" pitchFamily="50" charset="-128"/>
                        </a:rPr>
                        <a:t>％超</a:t>
                      </a:r>
                      <a:endParaRPr kumimoji="1" lang="en-US" altLang="ja-JP" sz="1100" dirty="0">
                        <a:solidFill>
                          <a:srgbClr val="FF6565"/>
                        </a:solidFill>
                        <a:latin typeface="メイリオ" panose="020B0604030504040204" pitchFamily="50" charset="-128"/>
                        <a:ea typeface="メイリオ" panose="020B0604030504040204" pitchFamily="50" charset="-128"/>
                      </a:endParaRPr>
                    </a:p>
                    <a:p>
                      <a:pPr algn="ctr"/>
                      <a:r>
                        <a:rPr kumimoji="1" lang="ja-JP" altLang="en-US" sz="1100" dirty="0">
                          <a:latin typeface="メイリオ" panose="020B0604030504040204" pitchFamily="50" charset="-128"/>
                          <a:ea typeface="メイリオ" panose="020B0604030504040204" pitchFamily="50" charset="-128"/>
                        </a:rPr>
                        <a:t>③ </a:t>
                      </a:r>
                      <a:r>
                        <a:rPr kumimoji="1" lang="en-US" altLang="ja-JP" sz="1100" dirty="0">
                          <a:latin typeface="メイリオ" panose="020B0604030504040204" pitchFamily="50" charset="-128"/>
                          <a:ea typeface="メイリオ" panose="020B0604030504040204" pitchFamily="50" charset="-128"/>
                        </a:rPr>
                        <a:t>95</a:t>
                      </a:r>
                      <a:r>
                        <a:rPr kumimoji="1" lang="ja-JP" altLang="en-US" sz="1100" dirty="0">
                          <a:latin typeface="メイリオ" panose="020B0604030504040204" pitchFamily="50" charset="-128"/>
                          <a:ea typeface="メイリオ" panose="020B0604030504040204" pitchFamily="50" charset="-128"/>
                        </a:rPr>
                        <a:t>％超</a:t>
                      </a:r>
                      <a:endParaRPr kumimoji="1" lang="en-US" altLang="ja-JP" sz="1100" dirty="0">
                        <a:latin typeface="メイリオ" panose="020B0604030504040204" pitchFamily="50" charset="-128"/>
                        <a:ea typeface="メイリオ" panose="020B0604030504040204" pitchFamily="50" charset="-128"/>
                      </a:endParaRPr>
                    </a:p>
                    <a:p>
                      <a:pPr marL="0" indent="0" algn="ctr">
                        <a:buNone/>
                      </a:pPr>
                      <a:r>
                        <a:rPr kumimoji="1" lang="ja-JP" altLang="en-US" sz="1100" dirty="0">
                          <a:latin typeface="メイリオ" panose="020B0604030504040204" pitchFamily="50" charset="-128"/>
                          <a:ea typeface="メイリオ" panose="020B0604030504040204" pitchFamily="50" charset="-128"/>
                        </a:rPr>
                        <a:t>　　　</a:t>
                      </a:r>
                      <a:endParaRPr kumimoji="1" lang="en-US" altLang="ja-JP" sz="1100" b="0" dirty="0">
                        <a:latin typeface="メイリオ" panose="020B0604030504040204" pitchFamily="50" charset="-128"/>
                        <a:ea typeface="メイリオ"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kumimoji="1" lang="en-US" altLang="ja-JP" sz="1100" dirty="0">
                          <a:latin typeface="メイリオ" panose="020B0604030504040204" pitchFamily="50" charset="-128"/>
                          <a:ea typeface="メイリオ" panose="020B0604030504040204" pitchFamily="50" charset="-128"/>
                        </a:rPr>
                        <a:t>26</a:t>
                      </a:r>
                      <a:r>
                        <a:rPr kumimoji="1" lang="ja-JP" altLang="en-US" sz="1100" dirty="0">
                          <a:latin typeface="メイリオ" panose="020B0604030504040204" pitchFamily="50" charset="-128"/>
                          <a:ea typeface="メイリオ" panose="020B0604030504040204" pitchFamily="50" charset="-128"/>
                        </a:rPr>
                        <a:t>→</a:t>
                      </a:r>
                      <a:r>
                        <a:rPr kumimoji="1" lang="en-US" altLang="ja-JP" sz="1100" dirty="0">
                          <a:latin typeface="メイリオ" panose="020B0604030504040204" pitchFamily="50" charset="-128"/>
                          <a:ea typeface="メイリオ" panose="020B0604030504040204" pitchFamily="50" charset="-128"/>
                        </a:rPr>
                        <a:t>29</a:t>
                      </a:r>
                      <a:r>
                        <a:rPr kumimoji="1" lang="ja-JP" altLang="en-US" sz="1100" dirty="0">
                          <a:latin typeface="メイリオ" panose="020B0604030504040204" pitchFamily="50" charset="-128"/>
                          <a:ea typeface="メイリオ" panose="020B0604030504040204" pitchFamily="50" charset="-128"/>
                        </a:rPr>
                        <a:t>点</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765898180"/>
                  </a:ext>
                </a:extLst>
              </a:tr>
              <a:tr h="246340">
                <a:tc rowSpan="4">
                  <a:txBody>
                    <a:bodyPr/>
                    <a:lstStyle/>
                    <a:p>
                      <a:r>
                        <a:rPr kumimoji="1" lang="ja-JP" altLang="en-US" sz="1100" dirty="0">
                          <a:latin typeface="メイリオ" panose="020B0604030504040204" pitchFamily="50" charset="-128"/>
                          <a:ea typeface="メイリオ" panose="020B0604030504040204" pitchFamily="50" charset="-128"/>
                        </a:rPr>
                        <a:t>調剤基本料３</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algn="ctr"/>
                      <a:r>
                        <a:rPr kumimoji="1" lang="ja-JP" altLang="en-US" sz="1100" dirty="0">
                          <a:latin typeface="メイリオ" panose="020B0604030504040204" pitchFamily="50" charset="-128"/>
                          <a:ea typeface="メイリオ" panose="020B0604030504040204" pitchFamily="50" charset="-128"/>
                        </a:rPr>
                        <a:t>イ</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kumimoji="1" lang="ja-JP" altLang="en-US" sz="1100" dirty="0">
                          <a:latin typeface="メイリオ" panose="020B0604030504040204" pitchFamily="50" charset="-128"/>
                          <a:ea typeface="メイリオ" panose="020B0604030504040204" pitchFamily="50" charset="-128"/>
                        </a:rPr>
                        <a:t>同一グループで受付回数が月</a:t>
                      </a:r>
                      <a:r>
                        <a:rPr kumimoji="1" lang="en-US" altLang="ja-JP" sz="1100" dirty="0">
                          <a:latin typeface="メイリオ" panose="020B0604030504040204" pitchFamily="50" charset="-128"/>
                          <a:ea typeface="メイリオ" panose="020B0604030504040204" pitchFamily="50" charset="-128"/>
                        </a:rPr>
                        <a:t>3</a:t>
                      </a:r>
                      <a:r>
                        <a:rPr kumimoji="1" lang="ja-JP" altLang="en-US" sz="1100" dirty="0">
                          <a:latin typeface="メイリオ" panose="020B0604030504040204" pitchFamily="50" charset="-128"/>
                          <a:ea typeface="メイリオ" panose="020B0604030504040204" pitchFamily="50" charset="-128"/>
                        </a:rPr>
                        <a:t>万</a:t>
                      </a:r>
                      <a:r>
                        <a:rPr kumimoji="1" lang="en-US" altLang="ja-JP" sz="1100" dirty="0">
                          <a:latin typeface="メイリオ" panose="020B0604030504040204" pitchFamily="50" charset="-128"/>
                          <a:ea typeface="メイリオ" panose="020B0604030504040204" pitchFamily="50" charset="-128"/>
                        </a:rPr>
                        <a:t>5</a:t>
                      </a:r>
                      <a:r>
                        <a:rPr kumimoji="1" lang="ja-JP" altLang="en-US" sz="1100" dirty="0">
                          <a:latin typeface="メイリオ" panose="020B0604030504040204" pitchFamily="50" charset="-128"/>
                          <a:ea typeface="メイリオ" panose="020B0604030504040204" pitchFamily="50" charset="-128"/>
                        </a:rPr>
                        <a:t>千回超～</a:t>
                      </a:r>
                      <a:r>
                        <a:rPr kumimoji="1" lang="en-US" altLang="ja-JP" sz="1100" dirty="0">
                          <a:latin typeface="メイリオ" panose="020B0604030504040204" pitchFamily="50" charset="-128"/>
                          <a:ea typeface="メイリオ" panose="020B0604030504040204" pitchFamily="50" charset="-128"/>
                        </a:rPr>
                        <a:t>4</a:t>
                      </a:r>
                      <a:r>
                        <a:rPr kumimoji="1" lang="ja-JP" altLang="en-US" sz="1100" dirty="0">
                          <a:latin typeface="メイリオ" panose="020B0604030504040204" pitchFamily="50" charset="-128"/>
                          <a:ea typeface="メイリオ" panose="020B0604030504040204" pitchFamily="50" charset="-128"/>
                        </a:rPr>
                        <a:t>万回</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kumimoji="1" lang="en-US" altLang="ja-JP" sz="1100" dirty="0">
                          <a:latin typeface="メイリオ" panose="020B0604030504040204" pitchFamily="50" charset="-128"/>
                          <a:ea typeface="メイリオ" panose="020B0604030504040204" pitchFamily="50" charset="-128"/>
                        </a:rPr>
                        <a:t>95</a:t>
                      </a:r>
                      <a:r>
                        <a:rPr kumimoji="1" lang="ja-JP" altLang="en-US" sz="1100">
                          <a:latin typeface="メイリオ" panose="020B0604030504040204" pitchFamily="50" charset="-128"/>
                          <a:ea typeface="メイリオ" panose="020B0604030504040204" pitchFamily="50" charset="-128"/>
                        </a:rPr>
                        <a:t>％超</a:t>
                      </a:r>
                      <a:endParaRPr kumimoji="1" lang="ja-JP" altLang="en-US" sz="1100" dirty="0">
                        <a:latin typeface="メイリオ" panose="020B0604030504040204" pitchFamily="50" charset="-128"/>
                        <a:ea typeface="メイリオ"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algn="ctr"/>
                      <a:r>
                        <a:rPr kumimoji="1" lang="en-US" altLang="ja-JP" sz="1100" dirty="0">
                          <a:latin typeface="メイリオ" panose="020B0604030504040204" pitchFamily="50" charset="-128"/>
                          <a:ea typeface="メイリオ" panose="020B0604030504040204" pitchFamily="50" charset="-128"/>
                        </a:rPr>
                        <a:t>21</a:t>
                      </a:r>
                      <a:r>
                        <a:rPr kumimoji="1" lang="ja-JP" altLang="en-US" sz="1100" dirty="0">
                          <a:latin typeface="メイリオ" panose="020B0604030504040204" pitchFamily="50" charset="-128"/>
                          <a:ea typeface="メイリオ" panose="020B0604030504040204" pitchFamily="50" charset="-128"/>
                        </a:rPr>
                        <a:t>→</a:t>
                      </a:r>
                      <a:r>
                        <a:rPr kumimoji="1" lang="en-US" altLang="ja-JP" sz="1100" dirty="0">
                          <a:latin typeface="メイリオ" panose="020B0604030504040204" pitchFamily="50" charset="-128"/>
                          <a:ea typeface="メイリオ" panose="020B0604030504040204" pitchFamily="50" charset="-128"/>
                        </a:rPr>
                        <a:t>24</a:t>
                      </a:r>
                      <a:r>
                        <a:rPr kumimoji="1" lang="ja-JP" altLang="en-US" sz="1100" dirty="0">
                          <a:latin typeface="メイリオ" panose="020B0604030504040204" pitchFamily="50" charset="-128"/>
                          <a:ea typeface="メイリオ" panose="020B0604030504040204" pitchFamily="50" charset="-128"/>
                        </a:rPr>
                        <a:t>点</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605498538"/>
                  </a:ext>
                </a:extLst>
              </a:tr>
              <a:tr h="246340">
                <a:tc vMerge="1">
                  <a:txBody>
                    <a:bodyPr/>
                    <a:lstStyle/>
                    <a:p>
                      <a:endParaRPr kumimoji="1" lang="ja-JP" altLang="en-US" sz="1200">
                        <a:latin typeface="メイリオ" panose="020B0604030504040204" pitchFamily="50" charset="-128"/>
                        <a:ea typeface="メイリオ"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vMerge="1">
                  <a:txBody>
                    <a:bodyPr/>
                    <a:lstStyle/>
                    <a:p>
                      <a:endParaRPr kumimoji="1" lang="ja-JP" altLang="en-US" sz="1200" dirty="0">
                        <a:latin typeface="メイリオ" panose="020B0604030504040204" pitchFamily="50" charset="-128"/>
                        <a:ea typeface="メイリオ"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kumimoji="1" lang="ja-JP" altLang="en-US" sz="1100" dirty="0">
                          <a:latin typeface="メイリオ" panose="020B0604030504040204" pitchFamily="50" charset="-128"/>
                          <a:ea typeface="メイリオ" panose="020B0604030504040204" pitchFamily="50" charset="-128"/>
                        </a:rPr>
                        <a:t>同一グループで受付回数が月</a:t>
                      </a:r>
                      <a:r>
                        <a:rPr kumimoji="1" lang="en-US" altLang="ja-JP" sz="1100" dirty="0">
                          <a:latin typeface="メイリオ" panose="020B0604030504040204" pitchFamily="50" charset="-128"/>
                          <a:ea typeface="メイリオ" panose="020B0604030504040204" pitchFamily="50" charset="-128"/>
                        </a:rPr>
                        <a:t>4</a:t>
                      </a:r>
                      <a:r>
                        <a:rPr kumimoji="1" lang="ja-JP" altLang="en-US" sz="1100" dirty="0">
                          <a:latin typeface="メイリオ" panose="020B0604030504040204" pitchFamily="50" charset="-128"/>
                          <a:ea typeface="メイリオ" panose="020B0604030504040204" pitchFamily="50" charset="-128"/>
                        </a:rPr>
                        <a:t>万回超～</a:t>
                      </a:r>
                      <a:r>
                        <a:rPr kumimoji="1" lang="en-US" altLang="ja-JP" sz="1100" dirty="0">
                          <a:latin typeface="メイリオ" panose="020B0604030504040204" pitchFamily="50" charset="-128"/>
                          <a:ea typeface="メイリオ" panose="020B0604030504040204" pitchFamily="50" charset="-128"/>
                        </a:rPr>
                        <a:t>40</a:t>
                      </a:r>
                      <a:r>
                        <a:rPr kumimoji="1" lang="ja-JP" altLang="en-US" sz="1100" dirty="0">
                          <a:latin typeface="メイリオ" panose="020B0604030504040204" pitchFamily="50" charset="-128"/>
                          <a:ea typeface="メイリオ" panose="020B0604030504040204" pitchFamily="50" charset="-128"/>
                        </a:rPr>
                        <a:t>万回</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algn="ctr"/>
                      <a:r>
                        <a:rPr kumimoji="1" lang="en-US" altLang="ja-JP" sz="1100" dirty="0">
                          <a:solidFill>
                            <a:schemeClr val="tx1"/>
                          </a:solidFill>
                          <a:latin typeface="メイリオ" panose="020B0604030504040204" pitchFamily="50" charset="-128"/>
                          <a:ea typeface="メイリオ" panose="020B0604030504040204" pitchFamily="50" charset="-128"/>
                        </a:rPr>
                        <a:t>85</a:t>
                      </a:r>
                      <a:r>
                        <a:rPr kumimoji="1" lang="ja-JP" altLang="en-US" sz="1100" dirty="0">
                          <a:solidFill>
                            <a:schemeClr val="tx1"/>
                          </a:solidFill>
                          <a:latin typeface="メイリオ" panose="020B0604030504040204" pitchFamily="50" charset="-128"/>
                          <a:ea typeface="メイリオ" panose="020B0604030504040204" pitchFamily="50" charset="-128"/>
                        </a:rPr>
                        <a:t>％超</a:t>
                      </a:r>
                      <a:endParaRPr kumimoji="1" lang="ja-JP" altLang="en-US" sz="1100" dirty="0">
                        <a:latin typeface="メイリオ" panose="020B0604030504040204" pitchFamily="50" charset="-128"/>
                        <a:ea typeface="メイリオ" panose="020B0604030504040204"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vMerge="1">
                  <a:txBody>
                    <a:bodyPr/>
                    <a:lstStyle/>
                    <a:p>
                      <a:endParaRPr kumimoji="1" lang="ja-JP" altLang="en-US" sz="1200" dirty="0">
                        <a:latin typeface="メイリオ" panose="020B0604030504040204" pitchFamily="50" charset="-128"/>
                        <a:ea typeface="メイリオ"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257830707"/>
                  </a:ext>
                </a:extLst>
              </a:tr>
              <a:tr h="246340">
                <a:tc vMerge="1">
                  <a:txBody>
                    <a:bodyPr/>
                    <a:lstStyle/>
                    <a:p>
                      <a:endParaRPr kumimoji="1" lang="ja-JP" altLang="en-US" sz="1200">
                        <a:latin typeface="メイリオ" panose="020B0604030504040204" pitchFamily="50" charset="-128"/>
                        <a:ea typeface="メイリオ"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ロ</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kumimoji="1" lang="ja-JP" altLang="en-US" sz="1100" dirty="0">
                          <a:solidFill>
                            <a:schemeClr val="tx1"/>
                          </a:solidFill>
                          <a:latin typeface="メイリオ" panose="020B0604030504040204" pitchFamily="50" charset="-128"/>
                          <a:ea typeface="メイリオ" panose="020B0604030504040204" pitchFamily="50" charset="-128"/>
                        </a:rPr>
                        <a:t>同一グループで受付回数が月</a:t>
                      </a:r>
                      <a:r>
                        <a:rPr kumimoji="1" lang="en-US" altLang="ja-JP" sz="1100" dirty="0">
                          <a:solidFill>
                            <a:schemeClr val="tx1"/>
                          </a:solidFill>
                          <a:latin typeface="メイリオ" panose="020B0604030504040204" pitchFamily="50" charset="-128"/>
                          <a:ea typeface="メイリオ" panose="020B0604030504040204" pitchFamily="50" charset="-128"/>
                        </a:rPr>
                        <a:t>40</a:t>
                      </a:r>
                      <a:r>
                        <a:rPr kumimoji="1" lang="ja-JP" altLang="en-US" sz="1100" dirty="0">
                          <a:solidFill>
                            <a:schemeClr val="tx1"/>
                          </a:solidFill>
                          <a:latin typeface="メイリオ" panose="020B0604030504040204" pitchFamily="50" charset="-128"/>
                          <a:ea typeface="メイリオ" panose="020B0604030504040204" pitchFamily="50" charset="-128"/>
                        </a:rPr>
                        <a:t>万回超又は</a:t>
                      </a:r>
                      <a:r>
                        <a:rPr kumimoji="1" lang="en-US" altLang="ja-JP" sz="1100" b="0" dirty="0">
                          <a:solidFill>
                            <a:schemeClr val="tx1"/>
                          </a:solidFill>
                          <a:latin typeface="メイリオ" panose="020B0604030504040204" pitchFamily="50" charset="-128"/>
                          <a:ea typeface="メイリオ" panose="020B0604030504040204" pitchFamily="50" charset="-128"/>
                        </a:rPr>
                        <a:t>300</a:t>
                      </a:r>
                      <a:r>
                        <a:rPr kumimoji="1" lang="ja-JP" altLang="en-US" sz="1100" b="0" dirty="0">
                          <a:solidFill>
                            <a:schemeClr val="tx1"/>
                          </a:solidFill>
                          <a:latin typeface="メイリオ" panose="020B0604030504040204" pitchFamily="50" charset="-128"/>
                          <a:ea typeface="メイリオ" panose="020B0604030504040204" pitchFamily="50" charset="-128"/>
                        </a:rPr>
                        <a:t>店舗以上</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vMerge="1">
                  <a:txBody>
                    <a:bodyPr/>
                    <a:lstStyle/>
                    <a:p>
                      <a:endParaRPr kumimoji="1" lang="ja-JP" altLang="en-US" sz="11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kumimoji="1" lang="en-US" altLang="ja-JP" sz="1100" dirty="0">
                          <a:solidFill>
                            <a:schemeClr val="tx1"/>
                          </a:solidFill>
                          <a:latin typeface="メイリオ" panose="020B0604030504040204" pitchFamily="50" charset="-128"/>
                          <a:ea typeface="メイリオ" panose="020B0604030504040204" pitchFamily="50" charset="-128"/>
                        </a:rPr>
                        <a:t>16</a:t>
                      </a:r>
                      <a:r>
                        <a:rPr kumimoji="1" lang="ja-JP" altLang="en-US" sz="1100" dirty="0">
                          <a:solidFill>
                            <a:schemeClr val="tx1"/>
                          </a:solidFill>
                          <a:latin typeface="メイリオ" panose="020B0604030504040204" pitchFamily="50" charset="-128"/>
                          <a:ea typeface="メイリオ" panose="020B0604030504040204" pitchFamily="50" charset="-128"/>
                        </a:rPr>
                        <a:t>→</a:t>
                      </a:r>
                      <a:r>
                        <a:rPr kumimoji="1" lang="en-US" altLang="ja-JP" sz="1100" dirty="0">
                          <a:solidFill>
                            <a:schemeClr val="tx1"/>
                          </a:solidFill>
                          <a:latin typeface="メイリオ" panose="020B0604030504040204" pitchFamily="50" charset="-128"/>
                          <a:ea typeface="メイリオ" panose="020B0604030504040204" pitchFamily="50" charset="-128"/>
                        </a:rPr>
                        <a:t>19</a:t>
                      </a:r>
                      <a:r>
                        <a:rPr kumimoji="1" lang="ja-JP" altLang="en-US" sz="1100" dirty="0">
                          <a:solidFill>
                            <a:schemeClr val="tx1"/>
                          </a:solidFill>
                          <a:latin typeface="メイリオ" panose="020B0604030504040204" pitchFamily="50" charset="-128"/>
                          <a:ea typeface="メイリオ" panose="020B0604030504040204" pitchFamily="50" charset="-128"/>
                        </a:rPr>
                        <a:t>点</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082534198"/>
                  </a:ext>
                </a:extLst>
              </a:tr>
              <a:tr h="246340">
                <a:tc vMerge="1">
                  <a:txBody>
                    <a:bodyPr/>
                    <a:lstStyle/>
                    <a:p>
                      <a:endParaRPr kumimoji="1" lang="ja-JP" altLang="en-US" sz="1200" dirty="0">
                        <a:latin typeface="メイリオ" panose="020B0604030504040204" pitchFamily="50" charset="-128"/>
                        <a:ea typeface="メイリオ"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kumimoji="1" lang="ja-JP" altLang="en-US" sz="1100" b="0" dirty="0">
                          <a:solidFill>
                            <a:schemeClr val="tx1"/>
                          </a:solidFill>
                          <a:latin typeface="メイリオ" panose="020B0604030504040204" pitchFamily="50" charset="-128"/>
                          <a:ea typeface="メイリオ" panose="020B0604030504040204" pitchFamily="50" charset="-128"/>
                        </a:rPr>
                        <a:t>ハ</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kumimoji="1" lang="ja-JP" altLang="en-US" sz="1100" b="0" dirty="0">
                          <a:solidFill>
                            <a:schemeClr val="tx1"/>
                          </a:solidFill>
                          <a:latin typeface="メイリオ" panose="020B0604030504040204" pitchFamily="50" charset="-128"/>
                          <a:ea typeface="メイリオ" panose="020B0604030504040204" pitchFamily="50" charset="-128"/>
                        </a:rPr>
                        <a:t>同一グループで受付回数が月</a:t>
                      </a:r>
                      <a:r>
                        <a:rPr kumimoji="1" lang="en-US" altLang="ja-JP" sz="1100" b="0" dirty="0">
                          <a:solidFill>
                            <a:schemeClr val="tx1"/>
                          </a:solidFill>
                          <a:latin typeface="メイリオ" panose="020B0604030504040204" pitchFamily="50" charset="-128"/>
                          <a:ea typeface="メイリオ" panose="020B0604030504040204" pitchFamily="50" charset="-128"/>
                        </a:rPr>
                        <a:t>40</a:t>
                      </a:r>
                      <a:r>
                        <a:rPr kumimoji="1" lang="ja-JP" altLang="en-US" sz="1100" b="0" dirty="0">
                          <a:solidFill>
                            <a:schemeClr val="tx1"/>
                          </a:solidFill>
                          <a:latin typeface="メイリオ" panose="020B0604030504040204" pitchFamily="50" charset="-128"/>
                          <a:ea typeface="メイリオ" panose="020B0604030504040204" pitchFamily="50" charset="-128"/>
                        </a:rPr>
                        <a:t>万回超又は</a:t>
                      </a:r>
                      <a:r>
                        <a:rPr kumimoji="1" lang="en-US" altLang="ja-JP" sz="1100" b="0" dirty="0">
                          <a:solidFill>
                            <a:schemeClr val="tx1"/>
                          </a:solidFill>
                          <a:latin typeface="メイリオ" panose="020B0604030504040204" pitchFamily="50" charset="-128"/>
                          <a:ea typeface="メイリオ" panose="020B0604030504040204" pitchFamily="50" charset="-128"/>
                        </a:rPr>
                        <a:t>300</a:t>
                      </a:r>
                      <a:r>
                        <a:rPr kumimoji="1" lang="ja-JP" altLang="en-US" sz="1100" b="0" dirty="0">
                          <a:solidFill>
                            <a:schemeClr val="tx1"/>
                          </a:solidFill>
                          <a:latin typeface="メイリオ" panose="020B0604030504040204" pitchFamily="50" charset="-128"/>
                          <a:ea typeface="メイリオ" panose="020B0604030504040204" pitchFamily="50" charset="-128"/>
                        </a:rPr>
                        <a:t>店舗以上</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kumimoji="1" lang="en-US" altLang="ja-JP" sz="1100" b="0" dirty="0">
                          <a:solidFill>
                            <a:schemeClr val="tx1"/>
                          </a:solidFill>
                          <a:latin typeface="メイリオ" panose="020B0604030504040204" pitchFamily="50" charset="-128"/>
                          <a:ea typeface="メイリオ" panose="020B0604030504040204" pitchFamily="50" charset="-128"/>
                        </a:rPr>
                        <a:t>85</a:t>
                      </a:r>
                      <a:r>
                        <a:rPr kumimoji="1" lang="ja-JP" altLang="en-US" sz="1100" b="0" dirty="0">
                          <a:solidFill>
                            <a:schemeClr val="tx1"/>
                          </a:solidFill>
                          <a:latin typeface="メイリオ" panose="020B0604030504040204" pitchFamily="50" charset="-128"/>
                          <a:ea typeface="メイリオ" panose="020B0604030504040204" pitchFamily="50" charset="-128"/>
                        </a:rPr>
                        <a:t>％以下</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kumimoji="1" lang="en-US" altLang="ja-JP" sz="1100" b="0" dirty="0">
                          <a:solidFill>
                            <a:schemeClr val="tx1"/>
                          </a:solidFill>
                          <a:latin typeface="メイリオ" panose="020B0604030504040204" pitchFamily="50" charset="-128"/>
                          <a:ea typeface="メイリオ" panose="020B0604030504040204" pitchFamily="50" charset="-128"/>
                        </a:rPr>
                        <a:t>32</a:t>
                      </a:r>
                      <a:r>
                        <a:rPr kumimoji="1" lang="ja-JP" altLang="en-US" sz="1100" b="0" dirty="0">
                          <a:solidFill>
                            <a:schemeClr val="tx1"/>
                          </a:solidFill>
                          <a:latin typeface="メイリオ" panose="020B0604030504040204" pitchFamily="50" charset="-128"/>
                          <a:ea typeface="メイリオ" panose="020B0604030504040204" pitchFamily="50" charset="-128"/>
                        </a:rPr>
                        <a:t>→</a:t>
                      </a:r>
                      <a:r>
                        <a:rPr kumimoji="1" lang="en-US" altLang="ja-JP" sz="1100" b="0" dirty="0">
                          <a:solidFill>
                            <a:schemeClr val="tx1"/>
                          </a:solidFill>
                          <a:latin typeface="メイリオ" panose="020B0604030504040204" pitchFamily="50" charset="-128"/>
                          <a:ea typeface="メイリオ" panose="020B0604030504040204" pitchFamily="50" charset="-128"/>
                        </a:rPr>
                        <a:t>35</a:t>
                      </a:r>
                      <a:r>
                        <a:rPr kumimoji="1" lang="ja-JP" altLang="en-US" sz="1100" b="0" dirty="0">
                          <a:solidFill>
                            <a:schemeClr val="tx1"/>
                          </a:solidFill>
                          <a:latin typeface="メイリオ" panose="020B0604030504040204" pitchFamily="50" charset="-128"/>
                          <a:ea typeface="メイリオ" panose="020B0604030504040204" pitchFamily="50" charset="-128"/>
                        </a:rPr>
                        <a:t>点</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166145575"/>
                  </a:ext>
                </a:extLst>
              </a:tr>
              <a:tr h="246340">
                <a:tc rowSpan="2">
                  <a:txBody>
                    <a:bodyPr/>
                    <a:lstStyle/>
                    <a:p>
                      <a:r>
                        <a:rPr kumimoji="1" lang="ja-JP" altLang="en-US" sz="1100" dirty="0">
                          <a:latin typeface="メイリオ" panose="020B0604030504040204" pitchFamily="50" charset="-128"/>
                          <a:ea typeface="メイリオ" panose="020B0604030504040204" pitchFamily="50" charset="-128"/>
                        </a:rPr>
                        <a:t>特別調剤基本料</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kumimoji="1" lang="en-US" altLang="ja-JP" sz="1100" b="0" dirty="0">
                          <a:solidFill>
                            <a:schemeClr val="tx1"/>
                          </a:solidFill>
                          <a:latin typeface="メイリオ" panose="020B0604030504040204" pitchFamily="50" charset="-128"/>
                          <a:ea typeface="メイリオ" panose="020B0604030504040204" pitchFamily="50" charset="-128"/>
                        </a:rPr>
                        <a:t>A</a:t>
                      </a:r>
                      <a:endParaRPr kumimoji="1" lang="ja-JP" altLang="en-US" sz="11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kumimoji="1" lang="ja-JP" altLang="en-US" sz="1100" b="0" dirty="0">
                          <a:solidFill>
                            <a:schemeClr val="tx1"/>
                          </a:solidFill>
                          <a:latin typeface="メイリオ" panose="020B0604030504040204" pitchFamily="50" charset="-128"/>
                          <a:ea typeface="メイリオ" panose="020B0604030504040204" pitchFamily="50" charset="-128"/>
                        </a:rPr>
                        <a:t>医療機関と特別な関係を有している　</a:t>
                      </a:r>
                      <a:r>
                        <a:rPr kumimoji="1" lang="en-US" altLang="ja-JP" sz="1100" b="0" dirty="0">
                          <a:solidFill>
                            <a:schemeClr val="tx1"/>
                          </a:solidFill>
                          <a:latin typeface="メイリオ" panose="020B0604030504040204" pitchFamily="50" charset="-128"/>
                          <a:ea typeface="メイリオ" panose="020B0604030504040204" pitchFamily="50" charset="-128"/>
                        </a:rPr>
                        <a:t>(※2)</a:t>
                      </a:r>
                      <a:endParaRPr kumimoji="1" lang="ja-JP" altLang="en-US" sz="11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kumimoji="1" lang="en-US" altLang="ja-JP" sz="1100" b="0" dirty="0">
                          <a:solidFill>
                            <a:srgbClr val="FF6565"/>
                          </a:solidFill>
                          <a:latin typeface="メイリオ" panose="020B0604030504040204" pitchFamily="50" charset="-128"/>
                          <a:ea typeface="メイリオ" panose="020B0604030504040204" pitchFamily="50" charset="-128"/>
                        </a:rPr>
                        <a:t>70</a:t>
                      </a:r>
                      <a:r>
                        <a:rPr kumimoji="1" lang="ja-JP" altLang="en-US" sz="1100" b="0" dirty="0">
                          <a:solidFill>
                            <a:srgbClr val="FF6565"/>
                          </a:solidFill>
                          <a:latin typeface="メイリオ" panose="020B0604030504040204" pitchFamily="50" charset="-128"/>
                          <a:ea typeface="メイリオ" panose="020B0604030504040204" pitchFamily="50" charset="-128"/>
                        </a:rPr>
                        <a:t>→</a:t>
                      </a:r>
                      <a:r>
                        <a:rPr kumimoji="1" lang="en-US" altLang="ja-JP" sz="1100" b="0" dirty="0">
                          <a:solidFill>
                            <a:srgbClr val="FF6565"/>
                          </a:solidFill>
                          <a:latin typeface="メイリオ" panose="020B0604030504040204" pitchFamily="50" charset="-128"/>
                          <a:ea typeface="メイリオ" panose="020B0604030504040204" pitchFamily="50" charset="-128"/>
                        </a:rPr>
                        <a:t>50</a:t>
                      </a:r>
                      <a:r>
                        <a:rPr kumimoji="1" lang="ja-JP" altLang="en-US" sz="1100" b="0" dirty="0">
                          <a:solidFill>
                            <a:srgbClr val="FF6565"/>
                          </a:solidFill>
                          <a:latin typeface="メイリオ" panose="020B0604030504040204" pitchFamily="50" charset="-128"/>
                          <a:ea typeface="メイリオ" panose="020B0604030504040204" pitchFamily="50" charset="-128"/>
                        </a:rPr>
                        <a:t>％超</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kumimoji="1" lang="en-US" altLang="ja-JP" sz="1100" b="0" dirty="0">
                          <a:solidFill>
                            <a:schemeClr val="tx1"/>
                          </a:solidFill>
                          <a:latin typeface="メイリオ" panose="020B0604030504040204" pitchFamily="50" charset="-128"/>
                          <a:ea typeface="メイリオ" panose="020B0604030504040204" pitchFamily="50" charset="-128"/>
                        </a:rPr>
                        <a:t>7</a:t>
                      </a:r>
                      <a:r>
                        <a:rPr kumimoji="1" lang="ja-JP" altLang="en-US" sz="1100" b="0" dirty="0">
                          <a:solidFill>
                            <a:schemeClr val="tx1"/>
                          </a:solidFill>
                          <a:latin typeface="メイリオ" panose="020B0604030504040204" pitchFamily="50" charset="-128"/>
                          <a:ea typeface="メイリオ" panose="020B0604030504040204" pitchFamily="50" charset="-128"/>
                        </a:rPr>
                        <a:t>→</a:t>
                      </a:r>
                      <a:r>
                        <a:rPr kumimoji="1" lang="en-US" altLang="ja-JP" sz="1100" b="0" dirty="0">
                          <a:solidFill>
                            <a:schemeClr val="tx1"/>
                          </a:solidFill>
                          <a:latin typeface="メイリオ" panose="020B0604030504040204" pitchFamily="50" charset="-128"/>
                          <a:ea typeface="メイリオ" panose="020B0604030504040204" pitchFamily="50" charset="-128"/>
                        </a:rPr>
                        <a:t>5</a:t>
                      </a:r>
                      <a:r>
                        <a:rPr kumimoji="1" lang="ja-JP" altLang="en-US" sz="1100" b="0" dirty="0">
                          <a:solidFill>
                            <a:schemeClr val="tx1"/>
                          </a:solidFill>
                          <a:latin typeface="メイリオ" panose="020B0604030504040204" pitchFamily="50" charset="-128"/>
                          <a:ea typeface="メイリオ" panose="020B0604030504040204" pitchFamily="50" charset="-128"/>
                        </a:rPr>
                        <a:t>点</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832343168"/>
                  </a:ext>
                </a:extLst>
              </a:tr>
              <a:tr h="246340">
                <a:tc vMerge="1">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kumimoji="1" lang="en-US" altLang="ja-JP" sz="1100" b="0" dirty="0">
                          <a:solidFill>
                            <a:schemeClr val="tx1"/>
                          </a:solidFill>
                          <a:latin typeface="メイリオ" panose="020B0604030504040204" pitchFamily="50" charset="-128"/>
                          <a:ea typeface="メイリオ" panose="020B0604030504040204" pitchFamily="50" charset="-128"/>
                        </a:rPr>
                        <a:t>B</a:t>
                      </a:r>
                      <a:endParaRPr kumimoji="1" lang="ja-JP" altLang="en-US" sz="1100"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kumimoji="1" lang="ja-JP" altLang="en-US" sz="1100" b="0" dirty="0">
                          <a:solidFill>
                            <a:schemeClr val="tx1"/>
                          </a:solidFill>
                          <a:latin typeface="メイリオ" panose="020B0604030504040204" pitchFamily="50" charset="-128"/>
                          <a:ea typeface="メイリオ" panose="020B0604030504040204" pitchFamily="50" charset="-128"/>
                        </a:rPr>
                        <a:t>調剤基本料の届出を行っていない薬局　</a:t>
                      </a:r>
                      <a:r>
                        <a:rPr kumimoji="1" lang="en-US" altLang="ja-JP" sz="1100" b="0" dirty="0">
                          <a:solidFill>
                            <a:srgbClr val="FF6565"/>
                          </a:solidFill>
                          <a:latin typeface="メイリオ" panose="020B0604030504040204" pitchFamily="50" charset="-128"/>
                          <a:ea typeface="メイリオ" panose="020B0604030504040204" pitchFamily="50" charset="-128"/>
                        </a:rPr>
                        <a:t>(</a:t>
                      </a:r>
                      <a:r>
                        <a:rPr kumimoji="1" lang="ja-JP" altLang="en-US" sz="1100" b="0" dirty="0">
                          <a:solidFill>
                            <a:srgbClr val="FF6565"/>
                          </a:solidFill>
                          <a:latin typeface="メイリオ" panose="020B0604030504040204" pitchFamily="50" charset="-128"/>
                          <a:ea typeface="メイリオ" panose="020B0604030504040204" pitchFamily="50" charset="-128"/>
                        </a:rPr>
                        <a:t>新設</a:t>
                      </a:r>
                      <a:r>
                        <a:rPr kumimoji="1" lang="en-US" altLang="ja-JP" sz="1100" b="0" dirty="0">
                          <a:solidFill>
                            <a:srgbClr val="FF6565"/>
                          </a:solidFill>
                          <a:latin typeface="メイリオ" panose="020B0604030504040204" pitchFamily="50" charset="-128"/>
                          <a:ea typeface="メイリオ" panose="020B0604030504040204" pitchFamily="50" charset="-128"/>
                        </a:rPr>
                        <a:t>)</a:t>
                      </a:r>
                      <a:endParaRPr kumimoji="1" lang="ja-JP" altLang="en-US" sz="1100" b="0" dirty="0">
                        <a:solidFill>
                          <a:srgbClr val="FF6565"/>
                        </a:solidFill>
                        <a:latin typeface="メイリオ" panose="020B0604030504040204" pitchFamily="50" charset="-128"/>
                        <a:ea typeface="メイリオ"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kumimoji="1" lang="ja-JP" altLang="en-US" sz="1100" b="0" dirty="0">
                          <a:solidFill>
                            <a:schemeClr val="tx1"/>
                          </a:solidFill>
                          <a:latin typeface="メイリオ" panose="020B0604030504040204" pitchFamily="50" charset="-128"/>
                          <a:ea typeface="メイリオ" panose="020B0604030504040204" pitchFamily="50" charset="-128"/>
                        </a:rPr>
                        <a:t>－</a:t>
                      </a:r>
                      <a:endParaRPr kumimoji="1" lang="ja-JP" altLang="en-US" sz="1100" b="0" dirty="0">
                        <a:solidFill>
                          <a:srgbClr val="FF6565"/>
                        </a:solidFill>
                        <a:latin typeface="メイリオ" panose="020B0604030504040204" pitchFamily="50" charset="-128"/>
                        <a:ea typeface="メイリオ"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kumimoji="1" lang="en-US" altLang="ja-JP" sz="1100" b="0" dirty="0">
                          <a:solidFill>
                            <a:schemeClr val="tx1"/>
                          </a:solidFill>
                          <a:latin typeface="メイリオ" panose="020B0604030504040204" pitchFamily="50" charset="-128"/>
                          <a:ea typeface="メイリオ" panose="020B0604030504040204" pitchFamily="50" charset="-128"/>
                        </a:rPr>
                        <a:t>7</a:t>
                      </a:r>
                      <a:r>
                        <a:rPr kumimoji="1" lang="ja-JP" altLang="en-US" sz="1100" b="0" dirty="0">
                          <a:solidFill>
                            <a:schemeClr val="tx1"/>
                          </a:solidFill>
                          <a:latin typeface="メイリオ" panose="020B0604030504040204" pitchFamily="50" charset="-128"/>
                          <a:ea typeface="メイリオ" panose="020B0604030504040204" pitchFamily="50" charset="-128"/>
                        </a:rPr>
                        <a:t>→</a:t>
                      </a:r>
                      <a:r>
                        <a:rPr kumimoji="1" lang="en-US" altLang="ja-JP" sz="1100" b="0" dirty="0">
                          <a:solidFill>
                            <a:schemeClr val="tx1"/>
                          </a:solidFill>
                          <a:latin typeface="メイリオ" panose="020B0604030504040204" pitchFamily="50" charset="-128"/>
                          <a:ea typeface="メイリオ" panose="020B0604030504040204" pitchFamily="50" charset="-128"/>
                        </a:rPr>
                        <a:t>3</a:t>
                      </a:r>
                      <a:r>
                        <a:rPr kumimoji="1" lang="ja-JP" altLang="en-US" sz="1100" b="0" dirty="0">
                          <a:solidFill>
                            <a:schemeClr val="tx1"/>
                          </a:solidFill>
                          <a:latin typeface="メイリオ" panose="020B0604030504040204" pitchFamily="50" charset="-128"/>
                          <a:ea typeface="メイリオ" panose="020B0604030504040204" pitchFamily="50" charset="-128"/>
                        </a:rPr>
                        <a:t>点</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972879122"/>
                  </a:ext>
                </a:extLst>
              </a:tr>
            </a:tbl>
          </a:graphicData>
        </a:graphic>
      </p:graphicFrame>
      <p:sp>
        <p:nvSpPr>
          <p:cNvPr id="7" name="テキスト ボックス 6">
            <a:extLst>
              <a:ext uri="{FF2B5EF4-FFF2-40B4-BE49-F238E27FC236}">
                <a16:creationId xmlns:a16="http://schemas.microsoft.com/office/drawing/2014/main" id="{41726046-6E72-53C2-F516-0435EA57E369}"/>
              </a:ext>
            </a:extLst>
          </p:cNvPr>
          <p:cNvSpPr txBox="1"/>
          <p:nvPr/>
        </p:nvSpPr>
        <p:spPr>
          <a:xfrm>
            <a:off x="548640" y="513805"/>
            <a:ext cx="1800493"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　調剤基本料</a:t>
            </a:r>
          </a:p>
        </p:txBody>
      </p:sp>
      <p:sp>
        <p:nvSpPr>
          <p:cNvPr id="9" name="テキスト ボックス 8">
            <a:extLst>
              <a:ext uri="{FF2B5EF4-FFF2-40B4-BE49-F238E27FC236}">
                <a16:creationId xmlns:a16="http://schemas.microsoft.com/office/drawing/2014/main" id="{FCD1683D-9E84-470F-E48C-81B7D3D821E8}"/>
              </a:ext>
            </a:extLst>
          </p:cNvPr>
          <p:cNvSpPr txBox="1"/>
          <p:nvPr/>
        </p:nvSpPr>
        <p:spPr>
          <a:xfrm>
            <a:off x="430425" y="6043474"/>
            <a:ext cx="8342828" cy="600164"/>
          </a:xfrm>
          <a:prstGeom prst="rect">
            <a:avLst/>
          </a:prstGeom>
          <a:noFill/>
        </p:spPr>
        <p:txBody>
          <a:bodyPr wrap="square">
            <a:spAutoFit/>
          </a:bodyPr>
          <a:lstStyle/>
          <a:p>
            <a:pPr algn="l"/>
            <a:r>
              <a:rPr lang="ja-JP" altLang="en-US" sz="1100" b="0" i="0" u="none" strike="noStrike" baseline="0" dirty="0">
                <a:latin typeface="ＭＳゴシック"/>
              </a:rPr>
              <a:t>特別調剤基本料Ａの施設基準保険医療機関と不動産取引等その他の特別な関係を有している保険薬局（当該保険薬局の所在する建物内に保険医療機関（診療所に限る。）が所在している場合を除く。）であって、当該保険医療機関に係る処方箋による調剤の割合が</a:t>
            </a:r>
            <a:r>
              <a:rPr lang="en-US" altLang="ja-JP" sz="1100" dirty="0">
                <a:latin typeface="ＭＳゴシック"/>
              </a:rPr>
              <a:t>5</a:t>
            </a:r>
            <a:r>
              <a:rPr lang="ja-JP" altLang="en-US" sz="1100" b="0" i="0" u="none" strike="noStrike" baseline="0" dirty="0">
                <a:latin typeface="ＭＳゴシック"/>
              </a:rPr>
              <a:t>割を超えること。</a:t>
            </a:r>
            <a:endParaRPr lang="ja-JP" altLang="en-US" sz="1100" dirty="0"/>
          </a:p>
        </p:txBody>
      </p:sp>
      <p:sp>
        <p:nvSpPr>
          <p:cNvPr id="10" name="テキスト ボックス 9">
            <a:extLst>
              <a:ext uri="{FF2B5EF4-FFF2-40B4-BE49-F238E27FC236}">
                <a16:creationId xmlns:a16="http://schemas.microsoft.com/office/drawing/2014/main" id="{A193CEE7-3287-9DB4-02C9-63ADE6BFCF6C}"/>
              </a:ext>
            </a:extLst>
          </p:cNvPr>
          <p:cNvSpPr txBox="1"/>
          <p:nvPr/>
        </p:nvSpPr>
        <p:spPr>
          <a:xfrm>
            <a:off x="398411" y="5849491"/>
            <a:ext cx="434734" cy="276999"/>
          </a:xfrm>
          <a:prstGeom prst="rect">
            <a:avLst/>
          </a:prstGeom>
          <a:noFill/>
        </p:spPr>
        <p:txBody>
          <a:bodyPr wrap="none" rtlCol="0">
            <a:spAutoFit/>
          </a:bodyPr>
          <a:lstStyle/>
          <a:p>
            <a:r>
              <a:rPr kumimoji="1" lang="en-US" altLang="ja-JP" sz="1200" dirty="0">
                <a:latin typeface="+mj-ea"/>
                <a:ea typeface="+mj-ea"/>
              </a:rPr>
              <a:t>※2</a:t>
            </a:r>
          </a:p>
        </p:txBody>
      </p:sp>
      <p:sp>
        <p:nvSpPr>
          <p:cNvPr id="11" name="テキスト ボックス 10">
            <a:extLst>
              <a:ext uri="{FF2B5EF4-FFF2-40B4-BE49-F238E27FC236}">
                <a16:creationId xmlns:a16="http://schemas.microsoft.com/office/drawing/2014/main" id="{51BD7D42-87C3-AF2C-8AD6-10EAFB6D26BB}"/>
              </a:ext>
            </a:extLst>
          </p:cNvPr>
          <p:cNvSpPr txBox="1"/>
          <p:nvPr/>
        </p:nvSpPr>
        <p:spPr>
          <a:xfrm>
            <a:off x="430425" y="5190152"/>
            <a:ext cx="954107" cy="276999"/>
          </a:xfrm>
          <a:prstGeom prst="rect">
            <a:avLst/>
          </a:prstGeom>
          <a:noFill/>
        </p:spPr>
        <p:txBody>
          <a:bodyPr wrap="none" rtlCol="0">
            <a:spAutoFit/>
          </a:bodyPr>
          <a:lstStyle/>
          <a:p>
            <a:r>
              <a:rPr kumimoji="1" lang="en-US" altLang="ja-JP" sz="1200" dirty="0">
                <a:latin typeface="+mj-ea"/>
                <a:ea typeface="+mj-ea"/>
              </a:rPr>
              <a:t>※</a:t>
            </a:r>
            <a:r>
              <a:rPr kumimoji="1" lang="ja-JP" altLang="en-US" sz="1200" dirty="0">
                <a:latin typeface="+mj-ea"/>
                <a:ea typeface="+mj-ea"/>
              </a:rPr>
              <a:t>１　</a:t>
            </a:r>
            <a:r>
              <a:rPr kumimoji="1" lang="ja-JP" altLang="en-US" sz="1200" dirty="0">
                <a:solidFill>
                  <a:srgbClr val="FF6565"/>
                </a:solidFill>
                <a:latin typeface="+mj-ea"/>
                <a:ea typeface="+mj-ea"/>
              </a:rPr>
              <a:t>追加</a:t>
            </a:r>
            <a:endParaRPr kumimoji="1" lang="en-US" altLang="ja-JP" sz="1200" dirty="0">
              <a:solidFill>
                <a:srgbClr val="FF6565"/>
              </a:solidFill>
              <a:latin typeface="+mj-ea"/>
              <a:ea typeface="+mj-ea"/>
            </a:endParaRPr>
          </a:p>
        </p:txBody>
      </p:sp>
      <p:sp>
        <p:nvSpPr>
          <p:cNvPr id="13" name="テキスト ボックス 12">
            <a:extLst>
              <a:ext uri="{FF2B5EF4-FFF2-40B4-BE49-F238E27FC236}">
                <a16:creationId xmlns:a16="http://schemas.microsoft.com/office/drawing/2014/main" id="{14ADB103-95F9-8EA5-0AC7-FC85BDFFF4E1}"/>
              </a:ext>
            </a:extLst>
          </p:cNvPr>
          <p:cNvSpPr txBox="1"/>
          <p:nvPr/>
        </p:nvSpPr>
        <p:spPr>
          <a:xfrm>
            <a:off x="430425" y="5382761"/>
            <a:ext cx="8342828" cy="430887"/>
          </a:xfrm>
          <a:prstGeom prst="rect">
            <a:avLst/>
          </a:prstGeom>
          <a:noFill/>
        </p:spPr>
        <p:txBody>
          <a:bodyPr wrap="square">
            <a:spAutoFit/>
          </a:bodyPr>
          <a:lstStyle/>
          <a:p>
            <a:pPr algn="l"/>
            <a:r>
              <a:rPr lang="ja-JP" altLang="en-US" sz="1100" b="0" i="0" u="none" strike="noStrike" baseline="0" dirty="0">
                <a:latin typeface="ＭＳゴシック"/>
              </a:rPr>
              <a:t>処方箋の受付回数が一月に四千回を超えること（一月の処方箋の受付回数が多い上位３の保険医療機関に係る処方箋による調剤の割合の合計が七割を超える場合に限る。）。</a:t>
            </a:r>
            <a:endParaRPr lang="ja-JP" altLang="en-US" sz="1100" dirty="0"/>
          </a:p>
        </p:txBody>
      </p:sp>
      <p:sp>
        <p:nvSpPr>
          <p:cNvPr id="8" name="テキスト ボックス 7">
            <a:extLst>
              <a:ext uri="{FF2B5EF4-FFF2-40B4-BE49-F238E27FC236}">
                <a16:creationId xmlns:a16="http://schemas.microsoft.com/office/drawing/2014/main" id="{9E83D77A-8F13-BB17-2744-9D7BAC3DF863}"/>
              </a:ext>
            </a:extLst>
          </p:cNvPr>
          <p:cNvSpPr txBox="1"/>
          <p:nvPr/>
        </p:nvSpPr>
        <p:spPr>
          <a:xfrm>
            <a:off x="4168451" y="2964820"/>
            <a:ext cx="866775" cy="261610"/>
          </a:xfrm>
          <a:prstGeom prst="rect">
            <a:avLst/>
          </a:prstGeom>
          <a:noFill/>
        </p:spPr>
        <p:txBody>
          <a:bodyPr wrap="square">
            <a:spAutoFit/>
          </a:bodyPr>
          <a:lstStyle/>
          <a:p>
            <a:r>
              <a:rPr kumimoji="1" lang="en-US" altLang="ja-JP" sz="1050" b="0" dirty="0">
                <a:solidFill>
                  <a:srgbClr val="FF6565"/>
                </a:solidFill>
                <a:latin typeface="メイリオ" panose="020B0604030504040204" pitchFamily="50" charset="-128"/>
                <a:ea typeface="メイリオ" panose="020B0604030504040204" pitchFamily="50" charset="-128"/>
              </a:rPr>
              <a:t>(※</a:t>
            </a:r>
            <a:r>
              <a:rPr kumimoji="1" lang="ja-JP" altLang="en-US" sz="1050" b="0" dirty="0">
                <a:solidFill>
                  <a:srgbClr val="FF6565"/>
                </a:solidFill>
                <a:latin typeface="メイリオ" panose="020B0604030504040204" pitchFamily="50" charset="-128"/>
                <a:ea typeface="メイリオ" panose="020B0604030504040204" pitchFamily="50" charset="-128"/>
              </a:rPr>
              <a:t>１</a:t>
            </a:r>
            <a:r>
              <a:rPr kumimoji="1" lang="en-US" altLang="ja-JP" sz="1050" b="0" dirty="0">
                <a:solidFill>
                  <a:srgbClr val="FF6565"/>
                </a:solidFill>
                <a:latin typeface="メイリオ" panose="020B0604030504040204" pitchFamily="50" charset="-128"/>
                <a:ea typeface="メイリオ" panose="020B0604030504040204" pitchFamily="50" charset="-128"/>
              </a:rPr>
              <a:t>)</a:t>
            </a:r>
            <a:endParaRPr lang="ja-JP" altLang="en-US" sz="1050" dirty="0"/>
          </a:p>
        </p:txBody>
      </p:sp>
    </p:spTree>
    <p:extLst>
      <p:ext uri="{BB962C8B-B14F-4D97-AF65-F5344CB8AC3E}">
        <p14:creationId xmlns:p14="http://schemas.microsoft.com/office/powerpoint/2010/main" val="904912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859220D-7FE4-31FE-69B0-BC3EB4230C60}"/>
              </a:ext>
            </a:extLst>
          </p:cNvPr>
          <p:cNvSpPr txBox="1"/>
          <p:nvPr/>
        </p:nvSpPr>
        <p:spPr>
          <a:xfrm>
            <a:off x="548640" y="513805"/>
            <a:ext cx="1800493"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　アジェンダ</a:t>
            </a:r>
          </a:p>
        </p:txBody>
      </p:sp>
      <p:sp>
        <p:nvSpPr>
          <p:cNvPr id="4" name="テキスト ボックス 3">
            <a:extLst>
              <a:ext uri="{FF2B5EF4-FFF2-40B4-BE49-F238E27FC236}">
                <a16:creationId xmlns:a16="http://schemas.microsoft.com/office/drawing/2014/main" id="{21C05075-340C-24E2-11A0-5AD5C44FA85B}"/>
              </a:ext>
            </a:extLst>
          </p:cNvPr>
          <p:cNvSpPr txBox="1"/>
          <p:nvPr/>
        </p:nvSpPr>
        <p:spPr>
          <a:xfrm>
            <a:off x="690814" y="1670162"/>
            <a:ext cx="7422225" cy="646331"/>
          </a:xfrm>
          <a:prstGeom prst="rect">
            <a:avLst/>
          </a:prstGeom>
          <a:noFill/>
        </p:spPr>
        <p:txBody>
          <a:bodyPr wrap="none" rtlCol="0">
            <a:spAutoFit/>
          </a:bodyPr>
          <a:lstStyle/>
          <a:p>
            <a:r>
              <a:rPr kumimoji="1" lang="ja-JP" altLang="en-US" sz="3600" b="1" dirty="0">
                <a:latin typeface="メイリオ" panose="020B0604030504040204" pitchFamily="50" charset="-128"/>
                <a:ea typeface="メイリオ" panose="020B0604030504040204" pitchFamily="50" charset="-128"/>
              </a:rPr>
              <a:t>１．令和</a:t>
            </a:r>
            <a:r>
              <a:rPr kumimoji="1" lang="en-US" altLang="ja-JP" sz="3600" b="1" dirty="0">
                <a:latin typeface="メイリオ" panose="020B0604030504040204" pitchFamily="50" charset="-128"/>
                <a:ea typeface="メイリオ" panose="020B0604030504040204" pitchFamily="50" charset="-128"/>
              </a:rPr>
              <a:t>6</a:t>
            </a:r>
            <a:r>
              <a:rPr kumimoji="1" lang="ja-JP" altLang="en-US" sz="3600" b="1" dirty="0">
                <a:latin typeface="メイリオ" panose="020B0604030504040204" pitchFamily="50" charset="-128"/>
                <a:ea typeface="メイリオ" panose="020B0604030504040204" pitchFamily="50" charset="-128"/>
              </a:rPr>
              <a:t>年度調剤報酬改定の概要</a:t>
            </a:r>
          </a:p>
        </p:txBody>
      </p:sp>
      <p:sp>
        <p:nvSpPr>
          <p:cNvPr id="5" name="テキスト ボックス 4">
            <a:extLst>
              <a:ext uri="{FF2B5EF4-FFF2-40B4-BE49-F238E27FC236}">
                <a16:creationId xmlns:a16="http://schemas.microsoft.com/office/drawing/2014/main" id="{6ECCF602-8EF3-43C4-B5F0-F942FD145C56}"/>
              </a:ext>
            </a:extLst>
          </p:cNvPr>
          <p:cNvSpPr txBox="1"/>
          <p:nvPr/>
        </p:nvSpPr>
        <p:spPr>
          <a:xfrm>
            <a:off x="690813" y="2832212"/>
            <a:ext cx="4801314" cy="646331"/>
          </a:xfrm>
          <a:prstGeom prst="rect">
            <a:avLst/>
          </a:prstGeom>
          <a:noFill/>
        </p:spPr>
        <p:txBody>
          <a:bodyPr wrap="none" rtlCol="0">
            <a:spAutoFit/>
          </a:bodyPr>
          <a:lstStyle/>
          <a:p>
            <a:r>
              <a:rPr kumimoji="1" lang="ja-JP" altLang="en-US" sz="3600" b="1" dirty="0">
                <a:latin typeface="メイリオ" panose="020B0604030504040204" pitchFamily="50" charset="-128"/>
                <a:ea typeface="メイリオ" panose="020B0604030504040204" pitchFamily="50" charset="-128"/>
              </a:rPr>
              <a:t>２．改定項目について</a:t>
            </a:r>
          </a:p>
        </p:txBody>
      </p:sp>
      <p:sp>
        <p:nvSpPr>
          <p:cNvPr id="6" name="テキスト ボックス 5">
            <a:extLst>
              <a:ext uri="{FF2B5EF4-FFF2-40B4-BE49-F238E27FC236}">
                <a16:creationId xmlns:a16="http://schemas.microsoft.com/office/drawing/2014/main" id="{7AC94B23-83FD-BC4A-3BBD-9FD4A51C40DF}"/>
              </a:ext>
            </a:extLst>
          </p:cNvPr>
          <p:cNvSpPr txBox="1"/>
          <p:nvPr/>
        </p:nvSpPr>
        <p:spPr>
          <a:xfrm>
            <a:off x="690813" y="3895177"/>
            <a:ext cx="4801314" cy="646331"/>
          </a:xfrm>
          <a:prstGeom prst="rect">
            <a:avLst/>
          </a:prstGeom>
          <a:noFill/>
        </p:spPr>
        <p:txBody>
          <a:bodyPr wrap="none" rtlCol="0">
            <a:spAutoFit/>
          </a:bodyPr>
          <a:lstStyle/>
          <a:p>
            <a:r>
              <a:rPr kumimoji="1" lang="ja-JP" altLang="en-US" sz="3600" b="1" dirty="0">
                <a:latin typeface="メイリオ" panose="020B0604030504040204" pitchFamily="50" charset="-128"/>
                <a:ea typeface="メイリオ" panose="020B0604030504040204" pitchFamily="50" charset="-128"/>
              </a:rPr>
              <a:t>３．薬局業界への影響</a:t>
            </a:r>
          </a:p>
        </p:txBody>
      </p:sp>
    </p:spTree>
    <p:extLst>
      <p:ext uri="{BB962C8B-B14F-4D97-AF65-F5344CB8AC3E}">
        <p14:creationId xmlns:p14="http://schemas.microsoft.com/office/powerpoint/2010/main" val="2547655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9762E8C-29AF-332F-8975-51D4B270A1DA}"/>
              </a:ext>
            </a:extLst>
          </p:cNvPr>
          <p:cNvSpPr txBox="1"/>
          <p:nvPr/>
        </p:nvSpPr>
        <p:spPr>
          <a:xfrm>
            <a:off x="548640" y="513805"/>
            <a:ext cx="2723823"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　敷地内薬局への対応</a:t>
            </a:r>
          </a:p>
        </p:txBody>
      </p:sp>
      <p:sp>
        <p:nvSpPr>
          <p:cNvPr id="8" name="正方形/長方形 7">
            <a:extLst>
              <a:ext uri="{FF2B5EF4-FFF2-40B4-BE49-F238E27FC236}">
                <a16:creationId xmlns:a16="http://schemas.microsoft.com/office/drawing/2014/main" id="{BBB1A654-9E4E-000E-F715-0BC424A2407A}"/>
              </a:ext>
            </a:extLst>
          </p:cNvPr>
          <p:cNvSpPr/>
          <p:nvPr/>
        </p:nvSpPr>
        <p:spPr>
          <a:xfrm>
            <a:off x="730475" y="1162041"/>
            <a:ext cx="2003200" cy="36933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mj-ea"/>
                <a:ea typeface="+mj-ea"/>
              </a:rPr>
              <a:t>特別調剤基本料</a:t>
            </a:r>
            <a:r>
              <a:rPr kumimoji="1" lang="en-US" altLang="ja-JP" sz="1600" dirty="0">
                <a:latin typeface="+mj-ea"/>
                <a:ea typeface="+mj-ea"/>
              </a:rPr>
              <a:t>A</a:t>
            </a:r>
            <a:endParaRPr kumimoji="1" lang="ja-JP" altLang="en-US" sz="1600" dirty="0">
              <a:latin typeface="+mj-ea"/>
              <a:ea typeface="+mj-ea"/>
            </a:endParaRPr>
          </a:p>
        </p:txBody>
      </p:sp>
      <p:sp>
        <p:nvSpPr>
          <p:cNvPr id="13" name="テキスト ボックス 12">
            <a:extLst>
              <a:ext uri="{FF2B5EF4-FFF2-40B4-BE49-F238E27FC236}">
                <a16:creationId xmlns:a16="http://schemas.microsoft.com/office/drawing/2014/main" id="{1CEA6381-674C-38A3-BE20-AFBFF6DBC02E}"/>
              </a:ext>
            </a:extLst>
          </p:cNvPr>
          <p:cNvSpPr txBox="1"/>
          <p:nvPr/>
        </p:nvSpPr>
        <p:spPr>
          <a:xfrm>
            <a:off x="2932200" y="1189523"/>
            <a:ext cx="1826141" cy="338554"/>
          </a:xfrm>
          <a:prstGeom prst="rect">
            <a:avLst/>
          </a:prstGeom>
          <a:noFill/>
        </p:spPr>
        <p:txBody>
          <a:bodyPr wrap="none" rtlCol="0">
            <a:spAutoFit/>
          </a:bodyPr>
          <a:lstStyle/>
          <a:p>
            <a:r>
              <a:rPr kumimoji="1" lang="ja-JP" altLang="en-US" sz="1600" dirty="0">
                <a:latin typeface="+mj-ea"/>
                <a:ea typeface="+mj-ea"/>
              </a:rPr>
              <a:t>通常の敷地内薬局</a:t>
            </a:r>
          </a:p>
        </p:txBody>
      </p:sp>
      <p:sp>
        <p:nvSpPr>
          <p:cNvPr id="15" name="テキスト ボックス 14">
            <a:extLst>
              <a:ext uri="{FF2B5EF4-FFF2-40B4-BE49-F238E27FC236}">
                <a16:creationId xmlns:a16="http://schemas.microsoft.com/office/drawing/2014/main" id="{38E02398-4518-DEA7-7C68-8197DC7DFD9C}"/>
              </a:ext>
            </a:extLst>
          </p:cNvPr>
          <p:cNvSpPr txBox="1"/>
          <p:nvPr/>
        </p:nvSpPr>
        <p:spPr>
          <a:xfrm>
            <a:off x="912935" y="1607681"/>
            <a:ext cx="7770076" cy="2031325"/>
          </a:xfrm>
          <a:prstGeom prst="rect">
            <a:avLst/>
          </a:prstGeom>
          <a:noFill/>
        </p:spPr>
        <p:txBody>
          <a:bodyPr wrap="none" rtlCol="0">
            <a:spAutoFit/>
          </a:bodyPr>
          <a:lstStyle/>
          <a:p>
            <a:r>
              <a:rPr kumimoji="1" lang="ja-JP" altLang="en-US" sz="1400" dirty="0">
                <a:latin typeface="+mj-ea"/>
                <a:ea typeface="+mj-ea"/>
              </a:rPr>
              <a:t>後発医薬品調剤体制加算・地域支援体制加算・在宅薬学総合体制加算　</a:t>
            </a:r>
            <a:r>
              <a:rPr kumimoji="1" lang="en-US" altLang="ja-JP" sz="1400" b="1" dirty="0">
                <a:solidFill>
                  <a:srgbClr val="FF6565"/>
                </a:solidFill>
                <a:latin typeface="+mj-ea"/>
                <a:ea typeface="+mj-ea"/>
              </a:rPr>
              <a:t>100</a:t>
            </a:r>
            <a:r>
              <a:rPr kumimoji="1" lang="ja-JP" altLang="en-US" sz="1400" b="1" dirty="0">
                <a:solidFill>
                  <a:srgbClr val="FF6565"/>
                </a:solidFill>
                <a:latin typeface="+mj-ea"/>
                <a:ea typeface="+mj-ea"/>
              </a:rPr>
              <a:t>分の</a:t>
            </a:r>
            <a:r>
              <a:rPr kumimoji="1" lang="en-US" altLang="ja-JP" sz="1400" b="1" dirty="0">
                <a:solidFill>
                  <a:srgbClr val="FF6565"/>
                </a:solidFill>
                <a:latin typeface="+mj-ea"/>
                <a:ea typeface="+mj-ea"/>
              </a:rPr>
              <a:t>10</a:t>
            </a:r>
            <a:r>
              <a:rPr kumimoji="1" lang="ja-JP" altLang="en-US" sz="1400" b="1" dirty="0">
                <a:solidFill>
                  <a:srgbClr val="FF6565"/>
                </a:solidFill>
                <a:latin typeface="+mj-ea"/>
                <a:ea typeface="+mj-ea"/>
              </a:rPr>
              <a:t>　</a:t>
            </a:r>
            <a:r>
              <a:rPr kumimoji="1" lang="en-US" altLang="ja-JP" sz="1400" dirty="0">
                <a:latin typeface="+mj-ea"/>
                <a:ea typeface="+mj-ea"/>
              </a:rPr>
              <a:t>(</a:t>
            </a:r>
            <a:r>
              <a:rPr kumimoji="1" lang="ja-JP" altLang="en-US" sz="1400" dirty="0">
                <a:latin typeface="+mj-ea"/>
                <a:ea typeface="+mj-ea"/>
              </a:rPr>
              <a:t>現在</a:t>
            </a:r>
            <a:r>
              <a:rPr kumimoji="1" lang="en-US" altLang="ja-JP" sz="1400" dirty="0">
                <a:latin typeface="+mj-ea"/>
                <a:ea typeface="+mj-ea"/>
              </a:rPr>
              <a:t>80)</a:t>
            </a:r>
          </a:p>
          <a:p>
            <a:endParaRPr kumimoji="1" lang="en-US" altLang="ja-JP" sz="1400" dirty="0">
              <a:latin typeface="+mj-ea"/>
              <a:ea typeface="+mj-ea"/>
            </a:endParaRPr>
          </a:p>
          <a:p>
            <a:r>
              <a:rPr kumimoji="1" lang="ja-JP" altLang="en-US" sz="1400" dirty="0">
                <a:latin typeface="+mj-ea"/>
                <a:ea typeface="+mj-ea"/>
              </a:rPr>
              <a:t>連携強化加算・・・感染対策向上加算が届出されている場合、算定不可</a:t>
            </a:r>
            <a:endParaRPr kumimoji="1" lang="en-US" altLang="ja-JP" sz="1400" dirty="0">
              <a:latin typeface="+mj-ea"/>
              <a:ea typeface="+mj-ea"/>
            </a:endParaRPr>
          </a:p>
          <a:p>
            <a:endParaRPr kumimoji="1" lang="en-US" altLang="ja-JP" sz="1400" dirty="0">
              <a:latin typeface="+mj-ea"/>
              <a:ea typeface="+mj-ea"/>
            </a:endParaRPr>
          </a:p>
          <a:p>
            <a:r>
              <a:rPr kumimoji="1" lang="ja-JP" altLang="en-US" sz="1400" dirty="0">
                <a:latin typeface="+mj-ea"/>
                <a:ea typeface="+mj-ea"/>
              </a:rPr>
              <a:t>薬剤料の減算・・・</a:t>
            </a:r>
            <a:r>
              <a:rPr kumimoji="1" lang="en-US" altLang="ja-JP" sz="1400" b="1" dirty="0">
                <a:solidFill>
                  <a:srgbClr val="FF6565"/>
                </a:solidFill>
                <a:latin typeface="+mj-ea"/>
                <a:ea typeface="+mj-ea"/>
              </a:rPr>
              <a:t>7</a:t>
            </a:r>
            <a:r>
              <a:rPr kumimoji="1" lang="ja-JP" altLang="en-US" sz="1400" b="1" dirty="0">
                <a:solidFill>
                  <a:srgbClr val="FF6565"/>
                </a:solidFill>
                <a:latin typeface="+mj-ea"/>
                <a:ea typeface="+mj-ea"/>
              </a:rPr>
              <a:t>種類以上の内服薬に係る薬剤料を</a:t>
            </a:r>
            <a:r>
              <a:rPr kumimoji="1" lang="en-US" altLang="ja-JP" sz="1400" b="1" dirty="0">
                <a:solidFill>
                  <a:srgbClr val="FF6565"/>
                </a:solidFill>
                <a:latin typeface="+mj-ea"/>
                <a:ea typeface="+mj-ea"/>
              </a:rPr>
              <a:t>100</a:t>
            </a:r>
            <a:r>
              <a:rPr kumimoji="1" lang="ja-JP" altLang="en-US" sz="1400" b="1" dirty="0">
                <a:solidFill>
                  <a:srgbClr val="FF6565"/>
                </a:solidFill>
                <a:latin typeface="+mj-ea"/>
                <a:ea typeface="+mj-ea"/>
              </a:rPr>
              <a:t>分の</a:t>
            </a:r>
            <a:r>
              <a:rPr kumimoji="1" lang="en-US" altLang="ja-JP" sz="1400" b="1" dirty="0">
                <a:solidFill>
                  <a:srgbClr val="FF6565"/>
                </a:solidFill>
                <a:latin typeface="+mj-ea"/>
                <a:ea typeface="+mj-ea"/>
              </a:rPr>
              <a:t>90</a:t>
            </a:r>
          </a:p>
          <a:p>
            <a:endParaRPr kumimoji="1" lang="en-US" altLang="ja-JP" sz="1400" dirty="0">
              <a:latin typeface="+mj-ea"/>
              <a:ea typeface="+mj-ea"/>
            </a:endParaRPr>
          </a:p>
          <a:p>
            <a:r>
              <a:rPr kumimoji="1" lang="ja-JP" altLang="en-US" sz="1400" dirty="0">
                <a:latin typeface="+mj-ea"/>
                <a:ea typeface="+mj-ea"/>
              </a:rPr>
              <a:t>処方箋料の減算・・処方箋交付が</a:t>
            </a:r>
            <a:r>
              <a:rPr kumimoji="1" lang="en-US" altLang="ja-JP" sz="1400" dirty="0">
                <a:latin typeface="+mj-ea"/>
                <a:ea typeface="+mj-ea"/>
              </a:rPr>
              <a:t>4000</a:t>
            </a:r>
            <a:r>
              <a:rPr kumimoji="1" lang="ja-JP" altLang="en-US" sz="1400" dirty="0">
                <a:latin typeface="+mj-ea"/>
                <a:ea typeface="+mj-ea"/>
              </a:rPr>
              <a:t>回（月）を超える医療機関が、当該医療機関の</a:t>
            </a:r>
            <a:endParaRPr kumimoji="1" lang="en-US" altLang="ja-JP" sz="1400" dirty="0">
              <a:latin typeface="+mj-ea"/>
              <a:ea typeface="+mj-ea"/>
            </a:endParaRPr>
          </a:p>
          <a:p>
            <a:r>
              <a:rPr kumimoji="1" lang="ja-JP" altLang="en-US" sz="1400" dirty="0">
                <a:latin typeface="+mj-ea"/>
                <a:ea typeface="+mj-ea"/>
              </a:rPr>
              <a:t>　　　　　　　　　交付する処方箋による調剤の割合が</a:t>
            </a:r>
            <a:r>
              <a:rPr kumimoji="1" lang="en-US" altLang="ja-JP" sz="1400" dirty="0">
                <a:latin typeface="+mj-ea"/>
                <a:ea typeface="+mj-ea"/>
              </a:rPr>
              <a:t>9</a:t>
            </a:r>
            <a:r>
              <a:rPr kumimoji="1" lang="ja-JP" altLang="en-US" sz="1400" dirty="0">
                <a:latin typeface="+mj-ea"/>
                <a:ea typeface="+mj-ea"/>
              </a:rPr>
              <a:t>割を超える薬局と特別な関係</a:t>
            </a:r>
            <a:endParaRPr kumimoji="1" lang="en-US" altLang="ja-JP" sz="1400" dirty="0">
              <a:latin typeface="+mj-ea"/>
              <a:ea typeface="+mj-ea"/>
            </a:endParaRPr>
          </a:p>
          <a:p>
            <a:r>
              <a:rPr kumimoji="1" lang="ja-JP" altLang="en-US" sz="1400" dirty="0">
                <a:latin typeface="+mj-ea"/>
                <a:ea typeface="+mj-ea"/>
              </a:rPr>
              <a:t>　　　　　　　　　を有する場合の処方箋料の評価　（</a:t>
            </a:r>
            <a:r>
              <a:rPr kumimoji="1" lang="en-US" altLang="ja-JP" sz="1400" dirty="0">
                <a:latin typeface="+mj-ea"/>
                <a:ea typeface="+mj-ea"/>
              </a:rPr>
              <a:t>3</a:t>
            </a:r>
            <a:r>
              <a:rPr kumimoji="1" lang="ja-JP" altLang="en-US" sz="1400" dirty="0">
                <a:latin typeface="+mj-ea"/>
                <a:ea typeface="+mj-ea"/>
              </a:rPr>
              <a:t>段階）</a:t>
            </a:r>
            <a:endParaRPr kumimoji="1" lang="en-US" altLang="ja-JP" sz="1400" dirty="0">
              <a:latin typeface="+mj-ea"/>
              <a:ea typeface="+mj-ea"/>
            </a:endParaRPr>
          </a:p>
        </p:txBody>
      </p:sp>
      <p:sp>
        <p:nvSpPr>
          <p:cNvPr id="2" name="テキスト ボックス 1">
            <a:extLst>
              <a:ext uri="{FF2B5EF4-FFF2-40B4-BE49-F238E27FC236}">
                <a16:creationId xmlns:a16="http://schemas.microsoft.com/office/drawing/2014/main" id="{98D94F46-D272-347D-BD12-4D04DBEE5DFC}"/>
              </a:ext>
            </a:extLst>
          </p:cNvPr>
          <p:cNvSpPr txBox="1"/>
          <p:nvPr/>
        </p:nvSpPr>
        <p:spPr>
          <a:xfrm>
            <a:off x="730475" y="3755116"/>
            <a:ext cx="8109912" cy="1754326"/>
          </a:xfrm>
          <a:prstGeom prst="rect">
            <a:avLst/>
          </a:prstGeom>
          <a:noFill/>
        </p:spPr>
        <p:txBody>
          <a:bodyPr wrap="square" rtlCol="0">
            <a:spAutoFit/>
          </a:bodyPr>
          <a:lstStyle/>
          <a:p>
            <a:r>
              <a:rPr kumimoji="1" lang="ja-JP" altLang="en-US" sz="1200" dirty="0">
                <a:latin typeface="+mj-ea"/>
                <a:ea typeface="+mj-ea"/>
              </a:rPr>
              <a:t>処方箋料１　・・・</a:t>
            </a:r>
            <a:r>
              <a:rPr kumimoji="1" lang="en-US" altLang="ja-JP" sz="1200" dirty="0">
                <a:latin typeface="+mj-ea"/>
                <a:ea typeface="+mj-ea"/>
              </a:rPr>
              <a:t>28</a:t>
            </a:r>
            <a:r>
              <a:rPr kumimoji="1" lang="ja-JP" altLang="en-US" sz="1200" dirty="0">
                <a:latin typeface="+mj-ea"/>
                <a:ea typeface="+mj-ea"/>
              </a:rPr>
              <a:t>点　→　</a:t>
            </a:r>
            <a:r>
              <a:rPr kumimoji="1" lang="en-US" altLang="ja-JP" sz="1200" dirty="0">
                <a:latin typeface="+mj-ea"/>
                <a:ea typeface="+mj-ea"/>
              </a:rPr>
              <a:t>18</a:t>
            </a:r>
            <a:r>
              <a:rPr kumimoji="1" lang="ja-JP" altLang="en-US" sz="1200" dirty="0">
                <a:latin typeface="+mj-ea"/>
                <a:ea typeface="+mj-ea"/>
              </a:rPr>
              <a:t>点</a:t>
            </a:r>
            <a:endParaRPr kumimoji="1" lang="en-US" altLang="ja-JP" sz="1200" dirty="0">
              <a:latin typeface="+mj-ea"/>
              <a:ea typeface="+mj-ea"/>
            </a:endParaRPr>
          </a:p>
          <a:p>
            <a:r>
              <a:rPr kumimoji="1" lang="ja-JP" altLang="en-US" sz="1200" dirty="0">
                <a:latin typeface="+mj-ea"/>
                <a:ea typeface="+mj-ea"/>
              </a:rPr>
              <a:t>各</a:t>
            </a:r>
            <a:r>
              <a:rPr kumimoji="1" lang="en-US" altLang="ja-JP" sz="1200" dirty="0">
                <a:latin typeface="+mj-ea"/>
                <a:ea typeface="+mj-ea"/>
              </a:rPr>
              <a:t>3</a:t>
            </a:r>
            <a:r>
              <a:rPr kumimoji="1" lang="ja-JP" altLang="en-US" sz="1200" dirty="0">
                <a:latin typeface="+mj-ea"/>
                <a:ea typeface="+mj-ea"/>
              </a:rPr>
              <a:t>種類以上の抗不安薬、睡眠薬、抗うつ剤、向精神病薬又は</a:t>
            </a:r>
            <a:r>
              <a:rPr kumimoji="1" lang="en-US" altLang="ja-JP" sz="1200" dirty="0">
                <a:latin typeface="+mj-ea"/>
                <a:ea typeface="+mj-ea"/>
              </a:rPr>
              <a:t>4</a:t>
            </a:r>
            <a:r>
              <a:rPr kumimoji="1" lang="ja-JP" altLang="en-US" sz="1200" dirty="0">
                <a:latin typeface="+mj-ea"/>
                <a:ea typeface="+mj-ea"/>
              </a:rPr>
              <a:t>種類以上の抗不安薬及び睡眠薬の投薬を行った場合</a:t>
            </a:r>
            <a:endParaRPr kumimoji="1" lang="en-US" altLang="ja-JP" sz="1200" dirty="0">
              <a:latin typeface="+mj-ea"/>
              <a:ea typeface="+mj-ea"/>
            </a:endParaRPr>
          </a:p>
          <a:p>
            <a:endParaRPr kumimoji="1" lang="en-US" altLang="ja-JP" sz="1200" dirty="0">
              <a:latin typeface="+mj-ea"/>
              <a:ea typeface="+mj-ea"/>
            </a:endParaRPr>
          </a:p>
          <a:p>
            <a:r>
              <a:rPr kumimoji="1" lang="ja-JP" altLang="en-US" sz="1200" dirty="0">
                <a:latin typeface="+mj-ea"/>
                <a:ea typeface="+mj-ea"/>
              </a:rPr>
              <a:t>処方箋料２　・・・</a:t>
            </a:r>
            <a:r>
              <a:rPr kumimoji="1" lang="en-US" altLang="ja-JP" sz="1200" dirty="0">
                <a:latin typeface="+mj-ea"/>
                <a:ea typeface="+mj-ea"/>
              </a:rPr>
              <a:t>40</a:t>
            </a:r>
            <a:r>
              <a:rPr kumimoji="1" lang="ja-JP" altLang="en-US" sz="1200" dirty="0">
                <a:latin typeface="+mj-ea"/>
                <a:ea typeface="+mj-ea"/>
              </a:rPr>
              <a:t>点　→　</a:t>
            </a:r>
            <a:r>
              <a:rPr kumimoji="1" lang="en-US" altLang="ja-JP" sz="1200" dirty="0">
                <a:latin typeface="+mj-ea"/>
                <a:ea typeface="+mj-ea"/>
              </a:rPr>
              <a:t>29</a:t>
            </a:r>
            <a:r>
              <a:rPr kumimoji="1" lang="ja-JP" altLang="en-US" sz="1200" dirty="0">
                <a:latin typeface="+mj-ea"/>
                <a:ea typeface="+mj-ea"/>
              </a:rPr>
              <a:t>点</a:t>
            </a:r>
            <a:endParaRPr kumimoji="1" lang="en-US" altLang="ja-JP" sz="1200" dirty="0">
              <a:latin typeface="+mj-ea"/>
              <a:ea typeface="+mj-ea"/>
            </a:endParaRPr>
          </a:p>
          <a:p>
            <a:r>
              <a:rPr kumimoji="1" lang="en-US" altLang="ja-JP" sz="1200" dirty="0">
                <a:latin typeface="+mj-ea"/>
                <a:ea typeface="+mj-ea"/>
              </a:rPr>
              <a:t>7</a:t>
            </a:r>
            <a:r>
              <a:rPr kumimoji="1" lang="ja-JP" altLang="en-US" sz="1200" dirty="0">
                <a:latin typeface="+mj-ea"/>
                <a:ea typeface="+mj-ea"/>
              </a:rPr>
              <a:t>種類以上の内服薬の投薬を行った場合、又は不安もしくは不眠の症状を有する患者に対して</a:t>
            </a:r>
            <a:r>
              <a:rPr kumimoji="1" lang="en-US" altLang="ja-JP" sz="1200" dirty="0">
                <a:latin typeface="+mj-ea"/>
                <a:ea typeface="+mj-ea"/>
              </a:rPr>
              <a:t>1</a:t>
            </a:r>
            <a:r>
              <a:rPr kumimoji="1" lang="ja-JP" altLang="en-US" sz="1200" dirty="0">
                <a:latin typeface="+mj-ea"/>
                <a:ea typeface="+mj-ea"/>
              </a:rPr>
              <a:t>年以上継続し、厚労大臣が定める薬剤を投薬を行った場合　</a:t>
            </a:r>
            <a:endParaRPr kumimoji="1" lang="en-US" altLang="ja-JP" sz="1200" dirty="0">
              <a:latin typeface="+mj-ea"/>
              <a:ea typeface="+mj-ea"/>
            </a:endParaRPr>
          </a:p>
          <a:p>
            <a:endParaRPr kumimoji="1" lang="en-US" altLang="ja-JP" sz="1200" dirty="0">
              <a:latin typeface="+mj-ea"/>
              <a:ea typeface="+mj-ea"/>
            </a:endParaRPr>
          </a:p>
          <a:p>
            <a:r>
              <a:rPr kumimoji="1" lang="ja-JP" altLang="en-US" sz="1200" dirty="0">
                <a:latin typeface="+mj-ea"/>
                <a:ea typeface="+mj-ea"/>
              </a:rPr>
              <a:t>処方箋料３　・・・</a:t>
            </a:r>
            <a:r>
              <a:rPr kumimoji="1" lang="en-US" altLang="ja-JP" sz="1200" dirty="0">
                <a:latin typeface="+mj-ea"/>
                <a:ea typeface="+mj-ea"/>
              </a:rPr>
              <a:t>68</a:t>
            </a:r>
            <a:r>
              <a:rPr kumimoji="1" lang="ja-JP" altLang="en-US" sz="1200" dirty="0">
                <a:latin typeface="+mj-ea"/>
                <a:ea typeface="+mj-ea"/>
              </a:rPr>
              <a:t>点　→　</a:t>
            </a:r>
            <a:r>
              <a:rPr kumimoji="1" lang="en-US" altLang="ja-JP" sz="1200" dirty="0">
                <a:latin typeface="+mj-ea"/>
                <a:ea typeface="+mj-ea"/>
              </a:rPr>
              <a:t>42</a:t>
            </a:r>
            <a:r>
              <a:rPr kumimoji="1" lang="ja-JP" altLang="en-US" sz="1200" dirty="0">
                <a:latin typeface="+mj-ea"/>
                <a:ea typeface="+mj-ea"/>
              </a:rPr>
              <a:t>点</a:t>
            </a:r>
            <a:endParaRPr kumimoji="1" lang="en-US" altLang="ja-JP" sz="1200" dirty="0">
              <a:latin typeface="+mj-ea"/>
              <a:ea typeface="+mj-ea"/>
            </a:endParaRPr>
          </a:p>
          <a:p>
            <a:r>
              <a:rPr kumimoji="1" lang="ja-JP" altLang="en-US" sz="1200" dirty="0">
                <a:latin typeface="+mj-ea"/>
                <a:ea typeface="+mj-ea"/>
              </a:rPr>
              <a:t>上記１，２以外の場合</a:t>
            </a:r>
          </a:p>
        </p:txBody>
      </p:sp>
      <p:sp>
        <p:nvSpPr>
          <p:cNvPr id="3" name="正方形/長方形 2">
            <a:extLst>
              <a:ext uri="{FF2B5EF4-FFF2-40B4-BE49-F238E27FC236}">
                <a16:creationId xmlns:a16="http://schemas.microsoft.com/office/drawing/2014/main" id="{EA66A813-2E6C-4657-9D96-3DCA912D829A}"/>
              </a:ext>
            </a:extLst>
          </p:cNvPr>
          <p:cNvSpPr/>
          <p:nvPr/>
        </p:nvSpPr>
        <p:spPr>
          <a:xfrm>
            <a:off x="437322" y="3715314"/>
            <a:ext cx="8403065" cy="1794128"/>
          </a:xfrm>
          <a:prstGeom prst="rect">
            <a:avLst/>
          </a:prstGeom>
          <a:noFill/>
          <a:ln w="28575">
            <a:solidFill>
              <a:schemeClr val="bg1">
                <a:lumMod val="6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ndParaRPr>
          </a:p>
        </p:txBody>
      </p:sp>
      <p:sp>
        <p:nvSpPr>
          <p:cNvPr id="5" name="正方形/長方形 4">
            <a:extLst>
              <a:ext uri="{FF2B5EF4-FFF2-40B4-BE49-F238E27FC236}">
                <a16:creationId xmlns:a16="http://schemas.microsoft.com/office/drawing/2014/main" id="{4E57A423-56C5-ADF8-5F6F-2B8FACC30EA1}"/>
              </a:ext>
            </a:extLst>
          </p:cNvPr>
          <p:cNvSpPr/>
          <p:nvPr/>
        </p:nvSpPr>
        <p:spPr>
          <a:xfrm>
            <a:off x="730476" y="5637699"/>
            <a:ext cx="2003200" cy="36933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mj-ea"/>
                <a:ea typeface="+mj-ea"/>
              </a:rPr>
              <a:t>特別調剤基本料</a:t>
            </a:r>
            <a:r>
              <a:rPr kumimoji="1" lang="en-US" altLang="ja-JP" sz="1600" dirty="0">
                <a:latin typeface="+mj-ea"/>
                <a:ea typeface="+mj-ea"/>
              </a:rPr>
              <a:t>B</a:t>
            </a:r>
            <a:endParaRPr kumimoji="1" lang="ja-JP" altLang="en-US" sz="1600" dirty="0">
              <a:latin typeface="+mj-ea"/>
              <a:ea typeface="+mj-ea"/>
            </a:endParaRPr>
          </a:p>
        </p:txBody>
      </p:sp>
      <p:sp>
        <p:nvSpPr>
          <p:cNvPr id="6" name="テキスト ボックス 5">
            <a:extLst>
              <a:ext uri="{FF2B5EF4-FFF2-40B4-BE49-F238E27FC236}">
                <a16:creationId xmlns:a16="http://schemas.microsoft.com/office/drawing/2014/main" id="{DA1BEF3C-57F0-135C-2CC0-AF185958528F}"/>
              </a:ext>
            </a:extLst>
          </p:cNvPr>
          <p:cNvSpPr txBox="1"/>
          <p:nvPr/>
        </p:nvSpPr>
        <p:spPr>
          <a:xfrm>
            <a:off x="2932199" y="5668477"/>
            <a:ext cx="3877985" cy="338554"/>
          </a:xfrm>
          <a:prstGeom prst="rect">
            <a:avLst/>
          </a:prstGeom>
          <a:noFill/>
        </p:spPr>
        <p:txBody>
          <a:bodyPr wrap="none" rtlCol="0">
            <a:spAutoFit/>
          </a:bodyPr>
          <a:lstStyle/>
          <a:p>
            <a:r>
              <a:rPr kumimoji="1" lang="ja-JP" altLang="en-US" sz="1600" dirty="0">
                <a:latin typeface="+mj-ea"/>
                <a:ea typeface="+mj-ea"/>
              </a:rPr>
              <a:t>届出をしていない敷地内薬局＋保険薬局</a:t>
            </a:r>
          </a:p>
        </p:txBody>
      </p:sp>
      <p:sp>
        <p:nvSpPr>
          <p:cNvPr id="7" name="テキスト ボックス 6">
            <a:extLst>
              <a:ext uri="{FF2B5EF4-FFF2-40B4-BE49-F238E27FC236}">
                <a16:creationId xmlns:a16="http://schemas.microsoft.com/office/drawing/2014/main" id="{6F107B57-C317-B576-43B3-12D677EBDF59}"/>
              </a:ext>
            </a:extLst>
          </p:cNvPr>
          <p:cNvSpPr txBox="1"/>
          <p:nvPr/>
        </p:nvSpPr>
        <p:spPr>
          <a:xfrm>
            <a:off x="912935" y="6068701"/>
            <a:ext cx="5570756" cy="523220"/>
          </a:xfrm>
          <a:prstGeom prst="rect">
            <a:avLst/>
          </a:prstGeom>
          <a:noFill/>
        </p:spPr>
        <p:txBody>
          <a:bodyPr wrap="none" rtlCol="0">
            <a:spAutoFit/>
          </a:bodyPr>
          <a:lstStyle/>
          <a:p>
            <a:r>
              <a:rPr kumimoji="1" lang="ja-JP" altLang="en-US" sz="1400" dirty="0">
                <a:latin typeface="+mj-ea"/>
                <a:ea typeface="+mj-ea"/>
              </a:rPr>
              <a:t>基本料の加算を算定できない　</a:t>
            </a:r>
            <a:r>
              <a:rPr kumimoji="1" lang="en-US" altLang="ja-JP" sz="1400" dirty="0">
                <a:latin typeface="+mj-ea"/>
                <a:ea typeface="+mj-ea"/>
              </a:rPr>
              <a:t>(</a:t>
            </a:r>
            <a:r>
              <a:rPr kumimoji="1" lang="ja-JP" altLang="en-US" sz="1400" dirty="0">
                <a:latin typeface="+mj-ea"/>
                <a:ea typeface="+mj-ea"/>
              </a:rPr>
              <a:t>地域支援体制加算、連携強化等</a:t>
            </a:r>
            <a:r>
              <a:rPr kumimoji="1" lang="en-US" altLang="ja-JP" sz="1400" dirty="0">
                <a:latin typeface="+mj-ea"/>
                <a:ea typeface="+mj-ea"/>
              </a:rPr>
              <a:t>)</a:t>
            </a:r>
          </a:p>
          <a:p>
            <a:r>
              <a:rPr kumimoji="1" lang="ja-JP" altLang="en-US" sz="1400" dirty="0">
                <a:latin typeface="+mj-ea"/>
                <a:ea typeface="+mj-ea"/>
              </a:rPr>
              <a:t>調剤後薬剤管理指導料、服薬情報等提供料、服薬管理指導料　等</a:t>
            </a:r>
            <a:endParaRPr kumimoji="1" lang="en-US" altLang="ja-JP" sz="1400" dirty="0">
              <a:latin typeface="+mj-ea"/>
              <a:ea typeface="+mj-ea"/>
            </a:endParaRPr>
          </a:p>
        </p:txBody>
      </p:sp>
    </p:spTree>
    <p:extLst>
      <p:ext uri="{BB962C8B-B14F-4D97-AF65-F5344CB8AC3E}">
        <p14:creationId xmlns:p14="http://schemas.microsoft.com/office/powerpoint/2010/main" val="1755687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9762E8C-29AF-332F-8975-51D4B270A1DA}"/>
              </a:ext>
            </a:extLst>
          </p:cNvPr>
          <p:cNvSpPr txBox="1"/>
          <p:nvPr/>
        </p:nvSpPr>
        <p:spPr>
          <a:xfrm>
            <a:off x="548640" y="513805"/>
            <a:ext cx="2492990"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　調剤基本料の加算</a:t>
            </a:r>
          </a:p>
        </p:txBody>
      </p:sp>
      <p:sp>
        <p:nvSpPr>
          <p:cNvPr id="8" name="正方形/長方形 7">
            <a:extLst>
              <a:ext uri="{FF2B5EF4-FFF2-40B4-BE49-F238E27FC236}">
                <a16:creationId xmlns:a16="http://schemas.microsoft.com/office/drawing/2014/main" id="{BBB1A654-9E4E-000E-F715-0BC424A2407A}"/>
              </a:ext>
            </a:extLst>
          </p:cNvPr>
          <p:cNvSpPr/>
          <p:nvPr/>
        </p:nvSpPr>
        <p:spPr>
          <a:xfrm>
            <a:off x="730475" y="1162041"/>
            <a:ext cx="1618658" cy="36933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メイリオ" panose="020B0604030504040204" pitchFamily="50" charset="-128"/>
              </a:rPr>
              <a:t>連携強化加算</a:t>
            </a:r>
          </a:p>
        </p:txBody>
      </p:sp>
      <p:sp>
        <p:nvSpPr>
          <p:cNvPr id="13" name="テキスト ボックス 12">
            <a:extLst>
              <a:ext uri="{FF2B5EF4-FFF2-40B4-BE49-F238E27FC236}">
                <a16:creationId xmlns:a16="http://schemas.microsoft.com/office/drawing/2014/main" id="{1CEA6381-674C-38A3-BE20-AFBFF6DBC02E}"/>
              </a:ext>
            </a:extLst>
          </p:cNvPr>
          <p:cNvSpPr txBox="1"/>
          <p:nvPr/>
        </p:nvSpPr>
        <p:spPr>
          <a:xfrm>
            <a:off x="2589300" y="1192819"/>
            <a:ext cx="2031325" cy="338554"/>
          </a:xfrm>
          <a:prstGeom prst="rect">
            <a:avLst/>
          </a:prstGeom>
          <a:noFill/>
        </p:spPr>
        <p:txBody>
          <a:bodyPr wrap="none" rtlCol="0">
            <a:spAutoFit/>
          </a:bodyPr>
          <a:lstStyle/>
          <a:p>
            <a:r>
              <a:rPr kumimoji="1" lang="ja-JP" altLang="en-US" sz="1600" dirty="0">
                <a:latin typeface="+mj-ea"/>
                <a:ea typeface="+mj-ea"/>
              </a:rPr>
              <a:t>　２点　→　５点　</a:t>
            </a:r>
          </a:p>
        </p:txBody>
      </p:sp>
      <p:sp>
        <p:nvSpPr>
          <p:cNvPr id="14" name="テキスト ボックス 13">
            <a:extLst>
              <a:ext uri="{FF2B5EF4-FFF2-40B4-BE49-F238E27FC236}">
                <a16:creationId xmlns:a16="http://schemas.microsoft.com/office/drawing/2014/main" id="{26FD46AF-6849-D556-DC2D-DB53CD929A91}"/>
              </a:ext>
            </a:extLst>
          </p:cNvPr>
          <p:cNvSpPr txBox="1"/>
          <p:nvPr/>
        </p:nvSpPr>
        <p:spPr>
          <a:xfrm>
            <a:off x="730473" y="1630003"/>
            <a:ext cx="6641562" cy="338554"/>
          </a:xfrm>
          <a:prstGeom prst="rect">
            <a:avLst/>
          </a:prstGeom>
          <a:noFill/>
        </p:spPr>
        <p:txBody>
          <a:bodyPr wrap="none" rtlCol="0">
            <a:spAutoFit/>
          </a:bodyPr>
          <a:lstStyle/>
          <a:p>
            <a:r>
              <a:rPr kumimoji="1" lang="ja-JP" altLang="en-US" sz="1600" b="1" dirty="0">
                <a:latin typeface="+mj-ea"/>
                <a:ea typeface="+mj-ea"/>
              </a:rPr>
              <a:t>地域支援体制加算の取得を求める要件を削除　→特調</a:t>
            </a:r>
            <a:r>
              <a:rPr kumimoji="1" lang="en-US" altLang="ja-JP" sz="1600" b="1" dirty="0">
                <a:latin typeface="+mj-ea"/>
                <a:ea typeface="+mj-ea"/>
              </a:rPr>
              <a:t>B</a:t>
            </a:r>
            <a:r>
              <a:rPr kumimoji="1" lang="ja-JP" altLang="en-US" sz="1600" b="1" dirty="0">
                <a:latin typeface="+mj-ea"/>
                <a:ea typeface="+mj-ea"/>
              </a:rPr>
              <a:t>以外は算定可能</a:t>
            </a:r>
          </a:p>
        </p:txBody>
      </p:sp>
      <p:sp>
        <p:nvSpPr>
          <p:cNvPr id="20" name="正方形/長方形 19">
            <a:extLst>
              <a:ext uri="{FF2B5EF4-FFF2-40B4-BE49-F238E27FC236}">
                <a16:creationId xmlns:a16="http://schemas.microsoft.com/office/drawing/2014/main" id="{230F6D52-018E-D22E-B7D1-DD2DD915B783}"/>
              </a:ext>
            </a:extLst>
          </p:cNvPr>
          <p:cNvSpPr/>
          <p:nvPr/>
        </p:nvSpPr>
        <p:spPr>
          <a:xfrm>
            <a:off x="730475" y="3331493"/>
            <a:ext cx="1858825" cy="338554"/>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mj-ea"/>
                <a:ea typeface="+mj-ea"/>
              </a:rPr>
              <a:t>施設要件</a:t>
            </a:r>
          </a:p>
        </p:txBody>
      </p:sp>
      <p:sp>
        <p:nvSpPr>
          <p:cNvPr id="21" name="テキスト ボックス 20">
            <a:extLst>
              <a:ext uri="{FF2B5EF4-FFF2-40B4-BE49-F238E27FC236}">
                <a16:creationId xmlns:a16="http://schemas.microsoft.com/office/drawing/2014/main" id="{3ACB4F37-2738-8D28-F7CA-414E144DA990}"/>
              </a:ext>
            </a:extLst>
          </p:cNvPr>
          <p:cNvSpPr txBox="1"/>
          <p:nvPr/>
        </p:nvSpPr>
        <p:spPr>
          <a:xfrm>
            <a:off x="730473" y="3749086"/>
            <a:ext cx="8062025" cy="2246769"/>
          </a:xfrm>
          <a:prstGeom prst="rect">
            <a:avLst/>
          </a:prstGeom>
          <a:noFill/>
        </p:spPr>
        <p:txBody>
          <a:bodyPr wrap="square" rtlCol="0">
            <a:spAutoFit/>
          </a:bodyPr>
          <a:lstStyle/>
          <a:p>
            <a:r>
              <a:rPr kumimoji="1" lang="ja-JP" altLang="en-US" sz="1400" dirty="0">
                <a:latin typeface="メイリオ" panose="020B0604030504040204" pitchFamily="50" charset="-128"/>
              </a:rPr>
              <a:t>①　「第二種協定指定医療機関」として都道府県知事の指定を受けた保険薬局</a:t>
            </a:r>
            <a:endParaRPr kumimoji="1" lang="en-US" altLang="ja-JP" sz="1400" dirty="0">
              <a:latin typeface="メイリオ" panose="020B0604030504040204" pitchFamily="50" charset="-128"/>
            </a:endParaRPr>
          </a:p>
          <a:p>
            <a:r>
              <a:rPr kumimoji="1" lang="ja-JP" altLang="en-US" sz="1400" dirty="0">
                <a:latin typeface="メイリオ" panose="020B0604030504040204" pitchFamily="50" charset="-128"/>
              </a:rPr>
              <a:t>②　感染症対応に研修・訓練を年１回以上実施</a:t>
            </a:r>
            <a:endParaRPr kumimoji="1" lang="en-US" altLang="ja-JP" sz="1400" dirty="0">
              <a:latin typeface="メイリオ" panose="020B0604030504040204" pitchFamily="50" charset="-128"/>
            </a:endParaRPr>
          </a:p>
          <a:p>
            <a:r>
              <a:rPr kumimoji="1" lang="ja-JP" altLang="en-US" sz="1400" dirty="0">
                <a:latin typeface="メイリオ" panose="020B0604030504040204" pitchFamily="50" charset="-128"/>
              </a:rPr>
              <a:t>③　個人防護具を備蓄</a:t>
            </a:r>
            <a:endParaRPr kumimoji="1" lang="en-US" altLang="ja-JP" sz="1400" dirty="0">
              <a:latin typeface="メイリオ" panose="020B0604030504040204" pitchFamily="50" charset="-128"/>
            </a:endParaRPr>
          </a:p>
          <a:p>
            <a:r>
              <a:rPr kumimoji="1" lang="ja-JP" altLang="en-US" sz="1400" dirty="0">
                <a:latin typeface="メイリオ" panose="020B0604030504040204" pitchFamily="50" charset="-128"/>
              </a:rPr>
              <a:t>④　新型インフルエンザ等感染症発生時において、要指導医薬品及び一般用医薬品の提供、</a:t>
            </a:r>
            <a:endParaRPr kumimoji="1" lang="en-US" altLang="ja-JP" sz="1400" dirty="0">
              <a:latin typeface="メイリオ" panose="020B0604030504040204" pitchFamily="50" charset="-128"/>
            </a:endParaRPr>
          </a:p>
          <a:p>
            <a:r>
              <a:rPr kumimoji="1" lang="ja-JP" altLang="en-US" sz="1400" dirty="0">
                <a:latin typeface="メイリオ" panose="020B0604030504040204" pitchFamily="50" charset="-128"/>
              </a:rPr>
              <a:t>　　体外診断用医薬品の提供、感染症対応に必要な衛生材料等の提供　</a:t>
            </a:r>
            <a:r>
              <a:rPr kumimoji="1" lang="en-US" altLang="ja-JP" sz="1400" dirty="0">
                <a:latin typeface="メイリオ" panose="020B0604030504040204" pitchFamily="50" charset="-128"/>
              </a:rPr>
              <a:t>(</a:t>
            </a:r>
            <a:r>
              <a:rPr kumimoji="1" lang="ja-JP" altLang="en-US" sz="1400" dirty="0">
                <a:latin typeface="メイリオ" panose="020B0604030504040204" pitchFamily="50" charset="-128"/>
              </a:rPr>
              <a:t>平時からの提供</a:t>
            </a:r>
            <a:r>
              <a:rPr kumimoji="1" lang="en-US" altLang="ja-JP" sz="1400" dirty="0">
                <a:latin typeface="メイリオ" panose="020B0604030504040204" pitchFamily="50" charset="-128"/>
              </a:rPr>
              <a:t>)</a:t>
            </a:r>
          </a:p>
          <a:p>
            <a:r>
              <a:rPr kumimoji="1" lang="ja-JP" altLang="en-US" sz="1400" dirty="0">
                <a:latin typeface="メイリオ" panose="020B0604030504040204" pitchFamily="50" charset="-128"/>
              </a:rPr>
              <a:t>⑤　自治体からの要請に応じて、避難所等に医薬品供給、人員派遣の協力等を行う体制</a:t>
            </a:r>
            <a:endParaRPr kumimoji="1" lang="en-US" altLang="ja-JP" sz="1400" dirty="0">
              <a:latin typeface="メイリオ" panose="020B0604030504040204" pitchFamily="50" charset="-128"/>
            </a:endParaRPr>
          </a:p>
          <a:p>
            <a:r>
              <a:rPr kumimoji="1" lang="ja-JP" altLang="en-US" sz="1400" dirty="0">
                <a:latin typeface="メイリオ" panose="020B0604030504040204" pitchFamily="50" charset="-128"/>
              </a:rPr>
              <a:t>⑥　災害対応に係る研修、訓練を年</a:t>
            </a:r>
            <a:r>
              <a:rPr kumimoji="1" lang="en-US" altLang="ja-JP" sz="1400" dirty="0">
                <a:latin typeface="メイリオ" panose="020B0604030504040204" pitchFamily="50" charset="-128"/>
              </a:rPr>
              <a:t>1</a:t>
            </a:r>
            <a:r>
              <a:rPr kumimoji="1" lang="ja-JP" altLang="en-US" sz="1400" dirty="0">
                <a:latin typeface="メイリオ" panose="020B0604030504040204" pitchFamily="50" charset="-128"/>
              </a:rPr>
              <a:t>回以上実施</a:t>
            </a:r>
            <a:endParaRPr kumimoji="1" lang="en-US" altLang="ja-JP" sz="1400" dirty="0">
              <a:latin typeface="メイリオ" panose="020B0604030504040204" pitchFamily="50" charset="-128"/>
            </a:endParaRPr>
          </a:p>
          <a:p>
            <a:r>
              <a:rPr kumimoji="1" lang="ja-JP" altLang="en-US" sz="1400" dirty="0">
                <a:latin typeface="メイリオ" panose="020B0604030504040204" pitchFamily="50" charset="-128"/>
              </a:rPr>
              <a:t>⑦　災害や新興感染症発生時における薬局の体制や対応について各状況に応じた手順書等の作成</a:t>
            </a:r>
            <a:endParaRPr kumimoji="1" lang="en-US" altLang="ja-JP" sz="1400" dirty="0">
              <a:latin typeface="メイリオ" panose="020B0604030504040204" pitchFamily="50" charset="-128"/>
            </a:endParaRPr>
          </a:p>
          <a:p>
            <a:r>
              <a:rPr kumimoji="1" lang="ja-JP" altLang="en-US" sz="1400" dirty="0">
                <a:latin typeface="メイリオ" panose="020B0604030504040204" pitchFamily="50" charset="-128"/>
              </a:rPr>
              <a:t>⑧　情報通信機器を用いた服薬指導を行う体制の整備</a:t>
            </a:r>
            <a:endParaRPr kumimoji="1" lang="en-US" altLang="ja-JP" sz="1400" dirty="0">
              <a:latin typeface="メイリオ" panose="020B0604030504040204" pitchFamily="50" charset="-128"/>
            </a:endParaRPr>
          </a:p>
          <a:p>
            <a:r>
              <a:rPr kumimoji="1" lang="ja-JP" altLang="en-US" sz="1400" dirty="0">
                <a:latin typeface="メイリオ" panose="020B0604030504040204" pitchFamily="50" charset="-128"/>
              </a:rPr>
              <a:t>⑨　要指導医薬品及び一般用医薬品の販売、検査キットの取扱い</a:t>
            </a:r>
            <a:endParaRPr kumimoji="1" lang="en-US" altLang="ja-JP" sz="1400" dirty="0">
              <a:latin typeface="メイリオ" panose="020B0604030504040204" pitchFamily="50" charset="-128"/>
            </a:endParaRPr>
          </a:p>
        </p:txBody>
      </p:sp>
      <p:sp>
        <p:nvSpPr>
          <p:cNvPr id="24" name="テキスト ボックス 23">
            <a:extLst>
              <a:ext uri="{FF2B5EF4-FFF2-40B4-BE49-F238E27FC236}">
                <a16:creationId xmlns:a16="http://schemas.microsoft.com/office/drawing/2014/main" id="{8054FC76-7863-569C-7586-13F28DE7B877}"/>
              </a:ext>
            </a:extLst>
          </p:cNvPr>
          <p:cNvSpPr txBox="1"/>
          <p:nvPr/>
        </p:nvSpPr>
        <p:spPr>
          <a:xfrm>
            <a:off x="730474" y="6195450"/>
            <a:ext cx="7961242" cy="523220"/>
          </a:xfrm>
          <a:prstGeom prst="rect">
            <a:avLst/>
          </a:prstGeom>
          <a:noFill/>
        </p:spPr>
        <p:txBody>
          <a:bodyPr wrap="square" rtlCol="0">
            <a:spAutoFit/>
          </a:bodyPr>
          <a:lstStyle/>
          <a:p>
            <a:r>
              <a:rPr kumimoji="1" lang="en-US" altLang="ja-JP" sz="1400" dirty="0">
                <a:latin typeface="メイリオ" panose="020B0604030504040204" pitchFamily="50" charset="-128"/>
              </a:rPr>
              <a:t>【</a:t>
            </a:r>
            <a:r>
              <a:rPr kumimoji="1" lang="ja-JP" altLang="en-US" sz="1400" dirty="0">
                <a:latin typeface="メイリオ" panose="020B0604030504040204" pitchFamily="50" charset="-128"/>
              </a:rPr>
              <a:t>経過措置</a:t>
            </a:r>
            <a:r>
              <a:rPr kumimoji="1" lang="en-US" altLang="ja-JP" sz="1400" dirty="0">
                <a:latin typeface="メイリオ" panose="020B0604030504040204" pitchFamily="50" charset="-128"/>
              </a:rPr>
              <a:t>】</a:t>
            </a:r>
            <a:r>
              <a:rPr kumimoji="1" lang="ja-JP" altLang="en-US" sz="1400" dirty="0">
                <a:latin typeface="メイリオ" panose="020B0604030504040204" pitchFamily="50" charset="-128"/>
              </a:rPr>
              <a:t>令和</a:t>
            </a:r>
            <a:r>
              <a:rPr kumimoji="1" lang="en-US" altLang="ja-JP" sz="1400" dirty="0">
                <a:latin typeface="メイリオ" panose="020B0604030504040204" pitchFamily="50" charset="-128"/>
              </a:rPr>
              <a:t>6</a:t>
            </a:r>
            <a:r>
              <a:rPr kumimoji="1" lang="ja-JP" altLang="en-US" sz="1400" dirty="0">
                <a:latin typeface="メイリオ" panose="020B0604030504040204" pitchFamily="50" charset="-128"/>
              </a:rPr>
              <a:t>年</a:t>
            </a:r>
            <a:r>
              <a:rPr kumimoji="1" lang="en-US" altLang="ja-JP" sz="1400" dirty="0">
                <a:latin typeface="メイリオ" panose="020B0604030504040204" pitchFamily="50" charset="-128"/>
              </a:rPr>
              <a:t>3</a:t>
            </a:r>
            <a:r>
              <a:rPr kumimoji="1" lang="ja-JP" altLang="en-US" sz="1400" dirty="0">
                <a:latin typeface="メイリオ" panose="020B0604030504040204" pitchFamily="50" charset="-128"/>
              </a:rPr>
              <a:t>月</a:t>
            </a:r>
            <a:r>
              <a:rPr kumimoji="1" lang="en-US" altLang="ja-JP" sz="1400" dirty="0">
                <a:latin typeface="メイリオ" panose="020B0604030504040204" pitchFamily="50" charset="-128"/>
              </a:rPr>
              <a:t>31</a:t>
            </a:r>
            <a:r>
              <a:rPr kumimoji="1" lang="ja-JP" altLang="en-US" sz="1400" dirty="0">
                <a:latin typeface="メイリオ" panose="020B0604030504040204" pitchFamily="50" charset="-128"/>
              </a:rPr>
              <a:t>日において、連携強化加算を届け出ている薬局は</a:t>
            </a:r>
            <a:endParaRPr kumimoji="1" lang="en-US" altLang="ja-JP" sz="1400" dirty="0">
              <a:latin typeface="メイリオ" panose="020B0604030504040204" pitchFamily="50" charset="-128"/>
            </a:endParaRPr>
          </a:p>
          <a:p>
            <a:r>
              <a:rPr kumimoji="1" lang="ja-JP" altLang="en-US" sz="1400" dirty="0">
                <a:latin typeface="メイリオ" panose="020B0604030504040204" pitchFamily="50" charset="-128"/>
              </a:rPr>
              <a:t>　　　　　　令和</a:t>
            </a:r>
            <a:r>
              <a:rPr kumimoji="1" lang="en-US" altLang="ja-JP" sz="1400" dirty="0">
                <a:latin typeface="メイリオ" panose="020B0604030504040204" pitchFamily="50" charset="-128"/>
              </a:rPr>
              <a:t>6</a:t>
            </a:r>
            <a:r>
              <a:rPr kumimoji="1" lang="ja-JP" altLang="en-US" sz="1400" dirty="0">
                <a:latin typeface="メイリオ" panose="020B0604030504040204" pitchFamily="50" charset="-128"/>
              </a:rPr>
              <a:t>年</a:t>
            </a:r>
            <a:r>
              <a:rPr kumimoji="1" lang="en-US" altLang="ja-JP" sz="1400" dirty="0">
                <a:latin typeface="メイリオ" panose="020B0604030504040204" pitchFamily="50" charset="-128"/>
              </a:rPr>
              <a:t>12</a:t>
            </a:r>
            <a:r>
              <a:rPr kumimoji="1" lang="ja-JP" altLang="en-US" sz="1400" dirty="0">
                <a:latin typeface="メイリオ" panose="020B0604030504040204" pitchFamily="50" charset="-128"/>
              </a:rPr>
              <a:t>月</a:t>
            </a:r>
            <a:r>
              <a:rPr kumimoji="1" lang="en-US" altLang="ja-JP" sz="1400" dirty="0">
                <a:latin typeface="メイリオ" panose="020B0604030504040204" pitchFamily="50" charset="-128"/>
              </a:rPr>
              <a:t>31</a:t>
            </a:r>
            <a:r>
              <a:rPr kumimoji="1" lang="ja-JP" altLang="en-US" sz="1400" dirty="0">
                <a:latin typeface="メイリオ" panose="020B0604030504040204" pitchFamily="50" charset="-128"/>
              </a:rPr>
              <a:t>日までに限り、基準を満たしているものとみなす。</a:t>
            </a:r>
          </a:p>
        </p:txBody>
      </p:sp>
      <p:sp>
        <p:nvSpPr>
          <p:cNvPr id="3" name="正方形/長方形 2">
            <a:extLst>
              <a:ext uri="{FF2B5EF4-FFF2-40B4-BE49-F238E27FC236}">
                <a16:creationId xmlns:a16="http://schemas.microsoft.com/office/drawing/2014/main" id="{A70A1E7B-03B8-F277-6AE9-47D472F87A61}"/>
              </a:ext>
            </a:extLst>
          </p:cNvPr>
          <p:cNvSpPr/>
          <p:nvPr/>
        </p:nvSpPr>
        <p:spPr>
          <a:xfrm>
            <a:off x="730475" y="2389316"/>
            <a:ext cx="1858825" cy="338554"/>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mj-ea"/>
                <a:ea typeface="+mj-ea"/>
              </a:rPr>
              <a:t>ポイント</a:t>
            </a:r>
          </a:p>
        </p:txBody>
      </p:sp>
      <p:sp>
        <p:nvSpPr>
          <p:cNvPr id="5" name="テキスト ボックス 4">
            <a:extLst>
              <a:ext uri="{FF2B5EF4-FFF2-40B4-BE49-F238E27FC236}">
                <a16:creationId xmlns:a16="http://schemas.microsoft.com/office/drawing/2014/main" id="{56B28968-6583-CCAA-D2EF-53BF920EE7E0}"/>
              </a:ext>
            </a:extLst>
          </p:cNvPr>
          <p:cNvSpPr txBox="1"/>
          <p:nvPr/>
        </p:nvSpPr>
        <p:spPr>
          <a:xfrm>
            <a:off x="2695575" y="2389316"/>
            <a:ext cx="4557658" cy="338554"/>
          </a:xfrm>
          <a:prstGeom prst="rect">
            <a:avLst/>
          </a:prstGeom>
          <a:noFill/>
        </p:spPr>
        <p:txBody>
          <a:bodyPr wrap="none" rtlCol="0">
            <a:spAutoFit/>
          </a:bodyPr>
          <a:lstStyle/>
          <a:p>
            <a:r>
              <a:rPr kumimoji="1" lang="ja-JP" altLang="en-US" sz="1600" b="1" dirty="0"/>
              <a:t>現場が・・・というよりも本部対応</a:t>
            </a:r>
            <a:r>
              <a:rPr kumimoji="1" lang="en-US" altLang="ja-JP" sz="1600" b="1" dirty="0"/>
              <a:t>(</a:t>
            </a:r>
            <a:r>
              <a:rPr kumimoji="1" lang="ja-JP" altLang="en-US" sz="1600" b="1" dirty="0"/>
              <a:t>体制整備</a:t>
            </a:r>
            <a:r>
              <a:rPr kumimoji="1" lang="en-US" altLang="ja-JP" sz="1600" b="1" dirty="0"/>
              <a:t>)</a:t>
            </a:r>
            <a:endParaRPr kumimoji="1" lang="ja-JP" altLang="en-US" sz="1600" b="1" dirty="0"/>
          </a:p>
        </p:txBody>
      </p:sp>
    </p:spTree>
    <p:extLst>
      <p:ext uri="{BB962C8B-B14F-4D97-AF65-F5344CB8AC3E}">
        <p14:creationId xmlns:p14="http://schemas.microsoft.com/office/powerpoint/2010/main" val="3432341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A44201DB-58E9-4B35-ECA0-94DE9EFF5EFB}"/>
              </a:ext>
            </a:extLst>
          </p:cNvPr>
          <p:cNvSpPr txBox="1"/>
          <p:nvPr/>
        </p:nvSpPr>
        <p:spPr>
          <a:xfrm>
            <a:off x="548640" y="513805"/>
            <a:ext cx="2723823"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　医療措置協定の内容</a:t>
            </a:r>
          </a:p>
        </p:txBody>
      </p:sp>
      <p:sp>
        <p:nvSpPr>
          <p:cNvPr id="6" name="テキスト ボックス 5">
            <a:extLst>
              <a:ext uri="{FF2B5EF4-FFF2-40B4-BE49-F238E27FC236}">
                <a16:creationId xmlns:a16="http://schemas.microsoft.com/office/drawing/2014/main" id="{DD83111F-4EB8-1682-50A8-EA94D5B84D89}"/>
              </a:ext>
            </a:extLst>
          </p:cNvPr>
          <p:cNvSpPr txBox="1"/>
          <p:nvPr/>
        </p:nvSpPr>
        <p:spPr>
          <a:xfrm>
            <a:off x="1076325" y="6391275"/>
            <a:ext cx="8065028" cy="246221"/>
          </a:xfrm>
          <a:prstGeom prst="rect">
            <a:avLst/>
          </a:prstGeom>
          <a:noFill/>
        </p:spPr>
        <p:txBody>
          <a:bodyPr wrap="none" rtlCol="0">
            <a:spAutoFit/>
          </a:bodyPr>
          <a:lstStyle/>
          <a:p>
            <a:r>
              <a:rPr kumimoji="1" lang="ja-JP" altLang="en-US" sz="1000" dirty="0">
                <a:latin typeface="+mj-ea"/>
                <a:ea typeface="+mj-ea"/>
              </a:rPr>
              <a:t>厚生労働省　令和</a:t>
            </a:r>
            <a:r>
              <a:rPr kumimoji="1" lang="en-US" altLang="ja-JP" sz="1000" dirty="0">
                <a:latin typeface="+mj-ea"/>
                <a:ea typeface="+mj-ea"/>
              </a:rPr>
              <a:t>6</a:t>
            </a:r>
            <a:r>
              <a:rPr kumimoji="1" lang="ja-JP" altLang="en-US" sz="1000" dirty="0">
                <a:latin typeface="+mj-ea"/>
                <a:ea typeface="+mj-ea"/>
              </a:rPr>
              <a:t>年度診療報酬改定資料について　</a:t>
            </a:r>
            <a:r>
              <a:rPr kumimoji="1" lang="en-US" altLang="ja-JP" sz="1000" dirty="0">
                <a:latin typeface="+mj-ea"/>
                <a:ea typeface="+mj-ea"/>
              </a:rPr>
              <a:t>https://www.mhlw.go.jp/stf/seisakunitsuite/bunya/0000196352_00012.html</a:t>
            </a:r>
            <a:endParaRPr kumimoji="1" lang="ja-JP" altLang="en-US" sz="1000" dirty="0">
              <a:latin typeface="+mj-ea"/>
              <a:ea typeface="+mj-ea"/>
            </a:endParaRPr>
          </a:p>
        </p:txBody>
      </p:sp>
      <p:pic>
        <p:nvPicPr>
          <p:cNvPr id="8" name="図 7">
            <a:extLst>
              <a:ext uri="{FF2B5EF4-FFF2-40B4-BE49-F238E27FC236}">
                <a16:creationId xmlns:a16="http://schemas.microsoft.com/office/drawing/2014/main" id="{AA4BE108-1D5F-6554-5FC0-646FDEA4EA44}"/>
              </a:ext>
            </a:extLst>
          </p:cNvPr>
          <p:cNvPicPr>
            <a:picLocks noChangeAspect="1"/>
          </p:cNvPicPr>
          <p:nvPr/>
        </p:nvPicPr>
        <p:blipFill>
          <a:blip r:embed="rId2"/>
          <a:stretch>
            <a:fillRect/>
          </a:stretch>
        </p:blipFill>
        <p:spPr>
          <a:xfrm>
            <a:off x="274320" y="1079679"/>
            <a:ext cx="8595360" cy="5008373"/>
          </a:xfrm>
          <a:prstGeom prst="rect">
            <a:avLst/>
          </a:prstGeom>
        </p:spPr>
      </p:pic>
      <p:sp>
        <p:nvSpPr>
          <p:cNvPr id="2" name="正方形/長方形 1">
            <a:extLst>
              <a:ext uri="{FF2B5EF4-FFF2-40B4-BE49-F238E27FC236}">
                <a16:creationId xmlns:a16="http://schemas.microsoft.com/office/drawing/2014/main" id="{D678C95A-14DE-5440-365A-444BB42EF0EE}"/>
              </a:ext>
            </a:extLst>
          </p:cNvPr>
          <p:cNvSpPr/>
          <p:nvPr/>
        </p:nvSpPr>
        <p:spPr>
          <a:xfrm>
            <a:off x="7810500" y="0"/>
            <a:ext cx="1333500" cy="258480"/>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参考資料</a:t>
            </a:r>
          </a:p>
        </p:txBody>
      </p:sp>
    </p:spTree>
    <p:extLst>
      <p:ext uri="{BB962C8B-B14F-4D97-AF65-F5344CB8AC3E}">
        <p14:creationId xmlns:p14="http://schemas.microsoft.com/office/powerpoint/2010/main" val="1483549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9762E8C-29AF-332F-8975-51D4B270A1DA}"/>
              </a:ext>
            </a:extLst>
          </p:cNvPr>
          <p:cNvSpPr txBox="1"/>
          <p:nvPr/>
        </p:nvSpPr>
        <p:spPr>
          <a:xfrm>
            <a:off x="548640" y="513805"/>
            <a:ext cx="2492990"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　調剤基本料の加算</a:t>
            </a:r>
          </a:p>
        </p:txBody>
      </p:sp>
      <p:sp>
        <p:nvSpPr>
          <p:cNvPr id="7" name="正方形/長方形 6">
            <a:extLst>
              <a:ext uri="{FF2B5EF4-FFF2-40B4-BE49-F238E27FC236}">
                <a16:creationId xmlns:a16="http://schemas.microsoft.com/office/drawing/2014/main" id="{592C01C5-C668-A183-5624-88E57D850AFF}"/>
              </a:ext>
            </a:extLst>
          </p:cNvPr>
          <p:cNvSpPr/>
          <p:nvPr/>
        </p:nvSpPr>
        <p:spPr>
          <a:xfrm>
            <a:off x="730474" y="1047840"/>
            <a:ext cx="2582776" cy="36933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メイリオ" panose="020B0604030504040204" pitchFamily="50" charset="-128"/>
              </a:rPr>
              <a:t>医療</a:t>
            </a:r>
            <a:r>
              <a:rPr kumimoji="1" lang="en-US" altLang="ja-JP" sz="1600" dirty="0">
                <a:latin typeface="メイリオ" panose="020B0604030504040204" pitchFamily="50" charset="-128"/>
              </a:rPr>
              <a:t>DX</a:t>
            </a:r>
            <a:r>
              <a:rPr kumimoji="1" lang="ja-JP" altLang="en-US" sz="1600" dirty="0">
                <a:latin typeface="メイリオ" panose="020B0604030504040204" pitchFamily="50" charset="-128"/>
              </a:rPr>
              <a:t>推進体制整備加算</a:t>
            </a:r>
          </a:p>
        </p:txBody>
      </p:sp>
      <p:sp>
        <p:nvSpPr>
          <p:cNvPr id="9" name="テキスト ボックス 8">
            <a:extLst>
              <a:ext uri="{FF2B5EF4-FFF2-40B4-BE49-F238E27FC236}">
                <a16:creationId xmlns:a16="http://schemas.microsoft.com/office/drawing/2014/main" id="{4BEB4099-2A7B-AFB6-19B8-C239D6748E00}"/>
              </a:ext>
            </a:extLst>
          </p:cNvPr>
          <p:cNvSpPr txBox="1"/>
          <p:nvPr/>
        </p:nvSpPr>
        <p:spPr>
          <a:xfrm>
            <a:off x="4193586" y="1078618"/>
            <a:ext cx="1415772" cy="338554"/>
          </a:xfrm>
          <a:prstGeom prst="rect">
            <a:avLst/>
          </a:prstGeom>
          <a:noFill/>
        </p:spPr>
        <p:txBody>
          <a:bodyPr wrap="none" rtlCol="0">
            <a:spAutoFit/>
          </a:bodyPr>
          <a:lstStyle/>
          <a:p>
            <a:r>
              <a:rPr kumimoji="1" lang="ja-JP" altLang="en-US" sz="1600" dirty="0">
                <a:latin typeface="+mj-ea"/>
                <a:ea typeface="+mj-ea"/>
              </a:rPr>
              <a:t>月１回　４点</a:t>
            </a:r>
          </a:p>
        </p:txBody>
      </p:sp>
      <p:sp>
        <p:nvSpPr>
          <p:cNvPr id="11" name="テキスト ボックス 10">
            <a:extLst>
              <a:ext uri="{FF2B5EF4-FFF2-40B4-BE49-F238E27FC236}">
                <a16:creationId xmlns:a16="http://schemas.microsoft.com/office/drawing/2014/main" id="{06D6BCEC-6BA7-CB1B-8317-BC954931E364}"/>
              </a:ext>
            </a:extLst>
          </p:cNvPr>
          <p:cNvSpPr txBox="1"/>
          <p:nvPr/>
        </p:nvSpPr>
        <p:spPr>
          <a:xfrm>
            <a:off x="730474" y="1502152"/>
            <a:ext cx="8002217" cy="954107"/>
          </a:xfrm>
          <a:prstGeom prst="rect">
            <a:avLst/>
          </a:prstGeom>
          <a:noFill/>
        </p:spPr>
        <p:txBody>
          <a:bodyPr wrap="square" rtlCol="0">
            <a:spAutoFit/>
          </a:bodyPr>
          <a:lstStyle/>
          <a:p>
            <a:pPr algn="l"/>
            <a:r>
              <a:rPr lang="ja-JP" altLang="en-US" sz="1400" b="0" i="0" u="none" strike="noStrike" baseline="0" dirty="0">
                <a:latin typeface="+mj-ea"/>
                <a:ea typeface="+mj-ea"/>
              </a:rPr>
              <a:t>医療</a:t>
            </a:r>
            <a:r>
              <a:rPr lang="en-US" altLang="ja-JP" sz="1400" b="0" i="0" u="none" strike="noStrike" baseline="0" dirty="0">
                <a:latin typeface="+mj-ea"/>
                <a:ea typeface="+mj-ea"/>
              </a:rPr>
              <a:t>DX </a:t>
            </a:r>
            <a:r>
              <a:rPr lang="ja-JP" altLang="en-US" sz="1400" b="0" i="0" u="none" strike="noStrike" baseline="0" dirty="0">
                <a:latin typeface="+mj-ea"/>
                <a:ea typeface="+mj-ea"/>
              </a:rPr>
              <a:t>推進に係る体制として別に厚生労働大臣が定める施設基準に適合しているものとして地方厚生局長等に届け出た保険薬局において調剤を行った場合は、医療</a:t>
            </a:r>
            <a:r>
              <a:rPr lang="en-US" altLang="ja-JP" sz="1400" b="0" i="0" u="none" strike="noStrike" baseline="0" dirty="0">
                <a:latin typeface="+mj-ea"/>
                <a:ea typeface="+mj-ea"/>
              </a:rPr>
              <a:t>DX </a:t>
            </a:r>
            <a:r>
              <a:rPr lang="ja-JP" altLang="en-US" sz="1400" b="0" i="0" u="none" strike="noStrike" baseline="0" dirty="0">
                <a:latin typeface="+mj-ea"/>
                <a:ea typeface="+mj-ea"/>
              </a:rPr>
              <a:t>推進体制整備加算として、月１回に限り４点を所定点数に加算する。この場合において、注２に規定する特別調剤基本料Ｂを算定する保険薬局は当該加算を算定できない。</a:t>
            </a:r>
            <a:endParaRPr kumimoji="1" lang="ja-JP" altLang="en-US" sz="1200" dirty="0">
              <a:latin typeface="+mj-ea"/>
              <a:ea typeface="+mj-ea"/>
            </a:endParaRPr>
          </a:p>
        </p:txBody>
      </p:sp>
      <p:sp>
        <p:nvSpPr>
          <p:cNvPr id="14" name="正方形/長方形 13">
            <a:extLst>
              <a:ext uri="{FF2B5EF4-FFF2-40B4-BE49-F238E27FC236}">
                <a16:creationId xmlns:a16="http://schemas.microsoft.com/office/drawing/2014/main" id="{DB1B0FE5-98D4-1099-0030-F360D6D43A49}"/>
              </a:ext>
            </a:extLst>
          </p:cNvPr>
          <p:cNvSpPr/>
          <p:nvPr/>
        </p:nvSpPr>
        <p:spPr>
          <a:xfrm>
            <a:off x="730473" y="2602064"/>
            <a:ext cx="1858825" cy="338554"/>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mj-ea"/>
                <a:ea typeface="+mj-ea"/>
              </a:rPr>
              <a:t>施設要件</a:t>
            </a:r>
          </a:p>
        </p:txBody>
      </p:sp>
      <p:sp>
        <p:nvSpPr>
          <p:cNvPr id="15" name="テキスト ボックス 14">
            <a:extLst>
              <a:ext uri="{FF2B5EF4-FFF2-40B4-BE49-F238E27FC236}">
                <a16:creationId xmlns:a16="http://schemas.microsoft.com/office/drawing/2014/main" id="{E3010CBC-A887-9AFA-535C-F94C63622896}"/>
              </a:ext>
            </a:extLst>
          </p:cNvPr>
          <p:cNvSpPr txBox="1"/>
          <p:nvPr/>
        </p:nvSpPr>
        <p:spPr>
          <a:xfrm>
            <a:off x="744708" y="3081902"/>
            <a:ext cx="8002217" cy="2031325"/>
          </a:xfrm>
          <a:prstGeom prst="rect">
            <a:avLst/>
          </a:prstGeom>
          <a:noFill/>
        </p:spPr>
        <p:txBody>
          <a:bodyPr wrap="square">
            <a:spAutoFit/>
          </a:bodyPr>
          <a:lstStyle/>
          <a:p>
            <a:pPr algn="l"/>
            <a:r>
              <a:rPr lang="ja-JP" altLang="en-US" sz="1400" dirty="0">
                <a:latin typeface="メイリオ" panose="020B0604030504040204" pitchFamily="50" charset="-128"/>
              </a:rPr>
              <a:t>①　療養の給付及び公費負担医療に関するオンライン請求を使用している。</a:t>
            </a:r>
            <a:endParaRPr lang="en-US" altLang="ja-JP" sz="1400" dirty="0">
              <a:latin typeface="メイリオ" panose="020B0604030504040204" pitchFamily="50" charset="-128"/>
            </a:endParaRPr>
          </a:p>
          <a:p>
            <a:pPr algn="l"/>
            <a:r>
              <a:rPr lang="ja-JP" altLang="en-US" sz="1400" dirty="0">
                <a:latin typeface="メイリオ" panose="020B0604030504040204" pitchFamily="50" charset="-128"/>
              </a:rPr>
              <a:t>②　オンライン資格確認の体制を有している。</a:t>
            </a:r>
            <a:endParaRPr lang="en-US" altLang="ja-JP" sz="1400" dirty="0">
              <a:latin typeface="メイリオ" panose="020B0604030504040204" pitchFamily="50" charset="-128"/>
            </a:endParaRPr>
          </a:p>
          <a:p>
            <a:pPr algn="l"/>
            <a:r>
              <a:rPr lang="ja-JP" altLang="en-US" sz="1400" dirty="0">
                <a:latin typeface="メイリオ" panose="020B0604030504040204" pitchFamily="50" charset="-128"/>
              </a:rPr>
              <a:t>③　保険薬剤師が、電子資格確認の仕組みを利用して取得した診療方法を閲覧又は活用し、</a:t>
            </a:r>
            <a:endParaRPr lang="en-US" altLang="ja-JP" sz="1400" dirty="0">
              <a:latin typeface="メイリオ" panose="020B0604030504040204" pitchFamily="50" charset="-128"/>
            </a:endParaRPr>
          </a:p>
          <a:p>
            <a:pPr algn="l"/>
            <a:r>
              <a:rPr lang="ja-JP" altLang="en-US" sz="1400" dirty="0">
                <a:latin typeface="メイリオ" panose="020B0604030504040204" pitchFamily="50" charset="-128"/>
              </a:rPr>
              <a:t>　　調剤出来る体制を有していること。</a:t>
            </a:r>
            <a:endParaRPr lang="en-US" altLang="ja-JP" sz="1400" dirty="0">
              <a:latin typeface="メイリオ" panose="020B0604030504040204" pitchFamily="50" charset="-128"/>
            </a:endParaRPr>
          </a:p>
          <a:p>
            <a:pPr algn="l"/>
            <a:r>
              <a:rPr lang="ja-JP" altLang="en-US" sz="1400" dirty="0">
                <a:solidFill>
                  <a:srgbClr val="0070C0"/>
                </a:solidFill>
                <a:latin typeface="メイリオ" panose="020B0604030504040204" pitchFamily="50" charset="-128"/>
              </a:rPr>
              <a:t>④　電磁的記録を持って作成された処方箋を受け付ける体制を有していること。</a:t>
            </a:r>
            <a:endParaRPr lang="en-US" altLang="ja-JP" sz="1400" dirty="0">
              <a:solidFill>
                <a:srgbClr val="0070C0"/>
              </a:solidFill>
              <a:latin typeface="メイリオ" panose="020B0604030504040204" pitchFamily="50" charset="-128"/>
            </a:endParaRPr>
          </a:p>
          <a:p>
            <a:pPr algn="l"/>
            <a:r>
              <a:rPr lang="ja-JP" altLang="en-US" sz="1400" dirty="0">
                <a:latin typeface="メイリオ" panose="020B0604030504040204" pitchFamily="50" charset="-128"/>
              </a:rPr>
              <a:t>⑤　電磁的記録による調剤録及び薬剤服用歴の管理の体制を有していること。</a:t>
            </a:r>
            <a:endParaRPr lang="en-US" altLang="ja-JP" sz="1400" dirty="0">
              <a:latin typeface="メイリオ" panose="020B0604030504040204" pitchFamily="50" charset="-128"/>
            </a:endParaRPr>
          </a:p>
          <a:p>
            <a:pPr algn="l"/>
            <a:r>
              <a:rPr lang="ja-JP" altLang="en-US" sz="1400" dirty="0">
                <a:solidFill>
                  <a:srgbClr val="0070C0"/>
                </a:solidFill>
                <a:latin typeface="メイリオ" panose="020B0604030504040204" pitchFamily="50" charset="-128"/>
              </a:rPr>
              <a:t>⑥　電子カルテ情報共有サービスを活用できる体制を有していること。</a:t>
            </a:r>
            <a:endParaRPr lang="en-US" altLang="ja-JP" sz="1400" dirty="0">
              <a:solidFill>
                <a:srgbClr val="0070C0"/>
              </a:solidFill>
              <a:latin typeface="メイリオ" panose="020B0604030504040204" pitchFamily="50" charset="-128"/>
            </a:endParaRPr>
          </a:p>
          <a:p>
            <a:pPr algn="l"/>
            <a:r>
              <a:rPr lang="ja-JP" altLang="en-US" sz="1400" dirty="0">
                <a:solidFill>
                  <a:srgbClr val="0070C0"/>
                </a:solidFill>
                <a:latin typeface="メイリオ" panose="020B0604030504040204" pitchFamily="50" charset="-128"/>
              </a:rPr>
              <a:t>⑦　マイナンバーカードの健康保険証利用について、実績が●％以上であること</a:t>
            </a:r>
            <a:endParaRPr lang="en-US" altLang="ja-JP" sz="1400" dirty="0">
              <a:solidFill>
                <a:srgbClr val="0070C0"/>
              </a:solidFill>
              <a:latin typeface="メイリオ" panose="020B0604030504040204" pitchFamily="50" charset="-128"/>
            </a:endParaRPr>
          </a:p>
          <a:p>
            <a:pPr algn="l"/>
            <a:r>
              <a:rPr lang="ja-JP" altLang="en-US" sz="1400" dirty="0">
                <a:solidFill>
                  <a:srgbClr val="0070C0"/>
                </a:solidFill>
                <a:latin typeface="メイリオ" panose="020B0604030504040204" pitchFamily="50" charset="-128"/>
              </a:rPr>
              <a:t>⑧　医療</a:t>
            </a:r>
            <a:r>
              <a:rPr lang="en-US" altLang="ja-JP" sz="1400" dirty="0">
                <a:solidFill>
                  <a:srgbClr val="0070C0"/>
                </a:solidFill>
                <a:latin typeface="メイリオ" panose="020B0604030504040204" pitchFamily="50" charset="-128"/>
              </a:rPr>
              <a:t>DX</a:t>
            </a:r>
            <a:r>
              <a:rPr lang="ja-JP" altLang="en-US" sz="1400" dirty="0">
                <a:solidFill>
                  <a:srgbClr val="0070C0"/>
                </a:solidFill>
                <a:latin typeface="メイリオ" panose="020B0604030504040204" pitchFamily="50" charset="-128"/>
              </a:rPr>
              <a:t>推進の体制及び情報活用して調剤を行うことの掲示　（店内、</a:t>
            </a:r>
            <a:r>
              <a:rPr lang="en-US" altLang="ja-JP" sz="1400" dirty="0">
                <a:solidFill>
                  <a:srgbClr val="0070C0"/>
                </a:solidFill>
                <a:latin typeface="メイリオ" panose="020B0604030504040204" pitchFamily="50" charset="-128"/>
              </a:rPr>
              <a:t>WEB</a:t>
            </a:r>
            <a:r>
              <a:rPr lang="ja-JP" altLang="en-US" sz="1400" dirty="0">
                <a:solidFill>
                  <a:srgbClr val="0070C0"/>
                </a:solidFill>
                <a:latin typeface="メイリオ" panose="020B0604030504040204" pitchFamily="50" charset="-128"/>
              </a:rPr>
              <a:t>）</a:t>
            </a:r>
          </a:p>
        </p:txBody>
      </p:sp>
      <p:sp>
        <p:nvSpPr>
          <p:cNvPr id="16" name="二等辺三角形 15">
            <a:extLst>
              <a:ext uri="{FF2B5EF4-FFF2-40B4-BE49-F238E27FC236}">
                <a16:creationId xmlns:a16="http://schemas.microsoft.com/office/drawing/2014/main" id="{C0615D9E-69DA-FB84-63FA-31C2548001F0}"/>
              </a:ext>
            </a:extLst>
          </p:cNvPr>
          <p:cNvSpPr/>
          <p:nvPr/>
        </p:nvSpPr>
        <p:spPr>
          <a:xfrm rot="10800000">
            <a:off x="4154634" y="5214624"/>
            <a:ext cx="303066" cy="149637"/>
          </a:xfrm>
          <a:prstGeom prst="triangle">
            <a:avLst/>
          </a:prstGeom>
          <a:solidFill>
            <a:srgbClr val="FF65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ndParaRPr>
          </a:p>
        </p:txBody>
      </p:sp>
      <p:sp>
        <p:nvSpPr>
          <p:cNvPr id="2" name="テキスト ボックス 1">
            <a:extLst>
              <a:ext uri="{FF2B5EF4-FFF2-40B4-BE49-F238E27FC236}">
                <a16:creationId xmlns:a16="http://schemas.microsoft.com/office/drawing/2014/main" id="{0E26E64B-0E21-9134-E4AE-0A973268ED28}"/>
              </a:ext>
            </a:extLst>
          </p:cNvPr>
          <p:cNvSpPr txBox="1"/>
          <p:nvPr/>
        </p:nvSpPr>
        <p:spPr>
          <a:xfrm>
            <a:off x="3360875" y="1078617"/>
            <a:ext cx="720069" cy="307777"/>
          </a:xfrm>
          <a:prstGeom prst="rect">
            <a:avLst/>
          </a:prstGeom>
          <a:noFill/>
        </p:spPr>
        <p:txBody>
          <a:bodyPr wrap="none" rtlCol="0">
            <a:spAutoFit/>
          </a:bodyPr>
          <a:lstStyle/>
          <a:p>
            <a:r>
              <a:rPr kumimoji="1" lang="en-US" altLang="ja-JP" sz="1400" b="1" dirty="0">
                <a:solidFill>
                  <a:srgbClr val="FF6565"/>
                </a:solidFill>
                <a:latin typeface="メイリオ" panose="020B0604030504040204" pitchFamily="50" charset="-128"/>
              </a:rPr>
              <a:t>(</a:t>
            </a:r>
            <a:r>
              <a:rPr kumimoji="1" lang="ja-JP" altLang="en-US" sz="1400" b="1" dirty="0">
                <a:solidFill>
                  <a:srgbClr val="FF6565"/>
                </a:solidFill>
                <a:latin typeface="メイリオ" panose="020B0604030504040204" pitchFamily="50" charset="-128"/>
              </a:rPr>
              <a:t>新設</a:t>
            </a:r>
            <a:r>
              <a:rPr kumimoji="1" lang="en-US" altLang="ja-JP" sz="1400" b="1" dirty="0">
                <a:solidFill>
                  <a:srgbClr val="FF6565"/>
                </a:solidFill>
                <a:latin typeface="メイリオ" panose="020B0604030504040204" pitchFamily="50" charset="-128"/>
              </a:rPr>
              <a:t>)</a:t>
            </a:r>
            <a:endParaRPr kumimoji="1" lang="ja-JP" altLang="en-US" sz="1400" b="1" dirty="0">
              <a:solidFill>
                <a:srgbClr val="FF6565"/>
              </a:solidFill>
              <a:latin typeface="メイリオ" panose="020B0604030504040204" pitchFamily="50" charset="-128"/>
            </a:endParaRPr>
          </a:p>
        </p:txBody>
      </p:sp>
      <p:sp>
        <p:nvSpPr>
          <p:cNvPr id="3" name="テキスト ボックス 2">
            <a:extLst>
              <a:ext uri="{FF2B5EF4-FFF2-40B4-BE49-F238E27FC236}">
                <a16:creationId xmlns:a16="http://schemas.microsoft.com/office/drawing/2014/main" id="{BCE3497F-96C9-DC78-1F08-D5925F327F17}"/>
              </a:ext>
            </a:extLst>
          </p:cNvPr>
          <p:cNvSpPr txBox="1"/>
          <p:nvPr/>
        </p:nvSpPr>
        <p:spPr>
          <a:xfrm>
            <a:off x="2685209" y="2627223"/>
            <a:ext cx="1620957" cy="307777"/>
          </a:xfrm>
          <a:prstGeom prst="rect">
            <a:avLst/>
          </a:prstGeom>
          <a:noFill/>
        </p:spPr>
        <p:txBody>
          <a:bodyPr wrap="none" rtlCol="0">
            <a:spAutoFit/>
          </a:bodyPr>
          <a:lstStyle/>
          <a:p>
            <a:r>
              <a:rPr kumimoji="1" lang="en-US" altLang="ja-JP" sz="1400" dirty="0">
                <a:latin typeface="+mj-ea"/>
                <a:ea typeface="+mj-ea"/>
              </a:rPr>
              <a:t>※</a:t>
            </a:r>
            <a:r>
              <a:rPr kumimoji="1" lang="ja-JP" altLang="en-US" sz="1400" dirty="0">
                <a:latin typeface="+mj-ea"/>
                <a:ea typeface="+mj-ea"/>
              </a:rPr>
              <a:t>は経過措置あり</a:t>
            </a:r>
          </a:p>
        </p:txBody>
      </p:sp>
      <p:sp>
        <p:nvSpPr>
          <p:cNvPr id="5" name="テキスト ボックス 4">
            <a:extLst>
              <a:ext uri="{FF2B5EF4-FFF2-40B4-BE49-F238E27FC236}">
                <a16:creationId xmlns:a16="http://schemas.microsoft.com/office/drawing/2014/main" id="{C401ED33-4587-6290-6AB2-4637AD3B2E79}"/>
              </a:ext>
            </a:extLst>
          </p:cNvPr>
          <p:cNvSpPr txBox="1"/>
          <p:nvPr/>
        </p:nvSpPr>
        <p:spPr>
          <a:xfrm>
            <a:off x="515011" y="3937292"/>
            <a:ext cx="338554" cy="276999"/>
          </a:xfrm>
          <a:prstGeom prst="rect">
            <a:avLst/>
          </a:prstGeom>
          <a:noFill/>
        </p:spPr>
        <p:txBody>
          <a:bodyPr wrap="none" rtlCol="0">
            <a:spAutoFit/>
          </a:bodyPr>
          <a:lstStyle/>
          <a:p>
            <a:r>
              <a:rPr kumimoji="1" lang="en-US" altLang="ja-JP" sz="1200" b="1" dirty="0">
                <a:latin typeface="+mj-ea"/>
                <a:ea typeface="+mj-ea"/>
              </a:rPr>
              <a:t>※</a:t>
            </a:r>
            <a:endParaRPr kumimoji="1" lang="ja-JP" altLang="en-US" sz="1200" b="1" dirty="0">
              <a:latin typeface="+mj-ea"/>
              <a:ea typeface="+mj-ea"/>
            </a:endParaRPr>
          </a:p>
        </p:txBody>
      </p:sp>
      <p:sp>
        <p:nvSpPr>
          <p:cNvPr id="6" name="テキスト ボックス 5">
            <a:extLst>
              <a:ext uri="{FF2B5EF4-FFF2-40B4-BE49-F238E27FC236}">
                <a16:creationId xmlns:a16="http://schemas.microsoft.com/office/drawing/2014/main" id="{27C302C5-FD56-072A-675A-BADA8EFF6F83}"/>
              </a:ext>
            </a:extLst>
          </p:cNvPr>
          <p:cNvSpPr txBox="1"/>
          <p:nvPr/>
        </p:nvSpPr>
        <p:spPr>
          <a:xfrm>
            <a:off x="515009" y="4361839"/>
            <a:ext cx="338554" cy="276999"/>
          </a:xfrm>
          <a:prstGeom prst="rect">
            <a:avLst/>
          </a:prstGeom>
          <a:noFill/>
        </p:spPr>
        <p:txBody>
          <a:bodyPr wrap="none" rtlCol="0">
            <a:spAutoFit/>
          </a:bodyPr>
          <a:lstStyle/>
          <a:p>
            <a:r>
              <a:rPr kumimoji="1" lang="en-US" altLang="ja-JP" sz="1200" b="1" dirty="0">
                <a:latin typeface="+mj-ea"/>
                <a:ea typeface="+mj-ea"/>
              </a:rPr>
              <a:t>※</a:t>
            </a:r>
            <a:endParaRPr kumimoji="1" lang="ja-JP" altLang="en-US" sz="1200" b="1" dirty="0">
              <a:latin typeface="+mj-ea"/>
              <a:ea typeface="+mj-ea"/>
            </a:endParaRPr>
          </a:p>
        </p:txBody>
      </p:sp>
      <p:sp>
        <p:nvSpPr>
          <p:cNvPr id="8" name="テキスト ボックス 7">
            <a:extLst>
              <a:ext uri="{FF2B5EF4-FFF2-40B4-BE49-F238E27FC236}">
                <a16:creationId xmlns:a16="http://schemas.microsoft.com/office/drawing/2014/main" id="{197CAF9D-D631-0F78-68A2-BD4D01C5AAA9}"/>
              </a:ext>
            </a:extLst>
          </p:cNvPr>
          <p:cNvSpPr txBox="1"/>
          <p:nvPr/>
        </p:nvSpPr>
        <p:spPr>
          <a:xfrm>
            <a:off x="520451" y="4606770"/>
            <a:ext cx="338554" cy="276999"/>
          </a:xfrm>
          <a:prstGeom prst="rect">
            <a:avLst/>
          </a:prstGeom>
          <a:noFill/>
        </p:spPr>
        <p:txBody>
          <a:bodyPr wrap="none" rtlCol="0">
            <a:spAutoFit/>
          </a:bodyPr>
          <a:lstStyle/>
          <a:p>
            <a:r>
              <a:rPr kumimoji="1" lang="en-US" altLang="ja-JP" sz="1200" b="1" dirty="0">
                <a:latin typeface="+mj-ea"/>
                <a:ea typeface="+mj-ea"/>
              </a:rPr>
              <a:t>※</a:t>
            </a:r>
            <a:endParaRPr kumimoji="1" lang="ja-JP" altLang="en-US" sz="1200" b="1" dirty="0">
              <a:latin typeface="+mj-ea"/>
              <a:ea typeface="+mj-ea"/>
            </a:endParaRPr>
          </a:p>
        </p:txBody>
      </p:sp>
      <p:sp>
        <p:nvSpPr>
          <p:cNvPr id="10" name="テキスト ボックス 9">
            <a:extLst>
              <a:ext uri="{FF2B5EF4-FFF2-40B4-BE49-F238E27FC236}">
                <a16:creationId xmlns:a16="http://schemas.microsoft.com/office/drawing/2014/main" id="{76717257-FB6C-80ED-0A58-F1FAF776114D}"/>
              </a:ext>
            </a:extLst>
          </p:cNvPr>
          <p:cNvSpPr txBox="1"/>
          <p:nvPr/>
        </p:nvSpPr>
        <p:spPr>
          <a:xfrm>
            <a:off x="520448" y="4813599"/>
            <a:ext cx="338554" cy="276999"/>
          </a:xfrm>
          <a:prstGeom prst="rect">
            <a:avLst/>
          </a:prstGeom>
          <a:noFill/>
        </p:spPr>
        <p:txBody>
          <a:bodyPr wrap="none" rtlCol="0">
            <a:spAutoFit/>
          </a:bodyPr>
          <a:lstStyle/>
          <a:p>
            <a:r>
              <a:rPr kumimoji="1" lang="en-US" altLang="ja-JP" sz="1200" b="1" dirty="0">
                <a:latin typeface="+mj-ea"/>
                <a:ea typeface="+mj-ea"/>
              </a:rPr>
              <a:t>※</a:t>
            </a:r>
            <a:endParaRPr kumimoji="1" lang="ja-JP" altLang="en-US" sz="1200" b="1" dirty="0">
              <a:latin typeface="+mj-ea"/>
              <a:ea typeface="+mj-ea"/>
            </a:endParaRPr>
          </a:p>
        </p:txBody>
      </p:sp>
      <p:sp>
        <p:nvSpPr>
          <p:cNvPr id="13" name="テキスト ボックス 12">
            <a:extLst>
              <a:ext uri="{FF2B5EF4-FFF2-40B4-BE49-F238E27FC236}">
                <a16:creationId xmlns:a16="http://schemas.microsoft.com/office/drawing/2014/main" id="{626893FA-C29F-7A95-9693-06FB818A0F66}"/>
              </a:ext>
            </a:extLst>
          </p:cNvPr>
          <p:cNvSpPr txBox="1"/>
          <p:nvPr/>
        </p:nvSpPr>
        <p:spPr>
          <a:xfrm>
            <a:off x="7304389" y="3952681"/>
            <a:ext cx="1556836" cy="261610"/>
          </a:xfrm>
          <a:prstGeom prst="rect">
            <a:avLst/>
          </a:prstGeom>
          <a:noFill/>
        </p:spPr>
        <p:txBody>
          <a:bodyPr wrap="none" rtlCol="0">
            <a:spAutoFit/>
          </a:bodyPr>
          <a:lstStyle/>
          <a:p>
            <a:r>
              <a:rPr kumimoji="1" lang="ja-JP" altLang="en-US" sz="1100" b="1" dirty="0">
                <a:solidFill>
                  <a:srgbClr val="0070C0"/>
                </a:solidFill>
                <a:latin typeface="メイリオ" panose="020B0604030504040204" pitchFamily="50" charset="-128"/>
              </a:rPr>
              <a:t>令和</a:t>
            </a:r>
            <a:r>
              <a:rPr kumimoji="1" lang="en-US" altLang="ja-JP" sz="1100" b="1" dirty="0">
                <a:solidFill>
                  <a:srgbClr val="0070C0"/>
                </a:solidFill>
                <a:latin typeface="メイリオ" panose="020B0604030504040204" pitchFamily="50" charset="-128"/>
              </a:rPr>
              <a:t>7</a:t>
            </a:r>
            <a:r>
              <a:rPr kumimoji="1" lang="ja-JP" altLang="en-US" sz="1100" b="1" dirty="0">
                <a:solidFill>
                  <a:srgbClr val="0070C0"/>
                </a:solidFill>
                <a:latin typeface="メイリオ" panose="020B0604030504040204" pitchFamily="50" charset="-128"/>
              </a:rPr>
              <a:t>年</a:t>
            </a:r>
            <a:r>
              <a:rPr kumimoji="1" lang="en-US" altLang="ja-JP" sz="1100" b="1" dirty="0">
                <a:solidFill>
                  <a:srgbClr val="0070C0"/>
                </a:solidFill>
                <a:latin typeface="メイリオ" panose="020B0604030504040204" pitchFamily="50" charset="-128"/>
              </a:rPr>
              <a:t>3</a:t>
            </a:r>
            <a:r>
              <a:rPr kumimoji="1" lang="ja-JP" altLang="en-US" sz="1100" b="1" dirty="0">
                <a:solidFill>
                  <a:srgbClr val="0070C0"/>
                </a:solidFill>
                <a:latin typeface="メイリオ" panose="020B0604030504040204" pitchFamily="50" charset="-128"/>
              </a:rPr>
              <a:t>月</a:t>
            </a:r>
            <a:r>
              <a:rPr kumimoji="1" lang="en-US" altLang="ja-JP" sz="1100" b="1" dirty="0">
                <a:solidFill>
                  <a:srgbClr val="0070C0"/>
                </a:solidFill>
                <a:latin typeface="メイリオ" panose="020B0604030504040204" pitchFamily="50" charset="-128"/>
              </a:rPr>
              <a:t>31</a:t>
            </a:r>
            <a:r>
              <a:rPr kumimoji="1" lang="ja-JP" altLang="en-US" sz="1100" b="1" dirty="0">
                <a:solidFill>
                  <a:srgbClr val="0070C0"/>
                </a:solidFill>
                <a:latin typeface="メイリオ" panose="020B0604030504040204" pitchFamily="50" charset="-128"/>
              </a:rPr>
              <a:t>日まで</a:t>
            </a:r>
          </a:p>
        </p:txBody>
      </p:sp>
      <p:sp>
        <p:nvSpPr>
          <p:cNvPr id="18" name="テキスト ボックス 17">
            <a:extLst>
              <a:ext uri="{FF2B5EF4-FFF2-40B4-BE49-F238E27FC236}">
                <a16:creationId xmlns:a16="http://schemas.microsoft.com/office/drawing/2014/main" id="{3E6ED1AD-61D5-A744-8572-0FA14B7BA863}"/>
              </a:ext>
            </a:extLst>
          </p:cNvPr>
          <p:cNvSpPr txBox="1"/>
          <p:nvPr/>
        </p:nvSpPr>
        <p:spPr>
          <a:xfrm>
            <a:off x="7304389" y="4377228"/>
            <a:ext cx="1556836" cy="261610"/>
          </a:xfrm>
          <a:prstGeom prst="rect">
            <a:avLst/>
          </a:prstGeom>
          <a:noFill/>
        </p:spPr>
        <p:txBody>
          <a:bodyPr wrap="none" rtlCol="0">
            <a:spAutoFit/>
          </a:bodyPr>
          <a:lstStyle/>
          <a:p>
            <a:r>
              <a:rPr kumimoji="1" lang="ja-JP" altLang="en-US" sz="1100" b="1" dirty="0">
                <a:solidFill>
                  <a:srgbClr val="0070C0"/>
                </a:solidFill>
                <a:latin typeface="メイリオ" panose="020B0604030504040204" pitchFamily="50" charset="-128"/>
              </a:rPr>
              <a:t>令和</a:t>
            </a:r>
            <a:r>
              <a:rPr kumimoji="1" lang="en-US" altLang="ja-JP" sz="1100" b="1" dirty="0">
                <a:solidFill>
                  <a:srgbClr val="0070C0"/>
                </a:solidFill>
                <a:latin typeface="メイリオ" panose="020B0604030504040204" pitchFamily="50" charset="-128"/>
              </a:rPr>
              <a:t>7</a:t>
            </a:r>
            <a:r>
              <a:rPr kumimoji="1" lang="ja-JP" altLang="en-US" sz="1100" b="1" dirty="0">
                <a:solidFill>
                  <a:srgbClr val="0070C0"/>
                </a:solidFill>
                <a:latin typeface="メイリオ" panose="020B0604030504040204" pitchFamily="50" charset="-128"/>
              </a:rPr>
              <a:t>年</a:t>
            </a:r>
            <a:r>
              <a:rPr kumimoji="1" lang="en-US" altLang="ja-JP" sz="1100" b="1" dirty="0">
                <a:solidFill>
                  <a:srgbClr val="0070C0"/>
                </a:solidFill>
                <a:latin typeface="メイリオ" panose="020B0604030504040204" pitchFamily="50" charset="-128"/>
              </a:rPr>
              <a:t>9</a:t>
            </a:r>
            <a:r>
              <a:rPr kumimoji="1" lang="ja-JP" altLang="en-US" sz="1100" b="1" dirty="0">
                <a:solidFill>
                  <a:srgbClr val="0070C0"/>
                </a:solidFill>
                <a:latin typeface="メイリオ" panose="020B0604030504040204" pitchFamily="50" charset="-128"/>
              </a:rPr>
              <a:t>月</a:t>
            </a:r>
            <a:r>
              <a:rPr kumimoji="1" lang="en-US" altLang="ja-JP" sz="1100" b="1" dirty="0">
                <a:solidFill>
                  <a:srgbClr val="0070C0"/>
                </a:solidFill>
                <a:latin typeface="メイリオ" panose="020B0604030504040204" pitchFamily="50" charset="-128"/>
              </a:rPr>
              <a:t>30</a:t>
            </a:r>
            <a:r>
              <a:rPr kumimoji="1" lang="ja-JP" altLang="en-US" sz="1100" b="1" dirty="0">
                <a:solidFill>
                  <a:srgbClr val="0070C0"/>
                </a:solidFill>
                <a:latin typeface="メイリオ" panose="020B0604030504040204" pitchFamily="50" charset="-128"/>
              </a:rPr>
              <a:t>日まで</a:t>
            </a:r>
          </a:p>
        </p:txBody>
      </p:sp>
      <p:sp>
        <p:nvSpPr>
          <p:cNvPr id="23" name="テキスト ボックス 22">
            <a:extLst>
              <a:ext uri="{FF2B5EF4-FFF2-40B4-BE49-F238E27FC236}">
                <a16:creationId xmlns:a16="http://schemas.microsoft.com/office/drawing/2014/main" id="{B0E94BC9-681C-1C62-4C28-14AD368A95DE}"/>
              </a:ext>
            </a:extLst>
          </p:cNvPr>
          <p:cNvSpPr txBox="1"/>
          <p:nvPr/>
        </p:nvSpPr>
        <p:spPr>
          <a:xfrm>
            <a:off x="7304389" y="4807884"/>
            <a:ext cx="1556836" cy="261610"/>
          </a:xfrm>
          <a:prstGeom prst="rect">
            <a:avLst/>
          </a:prstGeom>
          <a:noFill/>
        </p:spPr>
        <p:txBody>
          <a:bodyPr wrap="none" rtlCol="0">
            <a:spAutoFit/>
          </a:bodyPr>
          <a:lstStyle/>
          <a:p>
            <a:r>
              <a:rPr kumimoji="1" lang="ja-JP" altLang="en-US" sz="1100" b="1" dirty="0">
                <a:solidFill>
                  <a:srgbClr val="0070C0"/>
                </a:solidFill>
                <a:latin typeface="メイリオ" panose="020B0604030504040204" pitchFamily="50" charset="-128"/>
              </a:rPr>
              <a:t>令和</a:t>
            </a:r>
            <a:r>
              <a:rPr kumimoji="1" lang="en-US" altLang="ja-JP" sz="1100" b="1" dirty="0">
                <a:solidFill>
                  <a:srgbClr val="0070C0"/>
                </a:solidFill>
                <a:latin typeface="メイリオ" panose="020B0604030504040204" pitchFamily="50" charset="-128"/>
              </a:rPr>
              <a:t>7</a:t>
            </a:r>
            <a:r>
              <a:rPr kumimoji="1" lang="ja-JP" altLang="en-US" sz="1100" b="1" dirty="0">
                <a:solidFill>
                  <a:srgbClr val="0070C0"/>
                </a:solidFill>
                <a:latin typeface="メイリオ" panose="020B0604030504040204" pitchFamily="50" charset="-128"/>
              </a:rPr>
              <a:t>年</a:t>
            </a:r>
            <a:r>
              <a:rPr kumimoji="1" lang="en-US" altLang="ja-JP" sz="1100" b="1" dirty="0">
                <a:solidFill>
                  <a:srgbClr val="0070C0"/>
                </a:solidFill>
                <a:latin typeface="メイリオ" panose="020B0604030504040204" pitchFamily="50" charset="-128"/>
              </a:rPr>
              <a:t>5</a:t>
            </a:r>
            <a:r>
              <a:rPr kumimoji="1" lang="ja-JP" altLang="en-US" sz="1100" b="1" dirty="0">
                <a:solidFill>
                  <a:srgbClr val="0070C0"/>
                </a:solidFill>
                <a:latin typeface="メイリオ" panose="020B0604030504040204" pitchFamily="50" charset="-128"/>
              </a:rPr>
              <a:t>月</a:t>
            </a:r>
            <a:r>
              <a:rPr kumimoji="1" lang="en-US" altLang="ja-JP" sz="1100" b="1" dirty="0">
                <a:solidFill>
                  <a:srgbClr val="0070C0"/>
                </a:solidFill>
                <a:latin typeface="メイリオ" panose="020B0604030504040204" pitchFamily="50" charset="-128"/>
              </a:rPr>
              <a:t>31</a:t>
            </a:r>
            <a:r>
              <a:rPr kumimoji="1" lang="ja-JP" altLang="en-US" sz="1100" b="1" dirty="0">
                <a:solidFill>
                  <a:srgbClr val="0070C0"/>
                </a:solidFill>
                <a:latin typeface="メイリオ" panose="020B0604030504040204" pitchFamily="50" charset="-128"/>
              </a:rPr>
              <a:t>日まで</a:t>
            </a:r>
          </a:p>
        </p:txBody>
      </p:sp>
      <p:sp>
        <p:nvSpPr>
          <p:cNvPr id="24" name="テキスト ボックス 23">
            <a:extLst>
              <a:ext uri="{FF2B5EF4-FFF2-40B4-BE49-F238E27FC236}">
                <a16:creationId xmlns:a16="http://schemas.microsoft.com/office/drawing/2014/main" id="{9126F231-5D58-8857-0352-3A1558B5C0DC}"/>
              </a:ext>
            </a:extLst>
          </p:cNvPr>
          <p:cNvSpPr txBox="1"/>
          <p:nvPr/>
        </p:nvSpPr>
        <p:spPr>
          <a:xfrm>
            <a:off x="7298947" y="4587480"/>
            <a:ext cx="1556836" cy="261610"/>
          </a:xfrm>
          <a:prstGeom prst="rect">
            <a:avLst/>
          </a:prstGeom>
          <a:noFill/>
        </p:spPr>
        <p:txBody>
          <a:bodyPr wrap="none" rtlCol="0">
            <a:spAutoFit/>
          </a:bodyPr>
          <a:lstStyle/>
          <a:p>
            <a:r>
              <a:rPr kumimoji="1" lang="ja-JP" altLang="en-US" sz="1100" b="1" dirty="0">
                <a:solidFill>
                  <a:srgbClr val="0070C0"/>
                </a:solidFill>
                <a:latin typeface="メイリオ" panose="020B0604030504040204" pitchFamily="50" charset="-128"/>
              </a:rPr>
              <a:t>令和</a:t>
            </a:r>
            <a:r>
              <a:rPr kumimoji="1" lang="en-US" altLang="ja-JP" sz="1100" b="1" dirty="0">
                <a:solidFill>
                  <a:srgbClr val="0070C0"/>
                </a:solidFill>
                <a:latin typeface="メイリオ" panose="020B0604030504040204" pitchFamily="50" charset="-128"/>
              </a:rPr>
              <a:t>6</a:t>
            </a:r>
            <a:r>
              <a:rPr kumimoji="1" lang="ja-JP" altLang="en-US" sz="1100" b="1" dirty="0">
                <a:solidFill>
                  <a:srgbClr val="0070C0"/>
                </a:solidFill>
                <a:latin typeface="メイリオ" panose="020B0604030504040204" pitchFamily="50" charset="-128"/>
              </a:rPr>
              <a:t>年</a:t>
            </a:r>
            <a:r>
              <a:rPr kumimoji="1" lang="en-US" altLang="ja-JP" sz="1100" b="1" dirty="0">
                <a:solidFill>
                  <a:srgbClr val="0070C0"/>
                </a:solidFill>
                <a:latin typeface="メイリオ" panose="020B0604030504040204" pitchFamily="50" charset="-128"/>
              </a:rPr>
              <a:t>10</a:t>
            </a:r>
            <a:r>
              <a:rPr kumimoji="1" lang="ja-JP" altLang="en-US" sz="1100" b="1" dirty="0">
                <a:solidFill>
                  <a:srgbClr val="0070C0"/>
                </a:solidFill>
                <a:latin typeface="メイリオ" panose="020B0604030504040204" pitchFamily="50" charset="-128"/>
              </a:rPr>
              <a:t>月</a:t>
            </a:r>
            <a:r>
              <a:rPr kumimoji="1" lang="en-US" altLang="ja-JP" sz="1100" b="1" dirty="0">
                <a:solidFill>
                  <a:srgbClr val="0070C0"/>
                </a:solidFill>
                <a:latin typeface="メイリオ" panose="020B0604030504040204" pitchFamily="50" charset="-128"/>
              </a:rPr>
              <a:t>1</a:t>
            </a:r>
            <a:r>
              <a:rPr kumimoji="1" lang="ja-JP" altLang="en-US" sz="1100" b="1" dirty="0">
                <a:solidFill>
                  <a:srgbClr val="0070C0"/>
                </a:solidFill>
                <a:latin typeface="メイリオ" panose="020B0604030504040204" pitchFamily="50" charset="-128"/>
              </a:rPr>
              <a:t>日から</a:t>
            </a:r>
          </a:p>
        </p:txBody>
      </p:sp>
      <p:sp>
        <p:nvSpPr>
          <p:cNvPr id="25" name="テキスト ボックス 24">
            <a:extLst>
              <a:ext uri="{FF2B5EF4-FFF2-40B4-BE49-F238E27FC236}">
                <a16:creationId xmlns:a16="http://schemas.microsoft.com/office/drawing/2014/main" id="{0EBD3D72-15FB-7579-C3FA-3DC50C01C8DC}"/>
              </a:ext>
            </a:extLst>
          </p:cNvPr>
          <p:cNvSpPr txBox="1"/>
          <p:nvPr/>
        </p:nvSpPr>
        <p:spPr>
          <a:xfrm>
            <a:off x="2172459" y="5594716"/>
            <a:ext cx="4570482" cy="369332"/>
          </a:xfrm>
          <a:prstGeom prst="rect">
            <a:avLst/>
          </a:prstGeom>
          <a:noFill/>
        </p:spPr>
        <p:txBody>
          <a:bodyPr wrap="none" rtlCol="0">
            <a:spAutoFit/>
          </a:bodyPr>
          <a:lstStyle/>
          <a:p>
            <a:r>
              <a:rPr kumimoji="1" lang="ja-JP" altLang="en-US" dirty="0"/>
              <a:t>最大のポイントは「</a:t>
            </a:r>
            <a:r>
              <a:rPr kumimoji="1" lang="ja-JP" altLang="en-US" b="1" dirty="0"/>
              <a:t>なにか</a:t>
            </a:r>
            <a:r>
              <a:rPr kumimoji="1" lang="ja-JP" altLang="en-US" dirty="0"/>
              <a:t>」を明確にする</a:t>
            </a:r>
          </a:p>
        </p:txBody>
      </p:sp>
    </p:spTree>
    <p:extLst>
      <p:ext uri="{BB962C8B-B14F-4D97-AF65-F5344CB8AC3E}">
        <p14:creationId xmlns:p14="http://schemas.microsoft.com/office/powerpoint/2010/main" val="31100031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45742F9-1867-015F-65B9-6E7528E030DC}"/>
              </a:ext>
            </a:extLst>
          </p:cNvPr>
          <p:cNvSpPr txBox="1"/>
          <p:nvPr/>
        </p:nvSpPr>
        <p:spPr>
          <a:xfrm>
            <a:off x="548640" y="513805"/>
            <a:ext cx="3303661"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　医療</a:t>
            </a:r>
            <a:r>
              <a:rPr kumimoji="1" lang="en-US" altLang="ja-JP" b="1" dirty="0">
                <a:latin typeface="メイリオ" panose="020B0604030504040204" pitchFamily="50" charset="-128"/>
                <a:ea typeface="メイリオ" panose="020B0604030504040204" pitchFamily="50" charset="-128"/>
              </a:rPr>
              <a:t>DX</a:t>
            </a:r>
            <a:r>
              <a:rPr kumimoji="1" lang="ja-JP" altLang="en-US" b="1" dirty="0">
                <a:latin typeface="メイリオ" panose="020B0604030504040204" pitchFamily="50" charset="-128"/>
                <a:ea typeface="メイリオ" panose="020B0604030504040204" pitchFamily="50" charset="-128"/>
              </a:rPr>
              <a:t>推進体制整備加算</a:t>
            </a:r>
          </a:p>
        </p:txBody>
      </p:sp>
      <p:sp>
        <p:nvSpPr>
          <p:cNvPr id="5" name="テキスト ボックス 4">
            <a:extLst>
              <a:ext uri="{FF2B5EF4-FFF2-40B4-BE49-F238E27FC236}">
                <a16:creationId xmlns:a16="http://schemas.microsoft.com/office/drawing/2014/main" id="{F6B0F8E9-2738-855C-00DC-C0D0E46EE704}"/>
              </a:ext>
            </a:extLst>
          </p:cNvPr>
          <p:cNvSpPr txBox="1"/>
          <p:nvPr/>
        </p:nvSpPr>
        <p:spPr>
          <a:xfrm>
            <a:off x="967739" y="1454349"/>
            <a:ext cx="7995285" cy="338554"/>
          </a:xfrm>
          <a:prstGeom prst="rect">
            <a:avLst/>
          </a:prstGeom>
          <a:noFill/>
        </p:spPr>
        <p:txBody>
          <a:bodyPr wrap="square">
            <a:spAutoFit/>
          </a:bodyPr>
          <a:lstStyle/>
          <a:p>
            <a:pPr algn="l"/>
            <a:r>
              <a:rPr lang="ja-JP" altLang="en-US" sz="1600" b="1" dirty="0">
                <a:solidFill>
                  <a:srgbClr val="FF6565"/>
                </a:solidFill>
                <a:latin typeface="メイリオ" panose="020B0604030504040204" pitchFamily="50" charset="-128"/>
              </a:rPr>
              <a:t>電磁的記録による調剤録</a:t>
            </a:r>
            <a:r>
              <a:rPr lang="ja-JP" altLang="en-US" sz="1600" dirty="0">
                <a:latin typeface="メイリオ" panose="020B0604030504040204" pitchFamily="50" charset="-128"/>
              </a:rPr>
              <a:t>及び薬剤服用歴の管理の体制を有していること。</a:t>
            </a:r>
            <a:endParaRPr lang="en-US" altLang="ja-JP" sz="1600" dirty="0">
              <a:latin typeface="メイリオ" panose="020B0604030504040204" pitchFamily="50" charset="-128"/>
            </a:endParaRPr>
          </a:p>
        </p:txBody>
      </p:sp>
      <p:sp>
        <p:nvSpPr>
          <p:cNvPr id="6" name="正方形/長方形 5">
            <a:extLst>
              <a:ext uri="{FF2B5EF4-FFF2-40B4-BE49-F238E27FC236}">
                <a16:creationId xmlns:a16="http://schemas.microsoft.com/office/drawing/2014/main" id="{7D1B470E-1B96-493F-998F-069732908F02}"/>
              </a:ext>
            </a:extLst>
          </p:cNvPr>
          <p:cNvSpPr/>
          <p:nvPr/>
        </p:nvSpPr>
        <p:spPr>
          <a:xfrm>
            <a:off x="662939" y="1280726"/>
            <a:ext cx="8090536" cy="685800"/>
          </a:xfrm>
          <a:prstGeom prst="rect">
            <a:avLst/>
          </a:pr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4DC7320-1BCF-B3B8-A3C8-3F005DC71275}"/>
              </a:ext>
            </a:extLst>
          </p:cNvPr>
          <p:cNvSpPr txBox="1"/>
          <p:nvPr/>
        </p:nvSpPr>
        <p:spPr>
          <a:xfrm>
            <a:off x="662939" y="3723904"/>
            <a:ext cx="8199681" cy="276999"/>
          </a:xfrm>
          <a:prstGeom prst="rect">
            <a:avLst/>
          </a:prstGeom>
          <a:noFill/>
        </p:spPr>
        <p:txBody>
          <a:bodyPr wrap="none" rtlCol="0">
            <a:spAutoFit/>
          </a:bodyPr>
          <a:lstStyle/>
          <a:p>
            <a:r>
              <a:rPr kumimoji="1" lang="ja-JP" altLang="en-US" sz="1200" dirty="0"/>
              <a:t>令和</a:t>
            </a:r>
            <a:r>
              <a:rPr kumimoji="1" lang="en-US" altLang="ja-JP" sz="1200" dirty="0"/>
              <a:t>6</a:t>
            </a:r>
            <a:r>
              <a:rPr kumimoji="1" lang="ja-JP" altLang="en-US" sz="1200" dirty="0"/>
              <a:t>年</a:t>
            </a:r>
            <a:r>
              <a:rPr kumimoji="1" lang="en-US" altLang="ja-JP" sz="1200" dirty="0"/>
              <a:t>3</a:t>
            </a:r>
            <a:r>
              <a:rPr kumimoji="1" lang="ja-JP" altLang="en-US" sz="1200" dirty="0"/>
              <a:t>月</a:t>
            </a:r>
            <a:r>
              <a:rPr kumimoji="1" lang="en-US" altLang="ja-JP" sz="1200" dirty="0"/>
              <a:t>5</a:t>
            </a:r>
            <a:r>
              <a:rPr kumimoji="1" lang="ja-JP" altLang="en-US" sz="1200" dirty="0"/>
              <a:t>日　保医発</a:t>
            </a:r>
            <a:r>
              <a:rPr kumimoji="1" lang="en-US" altLang="ja-JP" sz="1200" dirty="0"/>
              <a:t>0305</a:t>
            </a:r>
            <a:r>
              <a:rPr kumimoji="1" lang="ja-JP" altLang="en-US" sz="1200" dirty="0"/>
              <a:t>第</a:t>
            </a:r>
            <a:r>
              <a:rPr kumimoji="1" lang="en-US" altLang="ja-JP" sz="1200" dirty="0"/>
              <a:t>6</a:t>
            </a:r>
            <a:r>
              <a:rPr kumimoji="1" lang="ja-JP" altLang="en-US" sz="1200" dirty="0"/>
              <a:t>号　</a:t>
            </a:r>
            <a:r>
              <a:rPr lang="ja-JP" altLang="en-US" sz="1200" b="0" i="0" dirty="0">
                <a:solidFill>
                  <a:srgbClr val="2E3136"/>
                </a:solidFill>
                <a:effectLst/>
                <a:latin typeface="ヒラギノ角ゴ Pro W3"/>
              </a:rPr>
              <a:t>特掲診療料の施設基準等及びその届出に関する手続きの取扱いについて（通知）</a:t>
            </a:r>
            <a:endParaRPr kumimoji="1" lang="en-US" altLang="ja-JP" sz="1200" dirty="0"/>
          </a:p>
        </p:txBody>
      </p:sp>
      <p:sp>
        <p:nvSpPr>
          <p:cNvPr id="8" name="テキスト ボックス 7">
            <a:extLst>
              <a:ext uri="{FF2B5EF4-FFF2-40B4-BE49-F238E27FC236}">
                <a16:creationId xmlns:a16="http://schemas.microsoft.com/office/drawing/2014/main" id="{D36E01BB-9808-4727-A869-A9FBF25693ED}"/>
              </a:ext>
            </a:extLst>
          </p:cNvPr>
          <p:cNvSpPr txBox="1"/>
          <p:nvPr/>
        </p:nvSpPr>
        <p:spPr>
          <a:xfrm>
            <a:off x="662939" y="2625894"/>
            <a:ext cx="4057521" cy="307777"/>
          </a:xfrm>
          <a:prstGeom prst="rect">
            <a:avLst/>
          </a:prstGeom>
          <a:noFill/>
        </p:spPr>
        <p:txBody>
          <a:bodyPr wrap="none" rtlCol="0">
            <a:spAutoFit/>
          </a:bodyPr>
          <a:lstStyle/>
          <a:p>
            <a:r>
              <a:rPr kumimoji="1" lang="ja-JP" altLang="en-US" sz="1400" b="1" dirty="0">
                <a:latin typeface="+mj-ea"/>
                <a:ea typeface="+mj-ea"/>
              </a:rPr>
              <a:t>第</a:t>
            </a:r>
            <a:r>
              <a:rPr kumimoji="1" lang="en-US" altLang="ja-JP" sz="1400" b="1" dirty="0">
                <a:latin typeface="+mj-ea"/>
                <a:ea typeface="+mj-ea"/>
              </a:rPr>
              <a:t>95</a:t>
            </a:r>
            <a:r>
              <a:rPr kumimoji="1" lang="ja-JP" altLang="en-US" sz="1400" b="1" dirty="0">
                <a:latin typeface="+mj-ea"/>
                <a:ea typeface="+mj-ea"/>
              </a:rPr>
              <a:t>の２　医療</a:t>
            </a:r>
            <a:r>
              <a:rPr kumimoji="1" lang="en-US" altLang="ja-JP" sz="1400" b="1" dirty="0">
                <a:latin typeface="+mj-ea"/>
                <a:ea typeface="+mj-ea"/>
              </a:rPr>
              <a:t>DX</a:t>
            </a:r>
            <a:r>
              <a:rPr kumimoji="1" lang="ja-JP" altLang="en-US" sz="1400" b="1" dirty="0">
                <a:latin typeface="+mj-ea"/>
                <a:ea typeface="+mj-ea"/>
              </a:rPr>
              <a:t>推進体制整備加算　</a:t>
            </a:r>
            <a:r>
              <a:rPr kumimoji="1" lang="en-US" altLang="ja-JP" sz="1400" b="1" dirty="0">
                <a:latin typeface="+mj-ea"/>
                <a:ea typeface="+mj-ea"/>
              </a:rPr>
              <a:t>(P334)</a:t>
            </a:r>
          </a:p>
        </p:txBody>
      </p:sp>
      <p:sp>
        <p:nvSpPr>
          <p:cNvPr id="10" name="テキスト ボックス 9">
            <a:extLst>
              <a:ext uri="{FF2B5EF4-FFF2-40B4-BE49-F238E27FC236}">
                <a16:creationId xmlns:a16="http://schemas.microsoft.com/office/drawing/2014/main" id="{3DDD4FDA-1B38-F2E4-3DA4-0B8214FD93DD}"/>
              </a:ext>
            </a:extLst>
          </p:cNvPr>
          <p:cNvSpPr txBox="1"/>
          <p:nvPr/>
        </p:nvSpPr>
        <p:spPr>
          <a:xfrm>
            <a:off x="751392" y="2999727"/>
            <a:ext cx="7938136" cy="523220"/>
          </a:xfrm>
          <a:prstGeom prst="rect">
            <a:avLst/>
          </a:prstGeom>
          <a:noFill/>
        </p:spPr>
        <p:txBody>
          <a:bodyPr wrap="square">
            <a:spAutoFit/>
          </a:bodyPr>
          <a:lstStyle/>
          <a:p>
            <a:r>
              <a:rPr lang="en-US" altLang="ja-JP" sz="1400" dirty="0">
                <a:latin typeface="+mj-ea"/>
                <a:ea typeface="+mj-ea"/>
              </a:rPr>
              <a:t>(</a:t>
            </a:r>
            <a:r>
              <a:rPr lang="ja-JP" altLang="en-US" sz="1400" dirty="0">
                <a:latin typeface="+mj-ea"/>
                <a:ea typeface="+mj-ea"/>
              </a:rPr>
              <a:t>５</a:t>
            </a:r>
            <a:r>
              <a:rPr lang="en-US" altLang="ja-JP" sz="1400" dirty="0">
                <a:latin typeface="+mj-ea"/>
                <a:ea typeface="+mj-ea"/>
              </a:rPr>
              <a:t>) </a:t>
            </a:r>
            <a:r>
              <a:rPr lang="ja-JP" altLang="en-US" sz="1400" dirty="0">
                <a:latin typeface="+mj-ea"/>
                <a:ea typeface="+mj-ea"/>
              </a:rPr>
              <a:t>電磁的記録により薬剤服用歴等を管理する体制を有していること。ただし、紙媒体で受け付けた処方箋、情報提供文書等を紙媒体のまま保管することは差し支えない。</a:t>
            </a:r>
          </a:p>
        </p:txBody>
      </p:sp>
      <p:sp>
        <p:nvSpPr>
          <p:cNvPr id="11" name="正方形/長方形 10">
            <a:extLst>
              <a:ext uri="{FF2B5EF4-FFF2-40B4-BE49-F238E27FC236}">
                <a16:creationId xmlns:a16="http://schemas.microsoft.com/office/drawing/2014/main" id="{C1F825A8-DD21-D005-82E6-C249C03278A3}"/>
              </a:ext>
            </a:extLst>
          </p:cNvPr>
          <p:cNvSpPr/>
          <p:nvPr/>
        </p:nvSpPr>
        <p:spPr>
          <a:xfrm>
            <a:off x="662939" y="2901249"/>
            <a:ext cx="8090536" cy="685800"/>
          </a:xfrm>
          <a:prstGeom prst="rect">
            <a:avLst/>
          </a:pr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11">
            <a:extLst>
              <a:ext uri="{FF2B5EF4-FFF2-40B4-BE49-F238E27FC236}">
                <a16:creationId xmlns:a16="http://schemas.microsoft.com/office/drawing/2014/main" id="{91CA99A8-AB95-BA09-BE0D-E7EA015916FF}"/>
              </a:ext>
            </a:extLst>
          </p:cNvPr>
          <p:cNvSpPr/>
          <p:nvPr/>
        </p:nvSpPr>
        <p:spPr>
          <a:xfrm rot="10800000">
            <a:off x="1422189" y="2001649"/>
            <a:ext cx="778281" cy="276999"/>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C2B68E00-333C-1ACF-2A94-8F0EDA39DB4D}"/>
              </a:ext>
            </a:extLst>
          </p:cNvPr>
          <p:cNvSpPr txBox="1"/>
          <p:nvPr/>
        </p:nvSpPr>
        <p:spPr>
          <a:xfrm>
            <a:off x="2106604" y="5111262"/>
            <a:ext cx="6480811" cy="307777"/>
          </a:xfrm>
          <a:prstGeom prst="rect">
            <a:avLst/>
          </a:prstGeom>
          <a:noFill/>
        </p:spPr>
        <p:txBody>
          <a:bodyPr wrap="square">
            <a:spAutoFit/>
          </a:bodyPr>
          <a:lstStyle/>
          <a:p>
            <a:r>
              <a:rPr lang="ja-JP" altLang="en-US" sz="1400" dirty="0">
                <a:latin typeface="メイリオ" panose="020B0604030504040204" pitchFamily="50" charset="-128"/>
              </a:rPr>
              <a:t>マイナンバーカードの健康保険証利用について、実績が●％以上であること</a:t>
            </a:r>
            <a:endParaRPr lang="ja-JP" altLang="en-US" sz="1400" dirty="0"/>
          </a:p>
        </p:txBody>
      </p:sp>
      <p:sp>
        <p:nvSpPr>
          <p:cNvPr id="21" name="正方形/長方形 20">
            <a:extLst>
              <a:ext uri="{FF2B5EF4-FFF2-40B4-BE49-F238E27FC236}">
                <a16:creationId xmlns:a16="http://schemas.microsoft.com/office/drawing/2014/main" id="{BEEB447D-DB31-F7CB-4886-661E64FB3461}"/>
              </a:ext>
            </a:extLst>
          </p:cNvPr>
          <p:cNvSpPr/>
          <p:nvPr/>
        </p:nvSpPr>
        <p:spPr>
          <a:xfrm>
            <a:off x="662939" y="5080485"/>
            <a:ext cx="1356361" cy="338554"/>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mj-ea"/>
                <a:ea typeface="+mj-ea"/>
              </a:rPr>
              <a:t>課　題</a:t>
            </a:r>
          </a:p>
        </p:txBody>
      </p:sp>
      <p:sp>
        <p:nvSpPr>
          <p:cNvPr id="2" name="正方形/長方形 1">
            <a:extLst>
              <a:ext uri="{FF2B5EF4-FFF2-40B4-BE49-F238E27FC236}">
                <a16:creationId xmlns:a16="http://schemas.microsoft.com/office/drawing/2014/main" id="{79CE12EE-84CA-39A6-DCC8-3352D22E94BF}"/>
              </a:ext>
            </a:extLst>
          </p:cNvPr>
          <p:cNvSpPr/>
          <p:nvPr/>
        </p:nvSpPr>
        <p:spPr>
          <a:xfrm>
            <a:off x="7810500" y="0"/>
            <a:ext cx="1333500" cy="258480"/>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参考資料</a:t>
            </a:r>
          </a:p>
        </p:txBody>
      </p:sp>
    </p:spTree>
    <p:extLst>
      <p:ext uri="{BB962C8B-B14F-4D97-AF65-F5344CB8AC3E}">
        <p14:creationId xmlns:p14="http://schemas.microsoft.com/office/powerpoint/2010/main" val="589830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6CC5D2-3048-7190-495F-378F5ED47DA7}"/>
              </a:ext>
            </a:extLst>
          </p:cNvPr>
          <p:cNvSpPr>
            <a:spLocks noGrp="1"/>
          </p:cNvSpPr>
          <p:nvPr>
            <p:ph type="title"/>
          </p:nvPr>
        </p:nvSpPr>
        <p:spPr/>
        <p:txBody>
          <a:bodyPr/>
          <a:lstStyle/>
          <a:p>
            <a:endParaRPr kumimoji="1" lang="ja-JP" altLang="en-US"/>
          </a:p>
        </p:txBody>
      </p:sp>
      <p:pic>
        <p:nvPicPr>
          <p:cNvPr id="4" name="図 3">
            <a:extLst>
              <a:ext uri="{FF2B5EF4-FFF2-40B4-BE49-F238E27FC236}">
                <a16:creationId xmlns:a16="http://schemas.microsoft.com/office/drawing/2014/main" id="{C8B44228-4067-32D9-0D42-2228D88EF35B}"/>
              </a:ext>
            </a:extLst>
          </p:cNvPr>
          <p:cNvPicPr>
            <a:picLocks noChangeAspect="1"/>
          </p:cNvPicPr>
          <p:nvPr/>
        </p:nvPicPr>
        <p:blipFill>
          <a:blip r:embed="rId2"/>
          <a:stretch>
            <a:fillRect/>
          </a:stretch>
        </p:blipFill>
        <p:spPr>
          <a:xfrm>
            <a:off x="68440" y="270565"/>
            <a:ext cx="9007119" cy="6222310"/>
          </a:xfrm>
          <a:prstGeom prst="rect">
            <a:avLst/>
          </a:prstGeom>
        </p:spPr>
      </p:pic>
      <p:sp>
        <p:nvSpPr>
          <p:cNvPr id="6" name="テキスト ボックス 5">
            <a:extLst>
              <a:ext uri="{FF2B5EF4-FFF2-40B4-BE49-F238E27FC236}">
                <a16:creationId xmlns:a16="http://schemas.microsoft.com/office/drawing/2014/main" id="{98820A0C-2970-636F-DC37-ACF020E40950}"/>
              </a:ext>
            </a:extLst>
          </p:cNvPr>
          <p:cNvSpPr txBox="1"/>
          <p:nvPr/>
        </p:nvSpPr>
        <p:spPr>
          <a:xfrm>
            <a:off x="5267325" y="6464324"/>
            <a:ext cx="4572000" cy="246221"/>
          </a:xfrm>
          <a:prstGeom prst="rect">
            <a:avLst/>
          </a:prstGeom>
          <a:noFill/>
        </p:spPr>
        <p:txBody>
          <a:bodyPr wrap="square">
            <a:spAutoFit/>
          </a:bodyPr>
          <a:lstStyle/>
          <a:p>
            <a:r>
              <a:rPr lang="ja-JP" altLang="en-US" sz="1000" dirty="0">
                <a:latin typeface="+mj-ea"/>
                <a:ea typeface="+mj-ea"/>
              </a:rPr>
              <a:t>令和</a:t>
            </a:r>
            <a:r>
              <a:rPr lang="en-US" altLang="ja-JP" sz="1000" dirty="0">
                <a:latin typeface="+mj-ea"/>
                <a:ea typeface="+mj-ea"/>
              </a:rPr>
              <a:t>5</a:t>
            </a:r>
            <a:r>
              <a:rPr lang="ja-JP" altLang="en-US" sz="1000" dirty="0">
                <a:latin typeface="+mj-ea"/>
                <a:ea typeface="+mj-ea"/>
              </a:rPr>
              <a:t>年</a:t>
            </a:r>
            <a:r>
              <a:rPr lang="en-US" altLang="ja-JP" sz="1000" dirty="0">
                <a:latin typeface="+mj-ea"/>
                <a:ea typeface="+mj-ea"/>
              </a:rPr>
              <a:t>6</a:t>
            </a:r>
            <a:r>
              <a:rPr lang="ja-JP" altLang="en-US" sz="1000" dirty="0">
                <a:latin typeface="+mj-ea"/>
                <a:ea typeface="+mj-ea"/>
              </a:rPr>
              <a:t>月</a:t>
            </a:r>
            <a:r>
              <a:rPr lang="en-US" altLang="ja-JP" sz="1000" dirty="0">
                <a:latin typeface="+mj-ea"/>
                <a:ea typeface="+mj-ea"/>
              </a:rPr>
              <a:t>26</a:t>
            </a:r>
            <a:r>
              <a:rPr lang="ja-JP" altLang="en-US" sz="1000" dirty="0">
                <a:latin typeface="+mj-ea"/>
                <a:ea typeface="+mj-ea"/>
              </a:rPr>
              <a:t>日　介護情報利活用ワーキンググループ資料より</a:t>
            </a:r>
          </a:p>
        </p:txBody>
      </p:sp>
    </p:spTree>
    <p:extLst>
      <p:ext uri="{BB962C8B-B14F-4D97-AF65-F5344CB8AC3E}">
        <p14:creationId xmlns:p14="http://schemas.microsoft.com/office/powerpoint/2010/main" val="4194620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059BAD7-B4BC-81B7-6927-C53781F0225E}"/>
              </a:ext>
            </a:extLst>
          </p:cNvPr>
          <p:cNvSpPr txBox="1"/>
          <p:nvPr/>
        </p:nvSpPr>
        <p:spPr>
          <a:xfrm>
            <a:off x="548640" y="513805"/>
            <a:ext cx="6304483"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　医療</a:t>
            </a:r>
            <a:r>
              <a:rPr kumimoji="1" lang="en-US" altLang="ja-JP" b="1" dirty="0">
                <a:latin typeface="メイリオ" panose="020B0604030504040204" pitchFamily="50" charset="-128"/>
                <a:ea typeface="メイリオ" panose="020B0604030504040204" pitchFamily="50" charset="-128"/>
              </a:rPr>
              <a:t>DX</a:t>
            </a:r>
            <a:r>
              <a:rPr kumimoji="1" lang="ja-JP" altLang="en-US" b="1" dirty="0">
                <a:latin typeface="メイリオ" panose="020B0604030504040204" pitchFamily="50" charset="-128"/>
                <a:ea typeface="メイリオ" panose="020B0604030504040204" pitchFamily="50" charset="-128"/>
              </a:rPr>
              <a:t>推進体制整備加算　（マイナ保険証利用推進）</a:t>
            </a:r>
          </a:p>
        </p:txBody>
      </p:sp>
      <p:graphicFrame>
        <p:nvGraphicFramePr>
          <p:cNvPr id="4" name="表 3">
            <a:extLst>
              <a:ext uri="{FF2B5EF4-FFF2-40B4-BE49-F238E27FC236}">
                <a16:creationId xmlns:a16="http://schemas.microsoft.com/office/drawing/2014/main" id="{2900E639-C57D-C49A-69B8-13B428AB05A5}"/>
              </a:ext>
            </a:extLst>
          </p:cNvPr>
          <p:cNvGraphicFramePr>
            <a:graphicFrameLocks noGrp="1"/>
          </p:cNvGraphicFramePr>
          <p:nvPr>
            <p:extLst>
              <p:ext uri="{D42A27DB-BD31-4B8C-83A1-F6EECF244321}">
                <p14:modId xmlns:p14="http://schemas.microsoft.com/office/powerpoint/2010/main" val="2576553950"/>
              </p:ext>
            </p:extLst>
          </p:nvPr>
        </p:nvGraphicFramePr>
        <p:xfrm>
          <a:off x="647700" y="1160689"/>
          <a:ext cx="7064830" cy="1518604"/>
        </p:xfrm>
        <a:graphic>
          <a:graphicData uri="http://schemas.openxmlformats.org/drawingml/2006/table">
            <a:tbl>
              <a:tblPr>
                <a:tableStyleId>{616DA210-FB5B-4158-B5E0-FEB733F419BA}</a:tableStyleId>
              </a:tblPr>
              <a:tblGrid>
                <a:gridCol w="3760866">
                  <a:extLst>
                    <a:ext uri="{9D8B030D-6E8A-4147-A177-3AD203B41FA5}">
                      <a16:colId xmlns:a16="http://schemas.microsoft.com/office/drawing/2014/main" val="1850081743"/>
                    </a:ext>
                  </a:extLst>
                </a:gridCol>
                <a:gridCol w="1265804">
                  <a:extLst>
                    <a:ext uri="{9D8B030D-6E8A-4147-A177-3AD203B41FA5}">
                      <a16:colId xmlns:a16="http://schemas.microsoft.com/office/drawing/2014/main" val="3857997113"/>
                    </a:ext>
                  </a:extLst>
                </a:gridCol>
                <a:gridCol w="2038160">
                  <a:extLst>
                    <a:ext uri="{9D8B030D-6E8A-4147-A177-3AD203B41FA5}">
                      <a16:colId xmlns:a16="http://schemas.microsoft.com/office/drawing/2014/main" val="4040646528"/>
                    </a:ext>
                  </a:extLst>
                </a:gridCol>
              </a:tblGrid>
              <a:tr h="224155">
                <a:tc>
                  <a:txBody>
                    <a:bodyPr/>
                    <a:lstStyle/>
                    <a:p>
                      <a:pPr algn="l" fontAlgn="ct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70C0"/>
                    </a:solidFill>
                  </a:tcPr>
                </a:tc>
                <a:tc>
                  <a:txBody>
                    <a:bodyPr/>
                    <a:lstStyle/>
                    <a:p>
                      <a:pPr algn="ctr" fontAlgn="ctr"/>
                      <a:r>
                        <a:rPr lang="ja-JP" altLang="en-US" sz="1400" u="none" strike="noStrike" dirty="0">
                          <a:solidFill>
                            <a:schemeClr val="bg1"/>
                          </a:solidFill>
                          <a:effectLst/>
                        </a:rPr>
                        <a:t>合計</a:t>
                      </a:r>
                      <a:endParaRPr lang="ja-JP" altLang="en-US"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70C0"/>
                    </a:solidFill>
                  </a:tcPr>
                </a:tc>
                <a:tc>
                  <a:txBody>
                    <a:bodyPr/>
                    <a:lstStyle/>
                    <a:p>
                      <a:pPr algn="ctr" fontAlgn="ctr"/>
                      <a:r>
                        <a:rPr lang="ja-JP" altLang="en-US" sz="1400" u="none" strike="noStrike" dirty="0">
                          <a:solidFill>
                            <a:schemeClr val="bg1"/>
                          </a:solidFill>
                          <a:effectLst/>
                        </a:rPr>
                        <a:t>人口に対する割合</a:t>
                      </a:r>
                      <a:endParaRPr lang="ja-JP" altLang="en-US"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70C0"/>
                    </a:solidFill>
                  </a:tcPr>
                </a:tc>
                <a:extLst>
                  <a:ext uri="{0D108BD9-81ED-4DB2-BD59-A6C34878D82A}">
                    <a16:rowId xmlns:a16="http://schemas.microsoft.com/office/drawing/2014/main" val="2710741366"/>
                  </a:ext>
                </a:extLst>
              </a:tr>
              <a:tr h="224155">
                <a:tc>
                  <a:txBody>
                    <a:bodyPr/>
                    <a:lstStyle/>
                    <a:p>
                      <a:pPr algn="ctr" fontAlgn="ctr"/>
                      <a:r>
                        <a:rPr lang="zh-TW" altLang="en-US" sz="1400" u="none" strike="noStrike" dirty="0">
                          <a:effectLst/>
                          <a:latin typeface="メイリオ" panose="020B0604030504040204" pitchFamily="50" charset="-128"/>
                          <a:ea typeface="メイリオ" panose="020B0604030504040204" pitchFamily="50" charset="-128"/>
                        </a:rPr>
                        <a:t>有効申請受付数（累計）</a:t>
                      </a:r>
                      <a:endParaRPr lang="en-US" altLang="zh-TW" sz="1400" u="none" strike="noStrike" dirty="0">
                        <a:effectLst/>
                        <a:latin typeface="メイリオ" panose="020B0604030504040204" pitchFamily="50" charset="-128"/>
                        <a:ea typeface="メイリオ" panose="020B0604030504040204" pitchFamily="50" charset="-128"/>
                      </a:endParaRPr>
                    </a:p>
                    <a:p>
                      <a:pPr algn="ctr" fontAlgn="ctr"/>
                      <a:r>
                        <a:rPr lang="en-US" altLang="zh-TW" sz="1400" u="none" strike="noStrike" dirty="0">
                          <a:effectLst/>
                          <a:latin typeface="メイリオ" panose="020B0604030504040204" pitchFamily="50" charset="-128"/>
                          <a:ea typeface="メイリオ" panose="020B0604030504040204" pitchFamily="50" charset="-128"/>
                        </a:rPr>
                        <a:t>【</a:t>
                      </a:r>
                      <a:r>
                        <a:rPr lang="zh-TW" altLang="en-US" sz="1400" u="none" strike="noStrike" dirty="0">
                          <a:effectLst/>
                          <a:latin typeface="メイリオ" panose="020B0604030504040204" pitchFamily="50" charset="-128"/>
                          <a:ea typeface="メイリオ" panose="020B0604030504040204" pitchFamily="50" charset="-128"/>
                        </a:rPr>
                        <a:t>令和６年</a:t>
                      </a:r>
                      <a:r>
                        <a:rPr lang="ja-JP" altLang="en-US" sz="1400" u="none" strike="noStrike" dirty="0">
                          <a:effectLst/>
                          <a:latin typeface="メイリオ" panose="020B0604030504040204" pitchFamily="50" charset="-128"/>
                          <a:ea typeface="メイリオ" panose="020B0604030504040204" pitchFamily="50" charset="-128"/>
                        </a:rPr>
                        <a:t>３</a:t>
                      </a:r>
                      <a:r>
                        <a:rPr lang="zh-TW" altLang="en-US" sz="1400" u="none" strike="noStrike" dirty="0">
                          <a:effectLst/>
                          <a:latin typeface="メイリオ" panose="020B0604030504040204" pitchFamily="50" charset="-128"/>
                          <a:ea typeface="メイリオ" panose="020B0604030504040204" pitchFamily="50" charset="-128"/>
                        </a:rPr>
                        <a:t>月</a:t>
                      </a:r>
                      <a:r>
                        <a:rPr lang="ja-JP" altLang="en-US" sz="1400" u="none" strike="noStrike" dirty="0">
                          <a:effectLst/>
                          <a:latin typeface="メイリオ" panose="020B0604030504040204" pitchFamily="50" charset="-128"/>
                          <a:ea typeface="メイリオ" panose="020B0604030504040204" pitchFamily="50" charset="-128"/>
                        </a:rPr>
                        <a:t>３</a:t>
                      </a:r>
                      <a:r>
                        <a:rPr lang="zh-TW" altLang="en-US" sz="1400" u="none" strike="noStrike" dirty="0">
                          <a:effectLst/>
                          <a:latin typeface="メイリオ" panose="020B0604030504040204" pitchFamily="50" charset="-128"/>
                          <a:ea typeface="メイリオ" panose="020B0604030504040204" pitchFamily="50" charset="-128"/>
                        </a:rPr>
                        <a:t>日（日）時点</a:t>
                      </a:r>
                      <a:r>
                        <a:rPr lang="en-US" altLang="zh-TW" sz="1400" u="none" strike="noStrike" dirty="0">
                          <a:effectLst/>
                          <a:latin typeface="メイリオ" panose="020B0604030504040204" pitchFamily="50" charset="-128"/>
                          <a:ea typeface="メイリオ" panose="020B0604030504040204" pitchFamily="50" charset="-128"/>
                        </a:rPr>
                        <a:t>】</a:t>
                      </a:r>
                      <a:endParaRPr lang="en-US" altLang="zh-TW"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j-ea"/>
                          <a:ea typeface="+mj-ea"/>
                        </a:rPr>
                        <a:t>99,780,208</a:t>
                      </a: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ctr"/>
                      <a:r>
                        <a:rPr lang="en-US" altLang="ja-JP" sz="1400" u="none" strike="noStrike" dirty="0">
                          <a:effectLst/>
                          <a:latin typeface="+mj-ea"/>
                          <a:ea typeface="+mj-ea"/>
                        </a:rPr>
                        <a:t>79.6%</a:t>
                      </a:r>
                      <a:endParaRPr lang="en-US" altLang="ja-JP" sz="1400" b="0" i="0" u="none" strike="noStrike" dirty="0">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207073438"/>
                  </a:ext>
                </a:extLst>
              </a:tr>
              <a:tr h="224155">
                <a:tc>
                  <a:txBody>
                    <a:bodyPr/>
                    <a:lstStyle/>
                    <a:p>
                      <a:pPr algn="ctr" fontAlgn="ctr"/>
                      <a:r>
                        <a:rPr lang="ja-JP" altLang="en-US" sz="1400" u="none" strike="noStrike" dirty="0">
                          <a:effectLst/>
                        </a:rPr>
                        <a:t>交付枚数（累計）</a:t>
                      </a:r>
                      <a:endParaRPr lang="en-US" altLang="ja-JP" sz="1400" u="none" strike="noStrike" dirty="0">
                        <a:effectLst/>
                      </a:endParaRPr>
                    </a:p>
                    <a:p>
                      <a:pPr algn="ctr" fontAlgn="ctr"/>
                      <a:r>
                        <a:rPr lang="en-US" altLang="ja-JP" sz="1400" u="none" strike="noStrike" dirty="0">
                          <a:effectLst/>
                        </a:rPr>
                        <a:t>【</a:t>
                      </a:r>
                      <a:r>
                        <a:rPr lang="ja-JP" altLang="en-US" sz="1400" u="none" strike="noStrike" dirty="0">
                          <a:effectLst/>
                        </a:rPr>
                        <a:t>令和６年３月３日（日）時点</a:t>
                      </a:r>
                      <a:r>
                        <a:rPr lang="en-US" altLang="ja-JP" sz="1400" u="none" strike="noStrike" dirty="0">
                          <a:effectLst/>
                        </a:rPr>
                        <a:t>】</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j-ea"/>
                          <a:ea typeface="+mj-ea"/>
                        </a:rPr>
                        <a:t>98,201,766</a:t>
                      </a: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ctr"/>
                      <a:r>
                        <a:rPr lang="en-US" altLang="ja-JP" sz="1400" u="none" strike="noStrike" dirty="0">
                          <a:effectLst/>
                          <a:latin typeface="+mj-ea"/>
                          <a:ea typeface="+mj-ea"/>
                        </a:rPr>
                        <a:t>78.3%</a:t>
                      </a:r>
                      <a:endParaRPr lang="en-US" altLang="ja-JP" sz="1400" b="0" i="0" u="none" strike="noStrike" dirty="0">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0197187"/>
                  </a:ext>
                </a:extLst>
              </a:tr>
              <a:tr h="224155">
                <a:tc>
                  <a:txBody>
                    <a:bodyPr/>
                    <a:lstStyle/>
                    <a:p>
                      <a:pPr algn="ctr" fontAlgn="ctr"/>
                      <a:r>
                        <a:rPr lang="zh-CN" altLang="en-US" sz="1400" u="none" strike="noStrike" dirty="0">
                          <a:effectLst/>
                          <a:latin typeface="メイリオ" panose="020B0604030504040204" pitchFamily="50" charset="-128"/>
                          <a:ea typeface="メイリオ" panose="020B0604030504040204" pitchFamily="50" charset="-128"/>
                        </a:rPr>
                        <a:t>保有枚数</a:t>
                      </a:r>
                      <a:endParaRPr lang="en-US" altLang="zh-CN" sz="1400" u="none" strike="noStrike" dirty="0">
                        <a:effectLst/>
                        <a:latin typeface="メイリオ" panose="020B0604030504040204" pitchFamily="50" charset="-128"/>
                        <a:ea typeface="メイリオ" panose="020B0604030504040204" pitchFamily="50" charset="-128"/>
                      </a:endParaRPr>
                    </a:p>
                    <a:p>
                      <a:pPr algn="ctr" fontAlgn="ctr"/>
                      <a:r>
                        <a:rPr lang="en-US" altLang="zh-CN" sz="1400" u="none" strike="noStrike" dirty="0">
                          <a:effectLst/>
                          <a:latin typeface="メイリオ" panose="020B0604030504040204" pitchFamily="50" charset="-128"/>
                          <a:ea typeface="メイリオ" panose="020B0604030504040204" pitchFamily="50" charset="-128"/>
                        </a:rPr>
                        <a:t>【</a:t>
                      </a:r>
                      <a:r>
                        <a:rPr lang="zh-CN" altLang="en-US" sz="1400" u="none" strike="noStrike" dirty="0">
                          <a:effectLst/>
                          <a:latin typeface="メイリオ" panose="020B0604030504040204" pitchFamily="50" charset="-128"/>
                          <a:ea typeface="メイリオ" panose="020B0604030504040204" pitchFamily="50" charset="-128"/>
                        </a:rPr>
                        <a:t>令和６年</a:t>
                      </a:r>
                      <a:r>
                        <a:rPr lang="ja-JP" altLang="en-US" sz="1400" u="none" strike="noStrike" dirty="0">
                          <a:effectLst/>
                          <a:latin typeface="メイリオ" panose="020B0604030504040204" pitchFamily="50" charset="-128"/>
                          <a:ea typeface="メイリオ" panose="020B0604030504040204" pitchFamily="50" charset="-128"/>
                        </a:rPr>
                        <a:t>２</a:t>
                      </a:r>
                      <a:r>
                        <a:rPr lang="zh-CN" altLang="en-US" sz="1400" u="none" strike="noStrike" dirty="0">
                          <a:effectLst/>
                          <a:latin typeface="メイリオ" panose="020B0604030504040204" pitchFamily="50" charset="-128"/>
                          <a:ea typeface="メイリオ" panose="020B0604030504040204" pitchFamily="50" charset="-128"/>
                        </a:rPr>
                        <a:t>月</a:t>
                      </a:r>
                      <a:r>
                        <a:rPr lang="ja-JP" altLang="en-US" sz="1400" u="none" strike="noStrike" dirty="0">
                          <a:effectLst/>
                          <a:latin typeface="メイリオ" panose="020B0604030504040204" pitchFamily="50" charset="-128"/>
                          <a:ea typeface="メイリオ" panose="020B0604030504040204" pitchFamily="50" charset="-128"/>
                        </a:rPr>
                        <a:t>２９</a:t>
                      </a:r>
                      <a:r>
                        <a:rPr lang="zh-CN" altLang="en-US" sz="1400" u="none" strike="noStrike" dirty="0">
                          <a:effectLst/>
                          <a:latin typeface="メイリオ" panose="020B0604030504040204" pitchFamily="50" charset="-128"/>
                          <a:ea typeface="メイリオ" panose="020B0604030504040204" pitchFamily="50" charset="-128"/>
                        </a:rPr>
                        <a:t>日（</a:t>
                      </a:r>
                      <a:r>
                        <a:rPr lang="ja-JP" altLang="en-US" sz="1400" u="none" strike="noStrike" dirty="0">
                          <a:effectLst/>
                          <a:latin typeface="メイリオ" panose="020B0604030504040204" pitchFamily="50" charset="-128"/>
                          <a:ea typeface="メイリオ" panose="020B0604030504040204" pitchFamily="50" charset="-128"/>
                        </a:rPr>
                        <a:t>木</a:t>
                      </a:r>
                      <a:r>
                        <a:rPr lang="zh-CN" altLang="en-US" sz="1400" u="none" strike="noStrike" dirty="0">
                          <a:effectLst/>
                          <a:latin typeface="メイリオ" panose="020B0604030504040204" pitchFamily="50" charset="-128"/>
                          <a:ea typeface="メイリオ" panose="020B0604030504040204" pitchFamily="50" charset="-128"/>
                        </a:rPr>
                        <a:t>）時点</a:t>
                      </a:r>
                      <a:r>
                        <a:rPr lang="en-US" altLang="zh-CN" sz="1400" u="none" strike="noStrike" dirty="0">
                          <a:effectLst/>
                          <a:latin typeface="メイリオ" panose="020B0604030504040204" pitchFamily="50" charset="-128"/>
                          <a:ea typeface="メイリオ" panose="020B0604030504040204" pitchFamily="50" charset="-128"/>
                        </a:rPr>
                        <a:t>】</a:t>
                      </a:r>
                      <a:endParaRPr lang="en-US" altLang="zh-CN"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j-ea"/>
                          <a:ea typeface="+mj-ea"/>
                        </a:rPr>
                        <a:t>91,885,505</a:t>
                      </a: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ctr"/>
                      <a:r>
                        <a:rPr lang="en-US" altLang="ja-JP" sz="1400" u="none" strike="noStrike" dirty="0">
                          <a:effectLst/>
                          <a:latin typeface="+mj-ea"/>
                          <a:ea typeface="+mj-ea"/>
                        </a:rPr>
                        <a:t>73.3%</a:t>
                      </a:r>
                      <a:endParaRPr lang="en-US" altLang="ja-JP" sz="1400" b="0" i="0" u="none" strike="noStrike" dirty="0">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82182228"/>
                  </a:ext>
                </a:extLst>
              </a:tr>
            </a:tbl>
          </a:graphicData>
        </a:graphic>
      </p:graphicFrame>
      <p:sp>
        <p:nvSpPr>
          <p:cNvPr id="6" name="テキスト ボックス 5">
            <a:extLst>
              <a:ext uri="{FF2B5EF4-FFF2-40B4-BE49-F238E27FC236}">
                <a16:creationId xmlns:a16="http://schemas.microsoft.com/office/drawing/2014/main" id="{C3BFD50B-F696-3921-D5F2-FB0876DFD8E3}"/>
              </a:ext>
            </a:extLst>
          </p:cNvPr>
          <p:cNvSpPr txBox="1"/>
          <p:nvPr/>
        </p:nvSpPr>
        <p:spPr>
          <a:xfrm>
            <a:off x="647700" y="2707066"/>
            <a:ext cx="5981700" cy="261610"/>
          </a:xfrm>
          <a:prstGeom prst="rect">
            <a:avLst/>
          </a:prstGeom>
          <a:noFill/>
        </p:spPr>
        <p:txBody>
          <a:bodyPr wrap="square">
            <a:spAutoFit/>
          </a:bodyPr>
          <a:lstStyle/>
          <a:p>
            <a:r>
              <a:rPr lang="ja-JP" altLang="en-US" sz="1100" dirty="0">
                <a:latin typeface="+mj-ea"/>
                <a:ea typeface="+mj-ea"/>
              </a:rPr>
              <a:t>総務省</a:t>
            </a:r>
            <a:r>
              <a:rPr lang="en-US" altLang="ja-JP" sz="1100" dirty="0">
                <a:latin typeface="+mj-ea"/>
                <a:ea typeface="+mj-ea"/>
              </a:rPr>
              <a:t>HP</a:t>
            </a:r>
            <a:r>
              <a:rPr lang="ja-JP" altLang="en-US" sz="1100" dirty="0">
                <a:latin typeface="+mj-ea"/>
                <a:ea typeface="+mj-ea"/>
              </a:rPr>
              <a:t>より　https://www.soumu.go.jp/kojinbango_card/kofujokyo.html</a:t>
            </a:r>
          </a:p>
        </p:txBody>
      </p:sp>
      <p:graphicFrame>
        <p:nvGraphicFramePr>
          <p:cNvPr id="7" name="表 6">
            <a:extLst>
              <a:ext uri="{FF2B5EF4-FFF2-40B4-BE49-F238E27FC236}">
                <a16:creationId xmlns:a16="http://schemas.microsoft.com/office/drawing/2014/main" id="{F09DCCC0-8BF3-038C-092E-60EBE6BDA7D6}"/>
              </a:ext>
            </a:extLst>
          </p:cNvPr>
          <p:cNvGraphicFramePr>
            <a:graphicFrameLocks noGrp="1"/>
          </p:cNvGraphicFramePr>
          <p:nvPr>
            <p:extLst>
              <p:ext uri="{D42A27DB-BD31-4B8C-83A1-F6EECF244321}">
                <p14:modId xmlns:p14="http://schemas.microsoft.com/office/powerpoint/2010/main" val="1448113710"/>
              </p:ext>
            </p:extLst>
          </p:nvPr>
        </p:nvGraphicFramePr>
        <p:xfrm>
          <a:off x="647700" y="3174543"/>
          <a:ext cx="7064830" cy="826634"/>
        </p:xfrm>
        <a:graphic>
          <a:graphicData uri="http://schemas.openxmlformats.org/drawingml/2006/table">
            <a:tbl>
              <a:tblPr>
                <a:tableStyleId>{616DA210-FB5B-4158-B5E0-FEB733F419BA}</a:tableStyleId>
              </a:tblPr>
              <a:tblGrid>
                <a:gridCol w="3760866">
                  <a:extLst>
                    <a:ext uri="{9D8B030D-6E8A-4147-A177-3AD203B41FA5}">
                      <a16:colId xmlns:a16="http://schemas.microsoft.com/office/drawing/2014/main" val="1850081743"/>
                    </a:ext>
                  </a:extLst>
                </a:gridCol>
                <a:gridCol w="1265804">
                  <a:extLst>
                    <a:ext uri="{9D8B030D-6E8A-4147-A177-3AD203B41FA5}">
                      <a16:colId xmlns:a16="http://schemas.microsoft.com/office/drawing/2014/main" val="3857997113"/>
                    </a:ext>
                  </a:extLst>
                </a:gridCol>
                <a:gridCol w="2038160">
                  <a:extLst>
                    <a:ext uri="{9D8B030D-6E8A-4147-A177-3AD203B41FA5}">
                      <a16:colId xmlns:a16="http://schemas.microsoft.com/office/drawing/2014/main" val="4040646528"/>
                    </a:ext>
                  </a:extLst>
                </a:gridCol>
              </a:tblGrid>
              <a:tr h="333376">
                <a:tc>
                  <a:txBody>
                    <a:bodyPr/>
                    <a:lstStyle/>
                    <a:p>
                      <a:pPr algn="l" fontAlgn="ct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tc>
                  <a:txBody>
                    <a:bodyPr/>
                    <a:lstStyle/>
                    <a:p>
                      <a:pPr algn="ctr" fontAlgn="ctr"/>
                      <a:r>
                        <a:rPr lang="ja-JP" altLang="en-US" sz="1400" u="none" strike="noStrike" dirty="0">
                          <a:solidFill>
                            <a:schemeClr val="bg1"/>
                          </a:solidFill>
                          <a:effectLst/>
                        </a:rPr>
                        <a:t>合計</a:t>
                      </a:r>
                      <a:endParaRPr lang="ja-JP" altLang="en-US"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tc>
                  <a:txBody>
                    <a:bodyPr/>
                    <a:lstStyle/>
                    <a:p>
                      <a:pPr algn="ctr" fontAlgn="ctr"/>
                      <a:r>
                        <a:rPr lang="ja-JP" altLang="en-US" sz="1400" u="none" strike="noStrike" dirty="0">
                          <a:solidFill>
                            <a:schemeClr val="bg1"/>
                          </a:solidFill>
                          <a:effectLst/>
                        </a:rPr>
                        <a:t>累計交付数に対する割合</a:t>
                      </a:r>
                      <a:endParaRPr lang="ja-JP" altLang="en-US"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2710741366"/>
                  </a:ext>
                </a:extLst>
              </a:tr>
              <a:tr h="493258">
                <a:tc>
                  <a:txBody>
                    <a:bodyPr/>
                    <a:lstStyle/>
                    <a:p>
                      <a:pPr algn="ctr" fontAlgn="ctr"/>
                      <a:r>
                        <a:rPr lang="ja-JP" altLang="en-US" sz="1400" u="none" strike="noStrike" dirty="0">
                          <a:effectLst/>
                          <a:latin typeface="メイリオ" panose="020B0604030504040204" pitchFamily="50" charset="-128"/>
                          <a:ea typeface="メイリオ" panose="020B0604030504040204" pitchFamily="50" charset="-128"/>
                        </a:rPr>
                        <a:t>マイナ保険証としての利用登録</a:t>
                      </a:r>
                      <a:r>
                        <a:rPr lang="en-US" altLang="ja-JP" sz="1400" u="none" strike="noStrike" dirty="0">
                          <a:effectLst/>
                          <a:latin typeface="メイリオ" panose="020B0604030504040204" pitchFamily="50" charset="-128"/>
                          <a:ea typeface="メイリオ" panose="020B0604030504040204" pitchFamily="50" charset="-128"/>
                        </a:rPr>
                        <a:t>【</a:t>
                      </a:r>
                      <a:r>
                        <a:rPr lang="ja-JP" altLang="en-US" sz="1400" u="none" strike="noStrike" dirty="0">
                          <a:effectLst/>
                          <a:latin typeface="メイリオ" panose="020B0604030504040204" pitchFamily="50" charset="-128"/>
                          <a:ea typeface="メイリオ" panose="020B0604030504040204" pitchFamily="50" charset="-128"/>
                        </a:rPr>
                        <a:t>累計</a:t>
                      </a:r>
                      <a:r>
                        <a:rPr lang="en-US" altLang="ja-JP" sz="1400" u="none" strike="noStrike" dirty="0">
                          <a:effectLst/>
                          <a:latin typeface="メイリオ" panose="020B0604030504040204" pitchFamily="50" charset="-128"/>
                          <a:ea typeface="メイリオ" panose="020B0604030504040204" pitchFamily="50" charset="-128"/>
                        </a:rPr>
                        <a:t>】</a:t>
                      </a:r>
                      <a:endParaRPr lang="en-US" altLang="zh-TW"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j-ea"/>
                          <a:ea typeface="+mj-ea"/>
                        </a:rPr>
                        <a:t>72,066,614</a:t>
                      </a: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ctr"/>
                      <a:r>
                        <a:rPr lang="en-US" altLang="ja-JP" sz="1400" u="none" strike="noStrike" dirty="0">
                          <a:effectLst/>
                          <a:latin typeface="+mj-ea"/>
                          <a:ea typeface="+mj-ea"/>
                        </a:rPr>
                        <a:t>73.8%</a:t>
                      </a:r>
                      <a:endParaRPr lang="en-US" altLang="ja-JP" sz="1400" b="0" i="0" u="none" strike="noStrike" dirty="0">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207073438"/>
                  </a:ext>
                </a:extLst>
              </a:tr>
            </a:tbl>
          </a:graphicData>
        </a:graphic>
      </p:graphicFrame>
      <p:sp>
        <p:nvSpPr>
          <p:cNvPr id="9" name="テキスト ボックス 8">
            <a:extLst>
              <a:ext uri="{FF2B5EF4-FFF2-40B4-BE49-F238E27FC236}">
                <a16:creationId xmlns:a16="http://schemas.microsoft.com/office/drawing/2014/main" id="{DA5BCC68-D979-2812-4D23-0F7FAA064BEB}"/>
              </a:ext>
            </a:extLst>
          </p:cNvPr>
          <p:cNvSpPr txBox="1"/>
          <p:nvPr/>
        </p:nvSpPr>
        <p:spPr>
          <a:xfrm>
            <a:off x="647700" y="4029514"/>
            <a:ext cx="6304482" cy="415498"/>
          </a:xfrm>
          <a:prstGeom prst="rect">
            <a:avLst/>
          </a:prstGeom>
          <a:noFill/>
        </p:spPr>
        <p:txBody>
          <a:bodyPr wrap="square">
            <a:spAutoFit/>
          </a:bodyPr>
          <a:lstStyle/>
          <a:p>
            <a:r>
              <a:rPr lang="ja-JP" altLang="en-US" sz="1050" dirty="0">
                <a:latin typeface="+mj-ea"/>
                <a:ea typeface="+mj-ea"/>
              </a:rPr>
              <a:t>デジタル庁　マイナンバーカード普及に関するダッシュボード　</a:t>
            </a:r>
            <a:r>
              <a:rPr lang="en-US" altLang="ja-JP" sz="1050" dirty="0">
                <a:latin typeface="+mj-ea"/>
                <a:ea typeface="+mj-ea"/>
              </a:rPr>
              <a:t>(2024</a:t>
            </a:r>
            <a:r>
              <a:rPr lang="ja-JP" altLang="en-US" sz="1050" dirty="0">
                <a:latin typeface="+mj-ea"/>
                <a:ea typeface="+mj-ea"/>
              </a:rPr>
              <a:t>年</a:t>
            </a:r>
            <a:r>
              <a:rPr lang="en-US" altLang="ja-JP" sz="1050" dirty="0">
                <a:latin typeface="+mj-ea"/>
                <a:ea typeface="+mj-ea"/>
              </a:rPr>
              <a:t>1</a:t>
            </a:r>
            <a:r>
              <a:rPr lang="ja-JP" altLang="en-US" sz="1050" dirty="0">
                <a:latin typeface="+mj-ea"/>
                <a:ea typeface="+mj-ea"/>
              </a:rPr>
              <a:t>月</a:t>
            </a:r>
            <a:r>
              <a:rPr lang="en-US" altLang="ja-JP" sz="1050" dirty="0">
                <a:latin typeface="+mj-ea"/>
                <a:ea typeface="+mj-ea"/>
              </a:rPr>
              <a:t>22</a:t>
            </a:r>
            <a:r>
              <a:rPr lang="ja-JP" altLang="en-US" sz="1050" dirty="0">
                <a:latin typeface="+mj-ea"/>
                <a:ea typeface="+mj-ea"/>
              </a:rPr>
              <a:t>日</a:t>
            </a:r>
            <a:r>
              <a:rPr lang="en-US" altLang="ja-JP" sz="1050" dirty="0">
                <a:latin typeface="+mj-ea"/>
                <a:ea typeface="+mj-ea"/>
              </a:rPr>
              <a:t>)</a:t>
            </a:r>
          </a:p>
          <a:p>
            <a:r>
              <a:rPr lang="ja-JP" altLang="en-US" sz="1050" dirty="0">
                <a:latin typeface="+mj-ea"/>
                <a:ea typeface="+mj-ea"/>
              </a:rPr>
              <a:t>https://www.digital.go.jp/resources/govdashboard/mynumber_penetration_rate/</a:t>
            </a:r>
          </a:p>
        </p:txBody>
      </p:sp>
      <p:pic>
        <p:nvPicPr>
          <p:cNvPr id="2" name="図 1">
            <a:extLst>
              <a:ext uri="{FF2B5EF4-FFF2-40B4-BE49-F238E27FC236}">
                <a16:creationId xmlns:a16="http://schemas.microsoft.com/office/drawing/2014/main" id="{0588E055-EECF-5F60-8378-40BBA0EF8454}"/>
              </a:ext>
            </a:extLst>
          </p:cNvPr>
          <p:cNvPicPr>
            <a:picLocks noChangeAspect="1"/>
          </p:cNvPicPr>
          <p:nvPr/>
        </p:nvPicPr>
        <p:blipFill rotWithShape="1">
          <a:blip r:embed="rId2"/>
          <a:srcRect t="72857"/>
          <a:stretch/>
        </p:blipFill>
        <p:spPr>
          <a:xfrm>
            <a:off x="647700" y="4436969"/>
            <a:ext cx="7864929" cy="1485791"/>
          </a:xfrm>
          <a:prstGeom prst="rect">
            <a:avLst/>
          </a:prstGeom>
        </p:spPr>
      </p:pic>
      <p:sp>
        <p:nvSpPr>
          <p:cNvPr id="5" name="テキスト ボックス 4">
            <a:extLst>
              <a:ext uri="{FF2B5EF4-FFF2-40B4-BE49-F238E27FC236}">
                <a16:creationId xmlns:a16="http://schemas.microsoft.com/office/drawing/2014/main" id="{EB572D89-E217-5E55-E535-D2A6CEEA133A}"/>
              </a:ext>
            </a:extLst>
          </p:cNvPr>
          <p:cNvSpPr txBox="1"/>
          <p:nvPr/>
        </p:nvSpPr>
        <p:spPr>
          <a:xfrm>
            <a:off x="647700" y="6128751"/>
            <a:ext cx="6852558" cy="430887"/>
          </a:xfrm>
          <a:prstGeom prst="rect">
            <a:avLst/>
          </a:prstGeom>
          <a:noFill/>
        </p:spPr>
        <p:txBody>
          <a:bodyPr wrap="square">
            <a:spAutoFit/>
          </a:bodyPr>
          <a:lstStyle/>
          <a:p>
            <a:r>
              <a:rPr lang="ja-JP" altLang="en-US" sz="1100" dirty="0"/>
              <a:t>令和</a:t>
            </a:r>
            <a:r>
              <a:rPr lang="en-US" altLang="ja-JP" sz="1100" dirty="0"/>
              <a:t>6</a:t>
            </a:r>
            <a:r>
              <a:rPr lang="ja-JP" altLang="en-US" sz="1100" dirty="0"/>
              <a:t>年</a:t>
            </a:r>
            <a:r>
              <a:rPr lang="en-US" altLang="ja-JP" sz="1100" dirty="0"/>
              <a:t>1</a:t>
            </a:r>
            <a:r>
              <a:rPr lang="ja-JP" altLang="en-US" sz="1100" dirty="0"/>
              <a:t>月</a:t>
            </a:r>
            <a:r>
              <a:rPr lang="en-US" altLang="ja-JP" sz="1100" dirty="0"/>
              <a:t>12</a:t>
            </a:r>
            <a:r>
              <a:rPr lang="ja-JP" altLang="en-US" sz="1100" dirty="0"/>
              <a:t>日厚生労働省　マイナ保険証利用促進のための医療機関等への補助等の支援策について</a:t>
            </a:r>
            <a:endParaRPr lang="en-US" altLang="ja-JP" sz="1100" dirty="0"/>
          </a:p>
          <a:p>
            <a:r>
              <a:rPr lang="ja-JP" altLang="en-US" sz="1100" dirty="0"/>
              <a:t>https://www.mhlw.go.jp/content/10200000/001189938.pdf</a:t>
            </a:r>
          </a:p>
        </p:txBody>
      </p:sp>
      <p:sp>
        <p:nvSpPr>
          <p:cNvPr id="11" name="正方形/長方形 10">
            <a:extLst>
              <a:ext uri="{FF2B5EF4-FFF2-40B4-BE49-F238E27FC236}">
                <a16:creationId xmlns:a16="http://schemas.microsoft.com/office/drawing/2014/main" id="{7978F1E4-D7D0-59DE-1E78-C5E3E8682FC4}"/>
              </a:ext>
            </a:extLst>
          </p:cNvPr>
          <p:cNvSpPr/>
          <p:nvPr/>
        </p:nvSpPr>
        <p:spPr>
          <a:xfrm>
            <a:off x="1453514" y="5609917"/>
            <a:ext cx="2346961" cy="518834"/>
          </a:xfrm>
          <a:prstGeom prst="rect">
            <a:avLst/>
          </a:prstGeom>
          <a:noFill/>
          <a:ln w="19050">
            <a:solidFill>
              <a:srgbClr val="FF57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D0685076-8418-D633-4260-86D62138674F}"/>
              </a:ext>
            </a:extLst>
          </p:cNvPr>
          <p:cNvSpPr txBox="1"/>
          <p:nvPr/>
        </p:nvSpPr>
        <p:spPr>
          <a:xfrm>
            <a:off x="2626994" y="5849476"/>
            <a:ext cx="486030" cy="307777"/>
          </a:xfrm>
          <a:prstGeom prst="rect">
            <a:avLst/>
          </a:prstGeom>
          <a:noFill/>
        </p:spPr>
        <p:txBody>
          <a:bodyPr wrap="none" rtlCol="0">
            <a:spAutoFit/>
          </a:bodyPr>
          <a:lstStyle/>
          <a:p>
            <a:r>
              <a:rPr kumimoji="1" lang="en-US" altLang="ja-JP" sz="1400" b="1" dirty="0">
                <a:solidFill>
                  <a:srgbClr val="FF5757"/>
                </a:solidFill>
                <a:latin typeface="+mj-ea"/>
                <a:ea typeface="+mj-ea"/>
              </a:rPr>
              <a:t>4</a:t>
            </a:r>
            <a:r>
              <a:rPr kumimoji="1" lang="ja-JP" altLang="en-US" sz="1400" b="1" dirty="0">
                <a:solidFill>
                  <a:srgbClr val="FF5757"/>
                </a:solidFill>
                <a:latin typeface="+mj-ea"/>
                <a:ea typeface="+mj-ea"/>
              </a:rPr>
              <a:t>％</a:t>
            </a:r>
          </a:p>
        </p:txBody>
      </p:sp>
    </p:spTree>
    <p:extLst>
      <p:ext uri="{BB962C8B-B14F-4D97-AF65-F5344CB8AC3E}">
        <p14:creationId xmlns:p14="http://schemas.microsoft.com/office/powerpoint/2010/main" val="2483532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988BB28-BE0A-BA5C-6850-ED616C384795}"/>
              </a:ext>
            </a:extLst>
          </p:cNvPr>
          <p:cNvPicPr>
            <a:picLocks noChangeAspect="1"/>
          </p:cNvPicPr>
          <p:nvPr/>
        </p:nvPicPr>
        <p:blipFill>
          <a:blip r:embed="rId2"/>
          <a:stretch>
            <a:fillRect/>
          </a:stretch>
        </p:blipFill>
        <p:spPr>
          <a:xfrm>
            <a:off x="0" y="975535"/>
            <a:ext cx="9144000" cy="4906930"/>
          </a:xfrm>
          <a:prstGeom prst="rect">
            <a:avLst/>
          </a:prstGeom>
        </p:spPr>
      </p:pic>
      <p:sp>
        <p:nvSpPr>
          <p:cNvPr id="5" name="テキスト ボックス 4">
            <a:extLst>
              <a:ext uri="{FF2B5EF4-FFF2-40B4-BE49-F238E27FC236}">
                <a16:creationId xmlns:a16="http://schemas.microsoft.com/office/drawing/2014/main" id="{8ED61C89-E918-FE6D-A549-D0D0235B3911}"/>
              </a:ext>
            </a:extLst>
          </p:cNvPr>
          <p:cNvSpPr txBox="1"/>
          <p:nvPr/>
        </p:nvSpPr>
        <p:spPr>
          <a:xfrm>
            <a:off x="548640" y="513805"/>
            <a:ext cx="3185487"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　マイナ保険証の利用とは</a:t>
            </a:r>
          </a:p>
        </p:txBody>
      </p:sp>
      <p:sp>
        <p:nvSpPr>
          <p:cNvPr id="6" name="テキスト ボックス 5">
            <a:extLst>
              <a:ext uri="{FF2B5EF4-FFF2-40B4-BE49-F238E27FC236}">
                <a16:creationId xmlns:a16="http://schemas.microsoft.com/office/drawing/2014/main" id="{F550149A-602A-603F-EFB6-327ACDF747A6}"/>
              </a:ext>
            </a:extLst>
          </p:cNvPr>
          <p:cNvSpPr txBox="1"/>
          <p:nvPr/>
        </p:nvSpPr>
        <p:spPr>
          <a:xfrm>
            <a:off x="1628775" y="6369764"/>
            <a:ext cx="7394973" cy="246221"/>
          </a:xfrm>
          <a:prstGeom prst="rect">
            <a:avLst/>
          </a:prstGeom>
          <a:noFill/>
        </p:spPr>
        <p:txBody>
          <a:bodyPr wrap="none" rtlCol="0">
            <a:spAutoFit/>
          </a:bodyPr>
          <a:lstStyle/>
          <a:p>
            <a:r>
              <a:rPr kumimoji="1" lang="ja-JP" altLang="en-US" sz="1000" dirty="0">
                <a:latin typeface="+mj-ea"/>
                <a:ea typeface="+mj-ea"/>
              </a:rPr>
              <a:t>令和</a:t>
            </a:r>
            <a:r>
              <a:rPr kumimoji="1" lang="en-US" altLang="ja-JP" sz="1000" dirty="0">
                <a:latin typeface="+mj-ea"/>
                <a:ea typeface="+mj-ea"/>
              </a:rPr>
              <a:t>6</a:t>
            </a:r>
            <a:r>
              <a:rPr kumimoji="1" lang="ja-JP" altLang="en-US" sz="1000" dirty="0">
                <a:latin typeface="+mj-ea"/>
                <a:ea typeface="+mj-ea"/>
              </a:rPr>
              <a:t>年</a:t>
            </a:r>
            <a:r>
              <a:rPr kumimoji="1" lang="en-US" altLang="ja-JP" sz="1000" dirty="0">
                <a:latin typeface="+mj-ea"/>
                <a:ea typeface="+mj-ea"/>
              </a:rPr>
              <a:t>1</a:t>
            </a:r>
            <a:r>
              <a:rPr kumimoji="1" lang="ja-JP" altLang="en-US" sz="1000" dirty="0">
                <a:latin typeface="+mj-ea"/>
                <a:ea typeface="+mj-ea"/>
              </a:rPr>
              <a:t>月</a:t>
            </a:r>
            <a:r>
              <a:rPr kumimoji="1" lang="en-US" altLang="ja-JP" sz="1000" dirty="0">
                <a:latin typeface="+mj-ea"/>
                <a:ea typeface="+mj-ea"/>
              </a:rPr>
              <a:t>24</a:t>
            </a:r>
            <a:r>
              <a:rPr kumimoji="1" lang="ja-JP" altLang="en-US" sz="1000" dirty="0">
                <a:latin typeface="+mj-ea"/>
                <a:ea typeface="+mj-ea"/>
              </a:rPr>
              <a:t>日　医療等情報利活用ワーキンググループ　</a:t>
            </a:r>
            <a:r>
              <a:rPr kumimoji="1" lang="en-US" altLang="ja-JP" sz="1000" dirty="0">
                <a:latin typeface="+mj-ea"/>
                <a:ea typeface="+mj-ea"/>
              </a:rPr>
              <a:t>https://www.mhlw.go.jp/content/10808000/001197924.pdf</a:t>
            </a:r>
            <a:endParaRPr kumimoji="1" lang="ja-JP" altLang="en-US" sz="1000" dirty="0">
              <a:latin typeface="+mj-ea"/>
              <a:ea typeface="+mj-ea"/>
            </a:endParaRPr>
          </a:p>
        </p:txBody>
      </p:sp>
      <p:sp>
        <p:nvSpPr>
          <p:cNvPr id="8" name="正方形/長方形 7">
            <a:extLst>
              <a:ext uri="{FF2B5EF4-FFF2-40B4-BE49-F238E27FC236}">
                <a16:creationId xmlns:a16="http://schemas.microsoft.com/office/drawing/2014/main" id="{2618C921-4CDD-AC3A-E13C-6CDD648E389D}"/>
              </a:ext>
            </a:extLst>
          </p:cNvPr>
          <p:cNvSpPr/>
          <p:nvPr/>
        </p:nvSpPr>
        <p:spPr>
          <a:xfrm>
            <a:off x="7810500" y="0"/>
            <a:ext cx="1333500" cy="258480"/>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参考資料</a:t>
            </a:r>
          </a:p>
        </p:txBody>
      </p:sp>
    </p:spTree>
    <p:extLst>
      <p:ext uri="{BB962C8B-B14F-4D97-AF65-F5344CB8AC3E}">
        <p14:creationId xmlns:p14="http://schemas.microsoft.com/office/powerpoint/2010/main" val="2642116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a:extLst>
              <a:ext uri="{FF2B5EF4-FFF2-40B4-BE49-F238E27FC236}">
                <a16:creationId xmlns:a16="http://schemas.microsoft.com/office/drawing/2014/main" id="{8E7D229E-3B1B-7F7A-EBA5-C2CB30E188C8}"/>
              </a:ext>
            </a:extLst>
          </p:cNvPr>
          <p:cNvSpPr/>
          <p:nvPr/>
        </p:nvSpPr>
        <p:spPr>
          <a:xfrm>
            <a:off x="497342" y="5304509"/>
            <a:ext cx="4236582" cy="150399"/>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496C3606-1D00-0C5E-5CD6-0EE4B08E2896}"/>
              </a:ext>
            </a:extLst>
          </p:cNvPr>
          <p:cNvSpPr/>
          <p:nvPr/>
        </p:nvSpPr>
        <p:spPr>
          <a:xfrm>
            <a:off x="497342" y="5622273"/>
            <a:ext cx="4236582" cy="150399"/>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8C5E88B4-4451-418B-BEE0-071AF6BCFCB6}"/>
              </a:ext>
            </a:extLst>
          </p:cNvPr>
          <p:cNvSpPr/>
          <p:nvPr/>
        </p:nvSpPr>
        <p:spPr>
          <a:xfrm>
            <a:off x="497342" y="5946387"/>
            <a:ext cx="4236582" cy="150399"/>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5F339EA0-ECB2-58F6-342C-40CDA10C5EAD}"/>
              </a:ext>
            </a:extLst>
          </p:cNvPr>
          <p:cNvSpPr/>
          <p:nvPr/>
        </p:nvSpPr>
        <p:spPr>
          <a:xfrm>
            <a:off x="497342" y="6283201"/>
            <a:ext cx="4236582" cy="150399"/>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97D7734A-89FB-B3B0-DD49-CFD48E59196B}"/>
              </a:ext>
            </a:extLst>
          </p:cNvPr>
          <p:cNvSpPr/>
          <p:nvPr/>
        </p:nvSpPr>
        <p:spPr>
          <a:xfrm>
            <a:off x="497342" y="4986745"/>
            <a:ext cx="4236582" cy="150399"/>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99C90705-76CA-B03A-9780-73C477B82430}"/>
              </a:ext>
            </a:extLst>
          </p:cNvPr>
          <p:cNvSpPr txBox="1"/>
          <p:nvPr/>
        </p:nvSpPr>
        <p:spPr>
          <a:xfrm>
            <a:off x="497343" y="259889"/>
            <a:ext cx="2492990"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　地域支援体制加算</a:t>
            </a:r>
          </a:p>
        </p:txBody>
      </p:sp>
      <p:sp>
        <p:nvSpPr>
          <p:cNvPr id="2" name="テキスト ボックス 1">
            <a:extLst>
              <a:ext uri="{FF2B5EF4-FFF2-40B4-BE49-F238E27FC236}">
                <a16:creationId xmlns:a16="http://schemas.microsoft.com/office/drawing/2014/main" id="{EC32603A-4CAF-F4E2-3F7E-45D705E32453}"/>
              </a:ext>
            </a:extLst>
          </p:cNvPr>
          <p:cNvSpPr txBox="1"/>
          <p:nvPr/>
        </p:nvSpPr>
        <p:spPr>
          <a:xfrm>
            <a:off x="481965" y="1046247"/>
            <a:ext cx="4128053" cy="246221"/>
          </a:xfrm>
          <a:prstGeom prst="rect">
            <a:avLst/>
          </a:prstGeom>
          <a:noFill/>
        </p:spPr>
        <p:txBody>
          <a:bodyPr wrap="none" rtlCol="0">
            <a:spAutoFit/>
          </a:bodyPr>
          <a:lstStyle/>
          <a:p>
            <a:r>
              <a:rPr kumimoji="1" lang="en-US" altLang="ja-JP" sz="1000" dirty="0">
                <a:latin typeface="+mj-ea"/>
                <a:ea typeface="+mj-ea"/>
              </a:rPr>
              <a:t>(</a:t>
            </a:r>
            <a:r>
              <a:rPr kumimoji="1" lang="ja-JP" altLang="en-US" sz="1000" dirty="0">
                <a:latin typeface="+mj-ea"/>
                <a:ea typeface="+mj-ea"/>
              </a:rPr>
              <a:t>１</a:t>
            </a:r>
            <a:r>
              <a:rPr kumimoji="1" lang="en-US" altLang="ja-JP" sz="1000" dirty="0">
                <a:latin typeface="+mj-ea"/>
                <a:ea typeface="+mj-ea"/>
              </a:rPr>
              <a:t>)</a:t>
            </a:r>
            <a:r>
              <a:rPr kumimoji="1" lang="ja-JP" altLang="en-US" sz="1000" dirty="0">
                <a:latin typeface="+mj-ea"/>
                <a:ea typeface="+mj-ea"/>
              </a:rPr>
              <a:t>　地域医療に貢献する体制を有することを示す実績</a:t>
            </a:r>
            <a:r>
              <a:rPr kumimoji="1" lang="en-US" altLang="ja-JP" sz="1000" dirty="0">
                <a:latin typeface="+mj-ea"/>
                <a:ea typeface="+mj-ea"/>
              </a:rPr>
              <a:t>(</a:t>
            </a:r>
            <a:r>
              <a:rPr kumimoji="1" lang="ja-JP" altLang="en-US" sz="1000" dirty="0">
                <a:latin typeface="+mj-ea"/>
                <a:ea typeface="+mj-ea"/>
              </a:rPr>
              <a:t>下記の要件</a:t>
            </a:r>
            <a:r>
              <a:rPr kumimoji="1" lang="en-US" altLang="ja-JP" sz="1000" dirty="0">
                <a:latin typeface="+mj-ea"/>
                <a:ea typeface="+mj-ea"/>
              </a:rPr>
              <a:t>)</a:t>
            </a:r>
          </a:p>
        </p:txBody>
      </p:sp>
      <p:sp>
        <p:nvSpPr>
          <p:cNvPr id="5" name="テキスト ボックス 4">
            <a:extLst>
              <a:ext uri="{FF2B5EF4-FFF2-40B4-BE49-F238E27FC236}">
                <a16:creationId xmlns:a16="http://schemas.microsoft.com/office/drawing/2014/main" id="{2760091A-BE58-BE74-5390-1D9A7737086D}"/>
              </a:ext>
            </a:extLst>
          </p:cNvPr>
          <p:cNvSpPr txBox="1"/>
          <p:nvPr/>
        </p:nvSpPr>
        <p:spPr>
          <a:xfrm>
            <a:off x="481965" y="1292468"/>
            <a:ext cx="3583032" cy="1169551"/>
          </a:xfrm>
          <a:prstGeom prst="rect">
            <a:avLst/>
          </a:prstGeom>
          <a:noFill/>
        </p:spPr>
        <p:txBody>
          <a:bodyPr wrap="none" rtlCol="0">
            <a:spAutoFit/>
          </a:bodyPr>
          <a:lstStyle/>
          <a:p>
            <a:r>
              <a:rPr kumimoji="1" lang="en-US" altLang="ja-JP" sz="1000" dirty="0">
                <a:latin typeface="+mj-ea"/>
                <a:ea typeface="+mj-ea"/>
              </a:rPr>
              <a:t>(</a:t>
            </a:r>
            <a:r>
              <a:rPr kumimoji="1" lang="ja-JP" altLang="en-US" sz="1000" dirty="0">
                <a:latin typeface="+mj-ea"/>
                <a:ea typeface="+mj-ea"/>
              </a:rPr>
              <a:t>２</a:t>
            </a:r>
            <a:r>
              <a:rPr kumimoji="1" lang="en-US" altLang="ja-JP" sz="1000" dirty="0">
                <a:latin typeface="+mj-ea"/>
                <a:ea typeface="+mj-ea"/>
              </a:rPr>
              <a:t>)</a:t>
            </a:r>
            <a:r>
              <a:rPr kumimoji="1" lang="ja-JP" altLang="en-US" sz="1000" dirty="0">
                <a:latin typeface="+mj-ea"/>
                <a:ea typeface="+mj-ea"/>
              </a:rPr>
              <a:t>　地域における医薬品等の供給拠点としての対応</a:t>
            </a:r>
            <a:endParaRPr kumimoji="1" lang="en-US" altLang="ja-JP" sz="1000" dirty="0">
              <a:latin typeface="+mj-ea"/>
              <a:ea typeface="+mj-ea"/>
            </a:endParaRPr>
          </a:p>
          <a:p>
            <a:r>
              <a:rPr kumimoji="1" lang="ja-JP" altLang="en-US" sz="1000" dirty="0">
                <a:latin typeface="+mj-ea"/>
                <a:ea typeface="+mj-ea"/>
              </a:rPr>
              <a:t>　ア　医療用医薬品</a:t>
            </a:r>
            <a:r>
              <a:rPr kumimoji="1" lang="en-US" altLang="ja-JP" sz="1000" dirty="0">
                <a:latin typeface="+mj-ea"/>
                <a:ea typeface="+mj-ea"/>
              </a:rPr>
              <a:t>1,200</a:t>
            </a:r>
            <a:r>
              <a:rPr kumimoji="1" lang="ja-JP" altLang="en-US" sz="1000" dirty="0">
                <a:latin typeface="+mj-ea"/>
                <a:ea typeface="+mj-ea"/>
              </a:rPr>
              <a:t>品目</a:t>
            </a:r>
            <a:endParaRPr kumimoji="1" lang="en-US" altLang="ja-JP" sz="1000" dirty="0">
              <a:latin typeface="+mj-ea"/>
              <a:ea typeface="+mj-ea"/>
            </a:endParaRPr>
          </a:p>
          <a:p>
            <a:r>
              <a:rPr kumimoji="1" lang="ja-JP" altLang="en-US" sz="1000" dirty="0">
                <a:latin typeface="+mj-ea"/>
                <a:ea typeface="+mj-ea"/>
              </a:rPr>
              <a:t>　イ　薬局間連携による医薬品の融通等</a:t>
            </a:r>
            <a:endParaRPr kumimoji="1" lang="en-US" altLang="ja-JP" sz="1000" dirty="0">
              <a:latin typeface="+mj-ea"/>
              <a:ea typeface="+mj-ea"/>
            </a:endParaRPr>
          </a:p>
          <a:p>
            <a:r>
              <a:rPr kumimoji="1" lang="ja-JP" altLang="en-US" sz="1000" dirty="0">
                <a:latin typeface="+mj-ea"/>
                <a:ea typeface="+mj-ea"/>
              </a:rPr>
              <a:t>　ウ　医療材料及び衛生材料を供給できる体制</a:t>
            </a:r>
            <a:endParaRPr kumimoji="1" lang="en-US" altLang="ja-JP" sz="1000" dirty="0">
              <a:latin typeface="+mj-ea"/>
              <a:ea typeface="+mj-ea"/>
            </a:endParaRPr>
          </a:p>
          <a:p>
            <a:r>
              <a:rPr kumimoji="1" lang="ja-JP" altLang="en-US" sz="1000" dirty="0">
                <a:latin typeface="+mj-ea"/>
                <a:ea typeface="+mj-ea"/>
              </a:rPr>
              <a:t>　エ　麻薬小売業者の免許</a:t>
            </a:r>
            <a:endParaRPr kumimoji="1" lang="en-US" altLang="ja-JP" sz="1000" dirty="0">
              <a:latin typeface="+mj-ea"/>
              <a:ea typeface="+mj-ea"/>
            </a:endParaRPr>
          </a:p>
          <a:p>
            <a:r>
              <a:rPr kumimoji="1" lang="ja-JP" altLang="en-US" sz="1000" dirty="0">
                <a:latin typeface="+mj-ea"/>
                <a:ea typeface="+mj-ea"/>
              </a:rPr>
              <a:t>　オ　集中率</a:t>
            </a:r>
            <a:r>
              <a:rPr kumimoji="1" lang="en-US" altLang="ja-JP" sz="1000" dirty="0">
                <a:latin typeface="+mj-ea"/>
                <a:ea typeface="+mj-ea"/>
              </a:rPr>
              <a:t>85</a:t>
            </a:r>
            <a:r>
              <a:rPr kumimoji="1" lang="ja-JP" altLang="en-US" sz="1000" dirty="0">
                <a:latin typeface="+mj-ea"/>
                <a:ea typeface="+mj-ea"/>
              </a:rPr>
              <a:t>％超の薬局は、</a:t>
            </a:r>
            <a:r>
              <a:rPr kumimoji="1" lang="ja-JP" altLang="en-US" sz="1000" b="1" dirty="0">
                <a:solidFill>
                  <a:srgbClr val="00B050"/>
                </a:solidFill>
                <a:latin typeface="+mj-ea"/>
                <a:ea typeface="+mj-ea"/>
              </a:rPr>
              <a:t>後発品の調剤割合</a:t>
            </a:r>
            <a:r>
              <a:rPr kumimoji="1" lang="en-US" altLang="ja-JP" sz="1000" b="1" dirty="0">
                <a:solidFill>
                  <a:srgbClr val="00B050"/>
                </a:solidFill>
                <a:latin typeface="+mj-ea"/>
                <a:ea typeface="+mj-ea"/>
              </a:rPr>
              <a:t>70</a:t>
            </a:r>
            <a:r>
              <a:rPr kumimoji="1" lang="ja-JP" altLang="en-US" sz="1000" b="1" dirty="0">
                <a:solidFill>
                  <a:srgbClr val="00B050"/>
                </a:solidFill>
                <a:latin typeface="+mj-ea"/>
                <a:ea typeface="+mj-ea"/>
              </a:rPr>
              <a:t>％以上</a:t>
            </a:r>
            <a:endParaRPr kumimoji="1" lang="en-US" altLang="ja-JP" sz="1000" b="1" dirty="0">
              <a:solidFill>
                <a:srgbClr val="00B050"/>
              </a:solidFill>
              <a:latin typeface="+mj-ea"/>
              <a:ea typeface="+mj-ea"/>
            </a:endParaRPr>
          </a:p>
          <a:p>
            <a:r>
              <a:rPr kumimoji="1" lang="ja-JP" altLang="en-US" sz="1000" dirty="0">
                <a:latin typeface="+mj-ea"/>
                <a:ea typeface="+mj-ea"/>
              </a:rPr>
              <a:t>　カ　取り扱う医薬品に係る情報提供体制</a:t>
            </a:r>
            <a:endParaRPr kumimoji="1" lang="en-US" altLang="ja-JP" sz="1000" dirty="0">
              <a:latin typeface="+mj-ea"/>
              <a:ea typeface="+mj-ea"/>
            </a:endParaRPr>
          </a:p>
        </p:txBody>
      </p:sp>
      <p:sp>
        <p:nvSpPr>
          <p:cNvPr id="6" name="テキスト ボックス 5">
            <a:extLst>
              <a:ext uri="{FF2B5EF4-FFF2-40B4-BE49-F238E27FC236}">
                <a16:creationId xmlns:a16="http://schemas.microsoft.com/office/drawing/2014/main" id="{8D272CB0-B81D-F3F9-1BA4-2D4A493891E3}"/>
              </a:ext>
            </a:extLst>
          </p:cNvPr>
          <p:cNvSpPr txBox="1"/>
          <p:nvPr/>
        </p:nvSpPr>
        <p:spPr>
          <a:xfrm>
            <a:off x="481965" y="2446453"/>
            <a:ext cx="4031873" cy="861774"/>
          </a:xfrm>
          <a:prstGeom prst="rect">
            <a:avLst/>
          </a:prstGeom>
          <a:noFill/>
        </p:spPr>
        <p:txBody>
          <a:bodyPr wrap="none" rtlCol="0">
            <a:spAutoFit/>
          </a:bodyPr>
          <a:lstStyle/>
          <a:p>
            <a:r>
              <a:rPr kumimoji="1" lang="en-US" altLang="ja-JP" sz="1000" dirty="0">
                <a:latin typeface="+mj-ea"/>
                <a:ea typeface="+mj-ea"/>
              </a:rPr>
              <a:t>(</a:t>
            </a:r>
            <a:r>
              <a:rPr kumimoji="1" lang="ja-JP" altLang="en-US" sz="1000" dirty="0">
                <a:latin typeface="+mj-ea"/>
                <a:ea typeface="+mj-ea"/>
              </a:rPr>
              <a:t>３</a:t>
            </a:r>
            <a:r>
              <a:rPr kumimoji="1" lang="en-US" altLang="ja-JP" sz="1000" dirty="0">
                <a:latin typeface="+mj-ea"/>
                <a:ea typeface="+mj-ea"/>
              </a:rPr>
              <a:t>)</a:t>
            </a:r>
            <a:r>
              <a:rPr kumimoji="1" lang="ja-JP" altLang="en-US" sz="1000" dirty="0">
                <a:latin typeface="+mj-ea"/>
                <a:ea typeface="+mj-ea"/>
              </a:rPr>
              <a:t>　休日、夜間を含む薬局における調剤・相談応需体制</a:t>
            </a:r>
            <a:endParaRPr kumimoji="1" lang="en-US" altLang="ja-JP" sz="1000" dirty="0">
              <a:latin typeface="+mj-ea"/>
              <a:ea typeface="+mj-ea"/>
            </a:endParaRPr>
          </a:p>
          <a:p>
            <a:r>
              <a:rPr kumimoji="1" lang="ja-JP" altLang="en-US" sz="1000" dirty="0">
                <a:latin typeface="+mj-ea"/>
                <a:ea typeface="+mj-ea"/>
              </a:rPr>
              <a:t>　ア　一定時間以上の開局</a:t>
            </a:r>
            <a:endParaRPr kumimoji="1" lang="en-US" altLang="ja-JP" sz="1000" dirty="0">
              <a:latin typeface="+mj-ea"/>
              <a:ea typeface="+mj-ea"/>
            </a:endParaRPr>
          </a:p>
          <a:p>
            <a:r>
              <a:rPr kumimoji="1" lang="ja-JP" altLang="en-US" sz="1000" dirty="0">
                <a:latin typeface="+mj-ea"/>
                <a:ea typeface="+mj-ea"/>
              </a:rPr>
              <a:t>　イ　休日、夜間の開局時間外の調剤・在宅業務に対応出来る体制</a:t>
            </a:r>
            <a:endParaRPr kumimoji="1" lang="en-US" altLang="ja-JP" sz="1000" dirty="0">
              <a:latin typeface="+mj-ea"/>
              <a:ea typeface="+mj-ea"/>
            </a:endParaRPr>
          </a:p>
          <a:p>
            <a:r>
              <a:rPr kumimoji="1" lang="ja-JP" altLang="en-US" sz="1000" dirty="0">
                <a:latin typeface="+mj-ea"/>
                <a:ea typeface="+mj-ea"/>
              </a:rPr>
              <a:t>　ウ　当該薬局を利用する患者からの相談応需体制</a:t>
            </a:r>
            <a:endParaRPr kumimoji="1" lang="en-US" altLang="ja-JP" sz="1000" dirty="0">
              <a:latin typeface="+mj-ea"/>
              <a:ea typeface="+mj-ea"/>
            </a:endParaRPr>
          </a:p>
          <a:p>
            <a:r>
              <a:rPr kumimoji="1" lang="ja-JP" altLang="en-US" sz="1000" dirty="0">
                <a:latin typeface="+mj-ea"/>
                <a:ea typeface="+mj-ea"/>
              </a:rPr>
              <a:t>　エ　夜間・休日の調剤、在宅対応体制</a:t>
            </a:r>
            <a:r>
              <a:rPr kumimoji="1" lang="en-US" altLang="ja-JP" sz="1000" dirty="0">
                <a:latin typeface="+mj-ea"/>
                <a:ea typeface="+mj-ea"/>
              </a:rPr>
              <a:t>(</a:t>
            </a:r>
            <a:r>
              <a:rPr kumimoji="1" lang="ja-JP" altLang="en-US" sz="1000" dirty="0">
                <a:latin typeface="+mj-ea"/>
                <a:ea typeface="+mj-ea"/>
              </a:rPr>
              <a:t>輪番含む</a:t>
            </a:r>
            <a:r>
              <a:rPr kumimoji="1" lang="en-US" altLang="ja-JP" sz="1000" dirty="0">
                <a:latin typeface="+mj-ea"/>
                <a:ea typeface="+mj-ea"/>
              </a:rPr>
              <a:t>)</a:t>
            </a:r>
            <a:r>
              <a:rPr kumimoji="1" lang="ja-JP" altLang="en-US" sz="1000" dirty="0">
                <a:latin typeface="+mj-ea"/>
                <a:ea typeface="+mj-ea"/>
              </a:rPr>
              <a:t>の周知</a:t>
            </a:r>
            <a:endParaRPr kumimoji="1" lang="en-US" altLang="ja-JP" sz="1000" dirty="0">
              <a:latin typeface="+mj-ea"/>
              <a:ea typeface="+mj-ea"/>
            </a:endParaRPr>
          </a:p>
        </p:txBody>
      </p:sp>
      <p:sp>
        <p:nvSpPr>
          <p:cNvPr id="7" name="テキスト ボックス 6">
            <a:extLst>
              <a:ext uri="{FF2B5EF4-FFF2-40B4-BE49-F238E27FC236}">
                <a16:creationId xmlns:a16="http://schemas.microsoft.com/office/drawing/2014/main" id="{E986FE5A-4FD5-C68A-69F6-78F2058C168E}"/>
              </a:ext>
            </a:extLst>
          </p:cNvPr>
          <p:cNvSpPr txBox="1"/>
          <p:nvPr/>
        </p:nvSpPr>
        <p:spPr>
          <a:xfrm>
            <a:off x="481964" y="3308227"/>
            <a:ext cx="3518912" cy="861774"/>
          </a:xfrm>
          <a:prstGeom prst="rect">
            <a:avLst/>
          </a:prstGeom>
          <a:noFill/>
        </p:spPr>
        <p:txBody>
          <a:bodyPr wrap="none" rtlCol="0">
            <a:spAutoFit/>
          </a:bodyPr>
          <a:lstStyle/>
          <a:p>
            <a:r>
              <a:rPr kumimoji="1" lang="en-US" altLang="ja-JP" sz="1000" dirty="0">
                <a:latin typeface="+mj-ea"/>
                <a:ea typeface="+mj-ea"/>
              </a:rPr>
              <a:t>(</a:t>
            </a:r>
            <a:r>
              <a:rPr kumimoji="1" lang="ja-JP" altLang="en-US" sz="1000" dirty="0">
                <a:latin typeface="+mj-ea"/>
                <a:ea typeface="+mj-ea"/>
              </a:rPr>
              <a:t>４</a:t>
            </a:r>
            <a:r>
              <a:rPr kumimoji="1" lang="en-US" altLang="ja-JP" sz="1000" dirty="0">
                <a:latin typeface="+mj-ea"/>
                <a:ea typeface="+mj-ea"/>
              </a:rPr>
              <a:t>)</a:t>
            </a:r>
            <a:r>
              <a:rPr kumimoji="1" lang="ja-JP" altLang="en-US" sz="1000" dirty="0">
                <a:latin typeface="+mj-ea"/>
                <a:ea typeface="+mj-ea"/>
              </a:rPr>
              <a:t>　在宅医療を行うための関係者との連携体制等の対応</a:t>
            </a:r>
            <a:endParaRPr kumimoji="1" lang="en-US" altLang="ja-JP" sz="1000" dirty="0">
              <a:latin typeface="+mj-ea"/>
              <a:ea typeface="+mj-ea"/>
            </a:endParaRPr>
          </a:p>
          <a:p>
            <a:r>
              <a:rPr kumimoji="1" lang="ja-JP" altLang="en-US" sz="1000" dirty="0">
                <a:latin typeface="+mj-ea"/>
                <a:ea typeface="+mj-ea"/>
              </a:rPr>
              <a:t>　ア　医療機関又は訪問看護ステーションとの円滑な連携</a:t>
            </a:r>
            <a:endParaRPr kumimoji="1" lang="en-US" altLang="ja-JP" sz="1000" dirty="0">
              <a:latin typeface="+mj-ea"/>
              <a:ea typeface="+mj-ea"/>
            </a:endParaRPr>
          </a:p>
          <a:p>
            <a:r>
              <a:rPr kumimoji="1" lang="ja-JP" altLang="en-US" sz="1000" dirty="0">
                <a:latin typeface="+mj-ea"/>
                <a:ea typeface="+mj-ea"/>
              </a:rPr>
              <a:t>　イ　保険医療・福祉サービス担当者との連携体制</a:t>
            </a:r>
            <a:endParaRPr kumimoji="1" lang="en-US" altLang="ja-JP" sz="1000" dirty="0">
              <a:latin typeface="+mj-ea"/>
              <a:ea typeface="+mj-ea"/>
            </a:endParaRPr>
          </a:p>
          <a:p>
            <a:r>
              <a:rPr kumimoji="1" lang="ja-JP" altLang="en-US" sz="1000" dirty="0">
                <a:latin typeface="+mj-ea"/>
                <a:ea typeface="+mj-ea"/>
              </a:rPr>
              <a:t>　ウ　在宅薬剤管理の実績　</a:t>
            </a:r>
            <a:r>
              <a:rPr kumimoji="1" lang="en-US" altLang="ja-JP" sz="1000" dirty="0">
                <a:latin typeface="+mj-ea"/>
                <a:ea typeface="+mj-ea"/>
              </a:rPr>
              <a:t>24</a:t>
            </a:r>
            <a:r>
              <a:rPr kumimoji="1" lang="ja-JP" altLang="en-US" sz="1000" dirty="0">
                <a:latin typeface="+mj-ea"/>
                <a:ea typeface="+mj-ea"/>
              </a:rPr>
              <a:t>回以上</a:t>
            </a:r>
            <a:r>
              <a:rPr kumimoji="1" lang="en-US" altLang="ja-JP" sz="1000" dirty="0">
                <a:latin typeface="+mj-ea"/>
                <a:ea typeface="+mj-ea"/>
              </a:rPr>
              <a:t>/</a:t>
            </a:r>
            <a:r>
              <a:rPr kumimoji="1" lang="ja-JP" altLang="en-US" sz="1000" dirty="0">
                <a:latin typeface="+mj-ea"/>
                <a:ea typeface="+mj-ea"/>
              </a:rPr>
              <a:t>年</a:t>
            </a:r>
            <a:endParaRPr kumimoji="1" lang="en-US" altLang="ja-JP" sz="1000" dirty="0">
              <a:latin typeface="+mj-ea"/>
              <a:ea typeface="+mj-ea"/>
            </a:endParaRPr>
          </a:p>
          <a:p>
            <a:r>
              <a:rPr kumimoji="1" lang="ja-JP" altLang="en-US" sz="1000" dirty="0">
                <a:latin typeface="+mj-ea"/>
                <a:ea typeface="+mj-ea"/>
              </a:rPr>
              <a:t>　エ　在宅に係る研修の実施</a:t>
            </a:r>
            <a:endParaRPr kumimoji="1" lang="en-US" altLang="ja-JP" sz="1000" dirty="0">
              <a:latin typeface="+mj-ea"/>
              <a:ea typeface="+mj-ea"/>
            </a:endParaRPr>
          </a:p>
        </p:txBody>
      </p:sp>
      <p:sp>
        <p:nvSpPr>
          <p:cNvPr id="8" name="テキスト ボックス 7">
            <a:extLst>
              <a:ext uri="{FF2B5EF4-FFF2-40B4-BE49-F238E27FC236}">
                <a16:creationId xmlns:a16="http://schemas.microsoft.com/office/drawing/2014/main" id="{719A4738-B3DE-F452-956F-E3279A40ABB3}"/>
              </a:ext>
            </a:extLst>
          </p:cNvPr>
          <p:cNvSpPr txBox="1"/>
          <p:nvPr/>
        </p:nvSpPr>
        <p:spPr>
          <a:xfrm>
            <a:off x="415290" y="712872"/>
            <a:ext cx="2300630" cy="261610"/>
          </a:xfrm>
          <a:prstGeom prst="rect">
            <a:avLst/>
          </a:prstGeom>
          <a:noFill/>
        </p:spPr>
        <p:txBody>
          <a:bodyPr wrap="none" rtlCol="0">
            <a:spAutoFit/>
          </a:bodyPr>
          <a:lstStyle/>
          <a:p>
            <a:r>
              <a:rPr kumimoji="1" lang="ja-JP" altLang="en-US" sz="1100" b="1" dirty="0">
                <a:latin typeface="+mj-ea"/>
                <a:ea typeface="+mj-ea"/>
              </a:rPr>
              <a:t>〇　地域支援体制加算の施設基準</a:t>
            </a:r>
            <a:endParaRPr kumimoji="1" lang="en-US" altLang="ja-JP" sz="1100" b="1" dirty="0">
              <a:latin typeface="+mj-ea"/>
              <a:ea typeface="+mj-ea"/>
            </a:endParaRPr>
          </a:p>
        </p:txBody>
      </p:sp>
      <p:sp>
        <p:nvSpPr>
          <p:cNvPr id="9" name="テキスト ボックス 8">
            <a:extLst>
              <a:ext uri="{FF2B5EF4-FFF2-40B4-BE49-F238E27FC236}">
                <a16:creationId xmlns:a16="http://schemas.microsoft.com/office/drawing/2014/main" id="{9C4B1CC3-A1C8-8E6F-38DE-5B56191188DD}"/>
              </a:ext>
            </a:extLst>
          </p:cNvPr>
          <p:cNvSpPr txBox="1"/>
          <p:nvPr/>
        </p:nvSpPr>
        <p:spPr>
          <a:xfrm>
            <a:off x="5082540" y="1046247"/>
            <a:ext cx="2749471" cy="707886"/>
          </a:xfrm>
          <a:prstGeom prst="rect">
            <a:avLst/>
          </a:prstGeom>
          <a:noFill/>
        </p:spPr>
        <p:txBody>
          <a:bodyPr wrap="none" rtlCol="0">
            <a:spAutoFit/>
          </a:bodyPr>
          <a:lstStyle/>
          <a:p>
            <a:r>
              <a:rPr kumimoji="1" lang="en-US" altLang="ja-JP" sz="1000" dirty="0">
                <a:latin typeface="+mj-ea"/>
                <a:ea typeface="+mj-ea"/>
              </a:rPr>
              <a:t>(</a:t>
            </a:r>
            <a:r>
              <a:rPr kumimoji="1" lang="ja-JP" altLang="en-US" sz="1000" dirty="0">
                <a:latin typeface="+mj-ea"/>
                <a:ea typeface="+mj-ea"/>
              </a:rPr>
              <a:t>５</a:t>
            </a:r>
            <a:r>
              <a:rPr kumimoji="1" lang="en-US" altLang="ja-JP" sz="1000" dirty="0">
                <a:latin typeface="+mj-ea"/>
                <a:ea typeface="+mj-ea"/>
              </a:rPr>
              <a:t>)</a:t>
            </a:r>
            <a:r>
              <a:rPr kumimoji="1" lang="ja-JP" altLang="en-US" sz="1000" dirty="0">
                <a:latin typeface="+mj-ea"/>
                <a:ea typeface="+mj-ea"/>
              </a:rPr>
              <a:t>　医療安全に関する取り組みの実施</a:t>
            </a:r>
            <a:endParaRPr kumimoji="1" lang="en-US" altLang="ja-JP" sz="1000" dirty="0">
              <a:latin typeface="+mj-ea"/>
              <a:ea typeface="+mj-ea"/>
            </a:endParaRPr>
          </a:p>
          <a:p>
            <a:r>
              <a:rPr kumimoji="1" lang="ja-JP" altLang="en-US" sz="1000" dirty="0">
                <a:latin typeface="+mj-ea"/>
                <a:ea typeface="+mj-ea"/>
              </a:rPr>
              <a:t>　ア　プレアボイド事例の把握・収集</a:t>
            </a:r>
            <a:endParaRPr kumimoji="1" lang="en-US" altLang="ja-JP" sz="1000" dirty="0">
              <a:latin typeface="+mj-ea"/>
              <a:ea typeface="+mj-ea"/>
            </a:endParaRPr>
          </a:p>
          <a:p>
            <a:r>
              <a:rPr kumimoji="1" lang="ja-JP" altLang="en-US" sz="1000" dirty="0">
                <a:latin typeface="+mj-ea"/>
                <a:ea typeface="+mj-ea"/>
              </a:rPr>
              <a:t>　イ　医療安全に資する取り組み実績の報告</a:t>
            </a:r>
            <a:endParaRPr kumimoji="1" lang="en-US" altLang="ja-JP" sz="1000" dirty="0">
              <a:latin typeface="+mj-ea"/>
              <a:ea typeface="+mj-ea"/>
            </a:endParaRPr>
          </a:p>
          <a:p>
            <a:r>
              <a:rPr kumimoji="1" lang="ja-JP" altLang="en-US" sz="1000" dirty="0">
                <a:latin typeface="+mj-ea"/>
                <a:ea typeface="+mj-ea"/>
              </a:rPr>
              <a:t>　ウ　副作用報告に係る手順書を作成</a:t>
            </a:r>
            <a:endParaRPr kumimoji="1" lang="en-US" altLang="ja-JP" sz="1000" dirty="0">
              <a:latin typeface="+mj-ea"/>
              <a:ea typeface="+mj-ea"/>
            </a:endParaRPr>
          </a:p>
        </p:txBody>
      </p:sp>
      <p:sp>
        <p:nvSpPr>
          <p:cNvPr id="10" name="テキスト ボックス 9">
            <a:extLst>
              <a:ext uri="{FF2B5EF4-FFF2-40B4-BE49-F238E27FC236}">
                <a16:creationId xmlns:a16="http://schemas.microsoft.com/office/drawing/2014/main" id="{40076CDC-F21B-22DD-B859-D91520E4975D}"/>
              </a:ext>
            </a:extLst>
          </p:cNvPr>
          <p:cNvSpPr txBox="1"/>
          <p:nvPr/>
        </p:nvSpPr>
        <p:spPr>
          <a:xfrm>
            <a:off x="5082539" y="1757807"/>
            <a:ext cx="1963999" cy="246221"/>
          </a:xfrm>
          <a:prstGeom prst="rect">
            <a:avLst/>
          </a:prstGeom>
          <a:noFill/>
        </p:spPr>
        <p:txBody>
          <a:bodyPr wrap="none" rtlCol="0">
            <a:spAutoFit/>
          </a:bodyPr>
          <a:lstStyle/>
          <a:p>
            <a:r>
              <a:rPr kumimoji="1" lang="en-US" altLang="ja-JP" sz="1000" dirty="0">
                <a:latin typeface="+mj-ea"/>
                <a:ea typeface="+mj-ea"/>
              </a:rPr>
              <a:t>(</a:t>
            </a:r>
            <a:r>
              <a:rPr kumimoji="1" lang="ja-JP" altLang="en-US" sz="1000" dirty="0">
                <a:latin typeface="+mj-ea"/>
                <a:ea typeface="+mj-ea"/>
              </a:rPr>
              <a:t>６</a:t>
            </a:r>
            <a:r>
              <a:rPr kumimoji="1" lang="en-US" altLang="ja-JP" sz="1000" dirty="0">
                <a:latin typeface="+mj-ea"/>
                <a:ea typeface="+mj-ea"/>
              </a:rPr>
              <a:t>)</a:t>
            </a:r>
            <a:r>
              <a:rPr kumimoji="1" lang="ja-JP" altLang="en-US" sz="1000" dirty="0">
                <a:latin typeface="+mj-ea"/>
                <a:ea typeface="+mj-ea"/>
              </a:rPr>
              <a:t>　かかりつけ薬剤師の届出</a:t>
            </a:r>
            <a:endParaRPr kumimoji="1" lang="en-US" altLang="ja-JP" sz="1000" dirty="0">
              <a:latin typeface="+mj-ea"/>
              <a:ea typeface="+mj-ea"/>
            </a:endParaRPr>
          </a:p>
        </p:txBody>
      </p:sp>
      <p:sp>
        <p:nvSpPr>
          <p:cNvPr id="11" name="テキスト ボックス 10">
            <a:extLst>
              <a:ext uri="{FF2B5EF4-FFF2-40B4-BE49-F238E27FC236}">
                <a16:creationId xmlns:a16="http://schemas.microsoft.com/office/drawing/2014/main" id="{F06FD375-CEDE-E429-D1F7-34F5C6ED36EB}"/>
              </a:ext>
            </a:extLst>
          </p:cNvPr>
          <p:cNvSpPr txBox="1"/>
          <p:nvPr/>
        </p:nvSpPr>
        <p:spPr>
          <a:xfrm>
            <a:off x="5082540" y="2038827"/>
            <a:ext cx="1451038" cy="246221"/>
          </a:xfrm>
          <a:prstGeom prst="rect">
            <a:avLst/>
          </a:prstGeom>
          <a:noFill/>
        </p:spPr>
        <p:txBody>
          <a:bodyPr wrap="none" rtlCol="0">
            <a:spAutoFit/>
          </a:bodyPr>
          <a:lstStyle/>
          <a:p>
            <a:r>
              <a:rPr kumimoji="1" lang="en-US" altLang="ja-JP" sz="1000" dirty="0">
                <a:latin typeface="+mj-ea"/>
                <a:ea typeface="+mj-ea"/>
              </a:rPr>
              <a:t>(</a:t>
            </a:r>
            <a:r>
              <a:rPr kumimoji="1" lang="ja-JP" altLang="en-US" sz="1000" dirty="0">
                <a:latin typeface="+mj-ea"/>
                <a:ea typeface="+mj-ea"/>
              </a:rPr>
              <a:t>７</a:t>
            </a:r>
            <a:r>
              <a:rPr kumimoji="1" lang="en-US" altLang="ja-JP" sz="1000" dirty="0">
                <a:latin typeface="+mj-ea"/>
                <a:ea typeface="+mj-ea"/>
              </a:rPr>
              <a:t>)</a:t>
            </a:r>
            <a:r>
              <a:rPr kumimoji="1" lang="ja-JP" altLang="en-US" sz="1000" dirty="0">
                <a:latin typeface="+mj-ea"/>
                <a:ea typeface="+mj-ea"/>
              </a:rPr>
              <a:t>　管理薬剤師要件</a:t>
            </a:r>
            <a:endParaRPr kumimoji="1" lang="en-US" altLang="ja-JP" sz="1000" dirty="0">
              <a:latin typeface="+mj-ea"/>
              <a:ea typeface="+mj-ea"/>
            </a:endParaRPr>
          </a:p>
        </p:txBody>
      </p:sp>
      <p:sp>
        <p:nvSpPr>
          <p:cNvPr id="12" name="テキスト ボックス 11">
            <a:extLst>
              <a:ext uri="{FF2B5EF4-FFF2-40B4-BE49-F238E27FC236}">
                <a16:creationId xmlns:a16="http://schemas.microsoft.com/office/drawing/2014/main" id="{B67F959D-58FB-7BEC-ADD2-E236869BDFAE}"/>
              </a:ext>
            </a:extLst>
          </p:cNvPr>
          <p:cNvSpPr txBox="1"/>
          <p:nvPr/>
        </p:nvSpPr>
        <p:spPr>
          <a:xfrm>
            <a:off x="5082540" y="2292743"/>
            <a:ext cx="3246402" cy="246221"/>
          </a:xfrm>
          <a:prstGeom prst="rect">
            <a:avLst/>
          </a:prstGeom>
          <a:noFill/>
        </p:spPr>
        <p:txBody>
          <a:bodyPr wrap="none" rtlCol="0">
            <a:spAutoFit/>
          </a:bodyPr>
          <a:lstStyle/>
          <a:p>
            <a:r>
              <a:rPr kumimoji="1" lang="en-US" altLang="ja-JP" sz="1000" dirty="0">
                <a:latin typeface="+mj-ea"/>
                <a:ea typeface="+mj-ea"/>
              </a:rPr>
              <a:t>(</a:t>
            </a:r>
            <a:r>
              <a:rPr kumimoji="1" lang="ja-JP" altLang="en-US" sz="1000" dirty="0">
                <a:latin typeface="+mj-ea"/>
                <a:ea typeface="+mj-ea"/>
              </a:rPr>
              <a:t>８</a:t>
            </a:r>
            <a:r>
              <a:rPr kumimoji="1" lang="en-US" altLang="ja-JP" sz="1000" dirty="0">
                <a:latin typeface="+mj-ea"/>
                <a:ea typeface="+mj-ea"/>
              </a:rPr>
              <a:t>)</a:t>
            </a:r>
            <a:r>
              <a:rPr kumimoji="1" lang="ja-JP" altLang="en-US" sz="1000" dirty="0">
                <a:latin typeface="+mj-ea"/>
                <a:ea typeface="+mj-ea"/>
              </a:rPr>
              <a:t>　患者ごとに服薬指導の実施、薬剤服用歴の作成</a:t>
            </a:r>
            <a:endParaRPr kumimoji="1" lang="en-US" altLang="ja-JP" sz="1000" dirty="0">
              <a:latin typeface="+mj-ea"/>
              <a:ea typeface="+mj-ea"/>
            </a:endParaRPr>
          </a:p>
        </p:txBody>
      </p:sp>
      <p:sp>
        <p:nvSpPr>
          <p:cNvPr id="13" name="テキスト ボックス 12">
            <a:extLst>
              <a:ext uri="{FF2B5EF4-FFF2-40B4-BE49-F238E27FC236}">
                <a16:creationId xmlns:a16="http://schemas.microsoft.com/office/drawing/2014/main" id="{C37D5AA8-1435-CA31-8BCF-469A79D3C4A3}"/>
              </a:ext>
            </a:extLst>
          </p:cNvPr>
          <p:cNvSpPr txBox="1"/>
          <p:nvPr/>
        </p:nvSpPr>
        <p:spPr>
          <a:xfrm>
            <a:off x="5082540" y="2546659"/>
            <a:ext cx="2733441" cy="246221"/>
          </a:xfrm>
          <a:prstGeom prst="rect">
            <a:avLst/>
          </a:prstGeom>
          <a:noFill/>
        </p:spPr>
        <p:txBody>
          <a:bodyPr wrap="none" rtlCol="0">
            <a:spAutoFit/>
          </a:bodyPr>
          <a:lstStyle/>
          <a:p>
            <a:r>
              <a:rPr kumimoji="1" lang="en-US" altLang="ja-JP" sz="1000" dirty="0">
                <a:latin typeface="+mj-ea"/>
                <a:ea typeface="+mj-ea"/>
              </a:rPr>
              <a:t>(</a:t>
            </a:r>
            <a:r>
              <a:rPr kumimoji="1" lang="ja-JP" altLang="en-US" sz="1000" dirty="0">
                <a:latin typeface="+mj-ea"/>
                <a:ea typeface="+mj-ea"/>
              </a:rPr>
              <a:t>９</a:t>
            </a:r>
            <a:r>
              <a:rPr kumimoji="1" lang="en-US" altLang="ja-JP" sz="1000" dirty="0">
                <a:latin typeface="+mj-ea"/>
                <a:ea typeface="+mj-ea"/>
              </a:rPr>
              <a:t>)</a:t>
            </a:r>
            <a:r>
              <a:rPr kumimoji="1" lang="ja-JP" altLang="en-US" sz="1000" dirty="0">
                <a:latin typeface="+mj-ea"/>
                <a:ea typeface="+mj-ea"/>
              </a:rPr>
              <a:t>　研修計画の作成、学会発表などの推奨</a:t>
            </a:r>
            <a:endParaRPr kumimoji="1" lang="en-US" altLang="ja-JP" sz="1000" dirty="0">
              <a:latin typeface="+mj-ea"/>
              <a:ea typeface="+mj-ea"/>
            </a:endParaRPr>
          </a:p>
        </p:txBody>
      </p:sp>
      <p:sp>
        <p:nvSpPr>
          <p:cNvPr id="14" name="テキスト ボックス 13">
            <a:extLst>
              <a:ext uri="{FF2B5EF4-FFF2-40B4-BE49-F238E27FC236}">
                <a16:creationId xmlns:a16="http://schemas.microsoft.com/office/drawing/2014/main" id="{C088BBB2-CE39-4DAF-7FA0-CD47908703EF}"/>
              </a:ext>
            </a:extLst>
          </p:cNvPr>
          <p:cNvSpPr txBox="1"/>
          <p:nvPr/>
        </p:nvSpPr>
        <p:spPr>
          <a:xfrm>
            <a:off x="5082540" y="2800575"/>
            <a:ext cx="3663182" cy="246221"/>
          </a:xfrm>
          <a:prstGeom prst="rect">
            <a:avLst/>
          </a:prstGeom>
          <a:noFill/>
        </p:spPr>
        <p:txBody>
          <a:bodyPr wrap="none" rtlCol="0">
            <a:spAutoFit/>
          </a:bodyPr>
          <a:lstStyle/>
          <a:p>
            <a:r>
              <a:rPr kumimoji="1" lang="en-US" altLang="ja-JP" sz="1000" dirty="0">
                <a:latin typeface="+mj-ea"/>
                <a:ea typeface="+mj-ea"/>
              </a:rPr>
              <a:t>(10)</a:t>
            </a:r>
            <a:r>
              <a:rPr kumimoji="1" lang="ja-JP" altLang="en-US" sz="1000" dirty="0">
                <a:latin typeface="+mj-ea"/>
                <a:ea typeface="+mj-ea"/>
              </a:rPr>
              <a:t>　患者のプライバシーに配慮、座った状態での服薬指導</a:t>
            </a:r>
            <a:endParaRPr kumimoji="1" lang="en-US" altLang="ja-JP" sz="1000" dirty="0">
              <a:latin typeface="+mj-ea"/>
              <a:ea typeface="+mj-ea"/>
            </a:endParaRPr>
          </a:p>
        </p:txBody>
      </p:sp>
      <p:sp>
        <p:nvSpPr>
          <p:cNvPr id="15" name="テキスト ボックス 14">
            <a:extLst>
              <a:ext uri="{FF2B5EF4-FFF2-40B4-BE49-F238E27FC236}">
                <a16:creationId xmlns:a16="http://schemas.microsoft.com/office/drawing/2014/main" id="{376F238C-1828-08F0-AEA7-B1724DA04CD0}"/>
              </a:ext>
            </a:extLst>
          </p:cNvPr>
          <p:cNvSpPr txBox="1"/>
          <p:nvPr/>
        </p:nvSpPr>
        <p:spPr>
          <a:xfrm>
            <a:off x="5082539" y="3035938"/>
            <a:ext cx="3246402" cy="1015663"/>
          </a:xfrm>
          <a:prstGeom prst="rect">
            <a:avLst/>
          </a:prstGeom>
          <a:noFill/>
        </p:spPr>
        <p:txBody>
          <a:bodyPr wrap="none" rtlCol="0">
            <a:spAutoFit/>
          </a:bodyPr>
          <a:lstStyle/>
          <a:p>
            <a:r>
              <a:rPr kumimoji="1" lang="en-US" altLang="ja-JP" sz="1000" dirty="0">
                <a:latin typeface="+mj-ea"/>
                <a:ea typeface="+mj-ea"/>
              </a:rPr>
              <a:t>(11)</a:t>
            </a:r>
            <a:r>
              <a:rPr kumimoji="1" lang="ja-JP" altLang="en-US" sz="1000" dirty="0">
                <a:latin typeface="+mj-ea"/>
                <a:ea typeface="+mj-ea"/>
              </a:rPr>
              <a:t>　地域医療に関する取り組みの実施</a:t>
            </a:r>
            <a:endParaRPr kumimoji="1" lang="en-US" altLang="ja-JP" sz="1000" dirty="0">
              <a:latin typeface="+mj-ea"/>
              <a:ea typeface="+mj-ea"/>
            </a:endParaRPr>
          </a:p>
          <a:p>
            <a:r>
              <a:rPr kumimoji="1" lang="ja-JP" altLang="en-US" sz="1000" dirty="0">
                <a:latin typeface="+mj-ea"/>
                <a:ea typeface="+mj-ea"/>
              </a:rPr>
              <a:t>　</a:t>
            </a:r>
            <a:r>
              <a:rPr kumimoji="1" lang="ja-JP" altLang="en-US" sz="1000" b="1" dirty="0">
                <a:solidFill>
                  <a:srgbClr val="00B050"/>
                </a:solidFill>
                <a:latin typeface="+mj-ea"/>
                <a:ea typeface="+mj-ea"/>
              </a:rPr>
              <a:t>ア　一般用・要指導医薬品の販売</a:t>
            </a:r>
            <a:r>
              <a:rPr kumimoji="1" lang="en-US" altLang="ja-JP" sz="1000" b="1" dirty="0">
                <a:solidFill>
                  <a:srgbClr val="00B050"/>
                </a:solidFill>
                <a:latin typeface="+mj-ea"/>
                <a:ea typeface="+mj-ea"/>
              </a:rPr>
              <a:t>(48</a:t>
            </a:r>
            <a:r>
              <a:rPr kumimoji="1" lang="ja-JP" altLang="en-US" sz="1000" b="1" dirty="0">
                <a:solidFill>
                  <a:srgbClr val="00B050"/>
                </a:solidFill>
                <a:latin typeface="+mj-ea"/>
                <a:ea typeface="+mj-ea"/>
              </a:rPr>
              <a:t>薬効群</a:t>
            </a:r>
            <a:r>
              <a:rPr kumimoji="1" lang="en-US" altLang="ja-JP" sz="1000" b="1" dirty="0">
                <a:solidFill>
                  <a:srgbClr val="00B050"/>
                </a:solidFill>
                <a:latin typeface="+mj-ea"/>
                <a:ea typeface="+mj-ea"/>
              </a:rPr>
              <a:t>)</a:t>
            </a:r>
          </a:p>
          <a:p>
            <a:r>
              <a:rPr kumimoji="1" lang="ja-JP" altLang="en-US" sz="1000" dirty="0">
                <a:latin typeface="+mj-ea"/>
                <a:ea typeface="+mj-ea"/>
              </a:rPr>
              <a:t>　イ　健康相談、生活習慣に係る相談の実施</a:t>
            </a:r>
            <a:endParaRPr kumimoji="1" lang="en-US" altLang="ja-JP" sz="1000" dirty="0">
              <a:latin typeface="+mj-ea"/>
              <a:ea typeface="+mj-ea"/>
            </a:endParaRPr>
          </a:p>
          <a:p>
            <a:r>
              <a:rPr kumimoji="1" lang="ja-JP" altLang="en-US" sz="1000" dirty="0">
                <a:latin typeface="+mj-ea"/>
                <a:ea typeface="+mj-ea"/>
              </a:rPr>
              <a:t>　</a:t>
            </a:r>
            <a:r>
              <a:rPr kumimoji="1" lang="ja-JP" altLang="en-US" sz="1000" b="1" dirty="0">
                <a:solidFill>
                  <a:srgbClr val="00B050"/>
                </a:solidFill>
                <a:latin typeface="+mj-ea"/>
                <a:ea typeface="+mj-ea"/>
              </a:rPr>
              <a:t>ウ　緊急避妊薬の取扱い、女性の健康に係る対応</a:t>
            </a:r>
            <a:endParaRPr kumimoji="1" lang="en-US" altLang="ja-JP" sz="1000" b="1" dirty="0">
              <a:solidFill>
                <a:srgbClr val="00B050"/>
              </a:solidFill>
              <a:latin typeface="+mj-ea"/>
              <a:ea typeface="+mj-ea"/>
            </a:endParaRPr>
          </a:p>
          <a:p>
            <a:r>
              <a:rPr kumimoji="1" lang="ja-JP" altLang="en-US" sz="1000" dirty="0">
                <a:latin typeface="+mj-ea"/>
                <a:ea typeface="+mj-ea"/>
              </a:rPr>
              <a:t>　エ　敷地内禁煙</a:t>
            </a:r>
            <a:endParaRPr kumimoji="1" lang="en-US" altLang="ja-JP" sz="1000" dirty="0">
              <a:latin typeface="+mj-ea"/>
              <a:ea typeface="+mj-ea"/>
            </a:endParaRPr>
          </a:p>
          <a:p>
            <a:r>
              <a:rPr kumimoji="1" lang="ja-JP" altLang="en-US" sz="1000" dirty="0">
                <a:latin typeface="+mj-ea"/>
                <a:ea typeface="+mj-ea"/>
              </a:rPr>
              <a:t>　オ　たばこの販売禁止</a:t>
            </a:r>
            <a:r>
              <a:rPr kumimoji="1" lang="en-US" altLang="ja-JP" sz="1000" dirty="0">
                <a:latin typeface="+mj-ea"/>
                <a:ea typeface="+mj-ea"/>
              </a:rPr>
              <a:t>(</a:t>
            </a:r>
            <a:r>
              <a:rPr kumimoji="1" lang="ja-JP" altLang="en-US" sz="1000" dirty="0">
                <a:latin typeface="+mj-ea"/>
                <a:ea typeface="+mj-ea"/>
              </a:rPr>
              <a:t>併設する店舗販売業を含む</a:t>
            </a:r>
            <a:r>
              <a:rPr kumimoji="1" lang="en-US" altLang="ja-JP" sz="1000" dirty="0">
                <a:latin typeface="+mj-ea"/>
                <a:ea typeface="+mj-ea"/>
              </a:rPr>
              <a:t>)</a:t>
            </a:r>
          </a:p>
        </p:txBody>
      </p:sp>
      <p:sp>
        <p:nvSpPr>
          <p:cNvPr id="16" name="正方形/長方形 15">
            <a:extLst>
              <a:ext uri="{FF2B5EF4-FFF2-40B4-BE49-F238E27FC236}">
                <a16:creationId xmlns:a16="http://schemas.microsoft.com/office/drawing/2014/main" id="{1DF4D80A-8FB3-2E87-5D41-17458168056E}"/>
              </a:ext>
            </a:extLst>
          </p:cNvPr>
          <p:cNvSpPr/>
          <p:nvPr/>
        </p:nvSpPr>
        <p:spPr>
          <a:xfrm>
            <a:off x="497343" y="1046247"/>
            <a:ext cx="4255632" cy="3123754"/>
          </a:xfrm>
          <a:prstGeom prst="rect">
            <a:avLst/>
          </a:prstGeom>
          <a:noFill/>
          <a:ln w="1905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09FDA567-448E-8A9A-B041-1781E60802C9}"/>
              </a:ext>
            </a:extLst>
          </p:cNvPr>
          <p:cNvSpPr/>
          <p:nvPr/>
        </p:nvSpPr>
        <p:spPr>
          <a:xfrm>
            <a:off x="4918722" y="1046247"/>
            <a:ext cx="4006203" cy="3005354"/>
          </a:xfrm>
          <a:prstGeom prst="rect">
            <a:avLst/>
          </a:prstGeom>
          <a:noFill/>
          <a:ln w="1905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02AD2C43-04A8-7365-96E4-E11FE8D4D7A2}"/>
              </a:ext>
            </a:extLst>
          </p:cNvPr>
          <p:cNvSpPr/>
          <p:nvPr/>
        </p:nvSpPr>
        <p:spPr>
          <a:xfrm>
            <a:off x="497342" y="1284686"/>
            <a:ext cx="4255632" cy="1161767"/>
          </a:xfrm>
          <a:prstGeom prst="rect">
            <a:avLst/>
          </a:prstGeom>
          <a:noFill/>
          <a:ln w="1905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E3E7E919-AEA9-B5E9-70E8-5D4E0C104B1A}"/>
              </a:ext>
            </a:extLst>
          </p:cNvPr>
          <p:cNvSpPr/>
          <p:nvPr/>
        </p:nvSpPr>
        <p:spPr>
          <a:xfrm>
            <a:off x="497342" y="3289124"/>
            <a:ext cx="4255632" cy="880877"/>
          </a:xfrm>
          <a:prstGeom prst="rect">
            <a:avLst/>
          </a:prstGeom>
          <a:noFill/>
          <a:ln w="1905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D7E232CA-747E-0C48-BB09-758A7AC54DE4}"/>
              </a:ext>
            </a:extLst>
          </p:cNvPr>
          <p:cNvSpPr/>
          <p:nvPr/>
        </p:nvSpPr>
        <p:spPr>
          <a:xfrm>
            <a:off x="4917709" y="1755478"/>
            <a:ext cx="4006203" cy="251726"/>
          </a:xfrm>
          <a:prstGeom prst="rect">
            <a:avLst/>
          </a:prstGeom>
          <a:noFill/>
          <a:ln w="1905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B88DE34C-1597-AA3D-A163-D1F0E9D6C728}"/>
              </a:ext>
            </a:extLst>
          </p:cNvPr>
          <p:cNvSpPr/>
          <p:nvPr/>
        </p:nvSpPr>
        <p:spPr>
          <a:xfrm>
            <a:off x="4917709" y="2266653"/>
            <a:ext cx="4006203" cy="251726"/>
          </a:xfrm>
          <a:prstGeom prst="rect">
            <a:avLst/>
          </a:prstGeom>
          <a:noFill/>
          <a:ln w="1905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0920E5AF-5260-6988-E190-93DE2F05524D}"/>
              </a:ext>
            </a:extLst>
          </p:cNvPr>
          <p:cNvSpPr/>
          <p:nvPr/>
        </p:nvSpPr>
        <p:spPr>
          <a:xfrm>
            <a:off x="4917709" y="2774653"/>
            <a:ext cx="4006203" cy="251726"/>
          </a:xfrm>
          <a:prstGeom prst="rect">
            <a:avLst/>
          </a:prstGeom>
          <a:noFill/>
          <a:ln w="1905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D156850E-B626-0DDD-8E02-8015E1DA04C5}"/>
              </a:ext>
            </a:extLst>
          </p:cNvPr>
          <p:cNvSpPr txBox="1"/>
          <p:nvPr/>
        </p:nvSpPr>
        <p:spPr>
          <a:xfrm>
            <a:off x="598170" y="4791164"/>
            <a:ext cx="2877711" cy="1708160"/>
          </a:xfrm>
          <a:prstGeom prst="rect">
            <a:avLst/>
          </a:prstGeom>
          <a:noFill/>
        </p:spPr>
        <p:txBody>
          <a:bodyPr wrap="none" rtlCol="0">
            <a:spAutoFit/>
          </a:bodyPr>
          <a:lstStyle/>
          <a:p>
            <a:r>
              <a:rPr kumimoji="1" lang="ja-JP" altLang="en-US" sz="1050" dirty="0">
                <a:latin typeface="+mj-ea"/>
                <a:ea typeface="+mj-ea"/>
              </a:rPr>
              <a:t>①夜間・休日等の対応実績</a:t>
            </a:r>
            <a:endParaRPr kumimoji="1" lang="en-US" altLang="ja-JP" sz="1050" dirty="0">
              <a:latin typeface="+mj-ea"/>
              <a:ea typeface="+mj-ea"/>
            </a:endParaRPr>
          </a:p>
          <a:p>
            <a:r>
              <a:rPr kumimoji="1" lang="ja-JP" altLang="en-US" sz="1050" dirty="0">
                <a:solidFill>
                  <a:srgbClr val="0070C0"/>
                </a:solidFill>
                <a:latin typeface="+mj-ea"/>
                <a:ea typeface="+mj-ea"/>
              </a:rPr>
              <a:t>②麻薬の調剤実績</a:t>
            </a:r>
            <a:endParaRPr kumimoji="1" lang="en-US" altLang="ja-JP" sz="1050" dirty="0">
              <a:solidFill>
                <a:srgbClr val="0070C0"/>
              </a:solidFill>
              <a:latin typeface="+mj-ea"/>
              <a:ea typeface="+mj-ea"/>
            </a:endParaRPr>
          </a:p>
          <a:p>
            <a:r>
              <a:rPr kumimoji="1" lang="ja-JP" altLang="en-US" sz="1050" dirty="0">
                <a:latin typeface="+mj-ea"/>
                <a:ea typeface="+mj-ea"/>
              </a:rPr>
              <a:t>③重複投薬・相互作用等防止加算等の実績</a:t>
            </a:r>
            <a:endParaRPr kumimoji="1" lang="en-US" altLang="ja-JP" sz="1050" dirty="0">
              <a:latin typeface="+mj-ea"/>
              <a:ea typeface="+mj-ea"/>
            </a:endParaRPr>
          </a:p>
          <a:p>
            <a:r>
              <a:rPr kumimoji="1" lang="ja-JP" altLang="en-US" sz="1050" dirty="0">
                <a:solidFill>
                  <a:srgbClr val="0070C0"/>
                </a:solidFill>
                <a:latin typeface="+mj-ea"/>
                <a:ea typeface="+mj-ea"/>
              </a:rPr>
              <a:t>④かかりつけ薬剤師指導料の実績</a:t>
            </a:r>
            <a:endParaRPr kumimoji="1" lang="en-US" altLang="ja-JP" sz="1050" dirty="0">
              <a:solidFill>
                <a:srgbClr val="0070C0"/>
              </a:solidFill>
              <a:latin typeface="+mj-ea"/>
              <a:ea typeface="+mj-ea"/>
            </a:endParaRPr>
          </a:p>
          <a:p>
            <a:r>
              <a:rPr kumimoji="1" lang="ja-JP" altLang="en-US" sz="1050" dirty="0">
                <a:latin typeface="+mj-ea"/>
                <a:ea typeface="+mj-ea"/>
              </a:rPr>
              <a:t>⑤外来服薬支援料</a:t>
            </a:r>
            <a:r>
              <a:rPr kumimoji="1" lang="en-US" altLang="ja-JP" sz="1050" dirty="0">
                <a:latin typeface="+mj-ea"/>
                <a:ea typeface="+mj-ea"/>
              </a:rPr>
              <a:t>1</a:t>
            </a:r>
            <a:r>
              <a:rPr kumimoji="1" lang="ja-JP" altLang="en-US" sz="1050" dirty="0">
                <a:latin typeface="+mj-ea"/>
                <a:ea typeface="+mj-ea"/>
              </a:rPr>
              <a:t>の実績</a:t>
            </a:r>
            <a:endParaRPr kumimoji="1" lang="en-US" altLang="ja-JP" sz="1050" dirty="0">
              <a:latin typeface="+mj-ea"/>
              <a:ea typeface="+mj-ea"/>
            </a:endParaRPr>
          </a:p>
          <a:p>
            <a:r>
              <a:rPr kumimoji="1" lang="ja-JP" altLang="en-US" sz="1050" dirty="0">
                <a:solidFill>
                  <a:srgbClr val="0070C0"/>
                </a:solidFill>
                <a:latin typeface="+mj-ea"/>
                <a:ea typeface="+mj-ea"/>
              </a:rPr>
              <a:t>⑥服用薬剤調整支援料の実績</a:t>
            </a:r>
            <a:endParaRPr kumimoji="1" lang="en-US" altLang="ja-JP" sz="1050" dirty="0">
              <a:solidFill>
                <a:srgbClr val="0070C0"/>
              </a:solidFill>
              <a:latin typeface="+mj-ea"/>
              <a:ea typeface="+mj-ea"/>
            </a:endParaRPr>
          </a:p>
          <a:p>
            <a:r>
              <a:rPr kumimoji="1" lang="ja-JP" altLang="en-US" sz="1050" dirty="0">
                <a:latin typeface="+mj-ea"/>
                <a:ea typeface="+mj-ea"/>
              </a:rPr>
              <a:t>⑦単一建物診療患者が１人の在宅管理の実績</a:t>
            </a:r>
            <a:endParaRPr kumimoji="1" lang="en-US" altLang="ja-JP" sz="1050" dirty="0">
              <a:latin typeface="+mj-ea"/>
              <a:ea typeface="+mj-ea"/>
            </a:endParaRPr>
          </a:p>
          <a:p>
            <a:r>
              <a:rPr kumimoji="1" lang="ja-JP" altLang="en-US" sz="1050" dirty="0">
                <a:solidFill>
                  <a:srgbClr val="0070C0"/>
                </a:solidFill>
                <a:latin typeface="+mj-ea"/>
                <a:ea typeface="+mj-ea"/>
              </a:rPr>
              <a:t>⑧服薬情報等提供料に相当する実績</a:t>
            </a:r>
            <a:endParaRPr kumimoji="1" lang="en-US" altLang="ja-JP" sz="1050" dirty="0">
              <a:solidFill>
                <a:srgbClr val="0070C0"/>
              </a:solidFill>
              <a:latin typeface="+mj-ea"/>
              <a:ea typeface="+mj-ea"/>
            </a:endParaRPr>
          </a:p>
          <a:p>
            <a:r>
              <a:rPr kumimoji="1" lang="ja-JP" altLang="en-US" sz="1050" dirty="0">
                <a:latin typeface="+mj-ea"/>
                <a:ea typeface="+mj-ea"/>
              </a:rPr>
              <a:t>⑨小児特定加算の算定実績</a:t>
            </a:r>
            <a:endParaRPr kumimoji="1" lang="en-US" altLang="ja-JP" sz="1050" dirty="0">
              <a:latin typeface="+mj-ea"/>
              <a:ea typeface="+mj-ea"/>
            </a:endParaRPr>
          </a:p>
          <a:p>
            <a:r>
              <a:rPr kumimoji="1" lang="ja-JP" altLang="en-US" sz="1050" dirty="0">
                <a:solidFill>
                  <a:srgbClr val="0070C0"/>
                </a:solidFill>
                <a:latin typeface="+mj-ea"/>
                <a:ea typeface="+mj-ea"/>
              </a:rPr>
              <a:t>⑩認定薬剤師の地域多職種連携会議への出席</a:t>
            </a:r>
            <a:endParaRPr kumimoji="1" lang="en-US" altLang="ja-JP" sz="1050" dirty="0">
              <a:solidFill>
                <a:srgbClr val="0070C0"/>
              </a:solidFill>
              <a:latin typeface="+mj-ea"/>
              <a:ea typeface="+mj-ea"/>
            </a:endParaRPr>
          </a:p>
        </p:txBody>
      </p:sp>
      <p:sp>
        <p:nvSpPr>
          <p:cNvPr id="24" name="テキスト ボックス 23">
            <a:extLst>
              <a:ext uri="{FF2B5EF4-FFF2-40B4-BE49-F238E27FC236}">
                <a16:creationId xmlns:a16="http://schemas.microsoft.com/office/drawing/2014/main" id="{67825A41-B89E-815D-7382-27069043917F}"/>
              </a:ext>
            </a:extLst>
          </p:cNvPr>
          <p:cNvSpPr txBox="1"/>
          <p:nvPr/>
        </p:nvSpPr>
        <p:spPr>
          <a:xfrm>
            <a:off x="3434253" y="4815627"/>
            <a:ext cx="486030" cy="1708160"/>
          </a:xfrm>
          <a:prstGeom prst="rect">
            <a:avLst/>
          </a:prstGeom>
          <a:noFill/>
        </p:spPr>
        <p:txBody>
          <a:bodyPr wrap="none" rtlCol="0">
            <a:spAutoFit/>
          </a:bodyPr>
          <a:lstStyle/>
          <a:p>
            <a:pPr algn="r"/>
            <a:r>
              <a:rPr kumimoji="1" lang="en-US" altLang="ja-JP" sz="1050" dirty="0">
                <a:latin typeface="+mj-ea"/>
                <a:ea typeface="+mj-ea"/>
              </a:rPr>
              <a:t>40</a:t>
            </a:r>
            <a:r>
              <a:rPr kumimoji="1" lang="ja-JP" altLang="en-US" sz="1050" dirty="0">
                <a:latin typeface="+mj-ea"/>
                <a:ea typeface="+mj-ea"/>
              </a:rPr>
              <a:t>回</a:t>
            </a:r>
            <a:endParaRPr kumimoji="1" lang="en-US" altLang="ja-JP" sz="1050" dirty="0">
              <a:latin typeface="+mj-ea"/>
              <a:ea typeface="+mj-ea"/>
            </a:endParaRPr>
          </a:p>
          <a:p>
            <a:pPr algn="r"/>
            <a:r>
              <a:rPr kumimoji="1" lang="en-US" altLang="ja-JP" sz="1050" dirty="0">
                <a:solidFill>
                  <a:srgbClr val="0070C0"/>
                </a:solidFill>
                <a:latin typeface="+mj-ea"/>
                <a:ea typeface="+mj-ea"/>
              </a:rPr>
              <a:t>1</a:t>
            </a:r>
            <a:r>
              <a:rPr kumimoji="1" lang="ja-JP" altLang="en-US" sz="1050" dirty="0">
                <a:solidFill>
                  <a:srgbClr val="0070C0"/>
                </a:solidFill>
                <a:latin typeface="+mj-ea"/>
                <a:ea typeface="+mj-ea"/>
              </a:rPr>
              <a:t>回</a:t>
            </a:r>
            <a:endParaRPr kumimoji="1" lang="en-US" altLang="ja-JP" sz="1050" dirty="0">
              <a:solidFill>
                <a:srgbClr val="0070C0"/>
              </a:solidFill>
              <a:latin typeface="+mj-ea"/>
              <a:ea typeface="+mj-ea"/>
            </a:endParaRPr>
          </a:p>
          <a:p>
            <a:pPr algn="r"/>
            <a:r>
              <a:rPr kumimoji="1" lang="en-US" altLang="ja-JP" sz="1050" dirty="0">
                <a:latin typeface="+mj-ea"/>
                <a:ea typeface="+mj-ea"/>
              </a:rPr>
              <a:t>20</a:t>
            </a:r>
            <a:r>
              <a:rPr kumimoji="1" lang="ja-JP" altLang="en-US" sz="1050" dirty="0">
                <a:latin typeface="+mj-ea"/>
                <a:ea typeface="+mj-ea"/>
              </a:rPr>
              <a:t>回</a:t>
            </a:r>
            <a:endParaRPr kumimoji="1" lang="en-US" altLang="ja-JP" sz="1050" dirty="0">
              <a:latin typeface="+mj-ea"/>
              <a:ea typeface="+mj-ea"/>
            </a:endParaRPr>
          </a:p>
          <a:p>
            <a:pPr algn="r"/>
            <a:r>
              <a:rPr kumimoji="1" lang="en-US" altLang="ja-JP" sz="1050" dirty="0">
                <a:solidFill>
                  <a:srgbClr val="0070C0"/>
                </a:solidFill>
                <a:latin typeface="+mj-ea"/>
                <a:ea typeface="+mj-ea"/>
              </a:rPr>
              <a:t>20</a:t>
            </a:r>
            <a:r>
              <a:rPr kumimoji="1" lang="ja-JP" altLang="en-US" sz="1050" dirty="0">
                <a:solidFill>
                  <a:srgbClr val="0070C0"/>
                </a:solidFill>
                <a:latin typeface="+mj-ea"/>
                <a:ea typeface="+mj-ea"/>
              </a:rPr>
              <a:t>回</a:t>
            </a:r>
            <a:endParaRPr kumimoji="1" lang="en-US" altLang="ja-JP" sz="1050" dirty="0">
              <a:solidFill>
                <a:srgbClr val="0070C0"/>
              </a:solidFill>
              <a:latin typeface="+mj-ea"/>
              <a:ea typeface="+mj-ea"/>
            </a:endParaRPr>
          </a:p>
          <a:p>
            <a:pPr algn="r"/>
            <a:r>
              <a:rPr kumimoji="1" lang="en-US" altLang="ja-JP" sz="1050" dirty="0">
                <a:latin typeface="+mj-ea"/>
                <a:ea typeface="+mj-ea"/>
              </a:rPr>
              <a:t>1</a:t>
            </a:r>
            <a:r>
              <a:rPr kumimoji="1" lang="ja-JP" altLang="en-US" sz="1050" dirty="0">
                <a:latin typeface="+mj-ea"/>
                <a:ea typeface="+mj-ea"/>
              </a:rPr>
              <a:t>回</a:t>
            </a:r>
            <a:endParaRPr kumimoji="1" lang="en-US" altLang="ja-JP" sz="1050" dirty="0">
              <a:latin typeface="+mj-ea"/>
              <a:ea typeface="+mj-ea"/>
            </a:endParaRPr>
          </a:p>
          <a:p>
            <a:pPr algn="r"/>
            <a:r>
              <a:rPr kumimoji="1" lang="en-US" altLang="ja-JP" sz="1050" dirty="0">
                <a:solidFill>
                  <a:srgbClr val="0070C0"/>
                </a:solidFill>
                <a:latin typeface="+mj-ea"/>
                <a:ea typeface="+mj-ea"/>
              </a:rPr>
              <a:t>1</a:t>
            </a:r>
            <a:r>
              <a:rPr kumimoji="1" lang="ja-JP" altLang="en-US" sz="1050" dirty="0">
                <a:solidFill>
                  <a:srgbClr val="0070C0"/>
                </a:solidFill>
                <a:latin typeface="+mj-ea"/>
                <a:ea typeface="+mj-ea"/>
              </a:rPr>
              <a:t>回</a:t>
            </a:r>
            <a:endParaRPr kumimoji="1" lang="en-US" altLang="ja-JP" sz="1050" dirty="0">
              <a:solidFill>
                <a:srgbClr val="0070C0"/>
              </a:solidFill>
              <a:latin typeface="+mj-ea"/>
              <a:ea typeface="+mj-ea"/>
            </a:endParaRPr>
          </a:p>
          <a:p>
            <a:pPr algn="r"/>
            <a:r>
              <a:rPr kumimoji="1" lang="en-US" altLang="ja-JP" sz="1050" dirty="0">
                <a:latin typeface="+mj-ea"/>
                <a:ea typeface="+mj-ea"/>
              </a:rPr>
              <a:t>24</a:t>
            </a:r>
            <a:r>
              <a:rPr kumimoji="1" lang="ja-JP" altLang="en-US" sz="1050" dirty="0">
                <a:latin typeface="+mj-ea"/>
                <a:ea typeface="+mj-ea"/>
              </a:rPr>
              <a:t>回</a:t>
            </a:r>
            <a:endParaRPr kumimoji="1" lang="en-US" altLang="ja-JP" sz="1050" dirty="0">
              <a:latin typeface="+mj-ea"/>
              <a:ea typeface="+mj-ea"/>
            </a:endParaRPr>
          </a:p>
          <a:p>
            <a:pPr algn="r"/>
            <a:r>
              <a:rPr kumimoji="1" lang="en-US" altLang="ja-JP" sz="1050" dirty="0">
                <a:solidFill>
                  <a:srgbClr val="0070C0"/>
                </a:solidFill>
                <a:latin typeface="+mj-ea"/>
                <a:ea typeface="+mj-ea"/>
              </a:rPr>
              <a:t>30</a:t>
            </a:r>
            <a:r>
              <a:rPr kumimoji="1" lang="ja-JP" altLang="en-US" sz="1050" dirty="0">
                <a:solidFill>
                  <a:srgbClr val="0070C0"/>
                </a:solidFill>
                <a:latin typeface="+mj-ea"/>
                <a:ea typeface="+mj-ea"/>
              </a:rPr>
              <a:t>回</a:t>
            </a:r>
            <a:endParaRPr kumimoji="1" lang="en-US" altLang="ja-JP" sz="1050" dirty="0">
              <a:solidFill>
                <a:srgbClr val="0070C0"/>
              </a:solidFill>
              <a:latin typeface="+mj-ea"/>
              <a:ea typeface="+mj-ea"/>
            </a:endParaRPr>
          </a:p>
          <a:p>
            <a:pPr algn="r"/>
            <a:r>
              <a:rPr kumimoji="1" lang="en-US" altLang="ja-JP" sz="1050" dirty="0">
                <a:latin typeface="+mj-ea"/>
                <a:ea typeface="+mj-ea"/>
              </a:rPr>
              <a:t>1</a:t>
            </a:r>
            <a:r>
              <a:rPr kumimoji="1" lang="ja-JP" altLang="en-US" sz="1050" dirty="0">
                <a:latin typeface="+mj-ea"/>
                <a:ea typeface="+mj-ea"/>
              </a:rPr>
              <a:t>回</a:t>
            </a:r>
            <a:endParaRPr kumimoji="1" lang="en-US" altLang="ja-JP" sz="1050" dirty="0">
              <a:latin typeface="+mj-ea"/>
              <a:ea typeface="+mj-ea"/>
            </a:endParaRPr>
          </a:p>
          <a:p>
            <a:pPr algn="r"/>
            <a:r>
              <a:rPr kumimoji="1" lang="en-US" altLang="ja-JP" sz="1050" dirty="0">
                <a:solidFill>
                  <a:srgbClr val="0070C0"/>
                </a:solidFill>
                <a:latin typeface="+mj-ea"/>
                <a:ea typeface="+mj-ea"/>
              </a:rPr>
              <a:t>1</a:t>
            </a:r>
            <a:r>
              <a:rPr kumimoji="1" lang="ja-JP" altLang="en-US" sz="1050" dirty="0">
                <a:solidFill>
                  <a:srgbClr val="0070C0"/>
                </a:solidFill>
                <a:latin typeface="+mj-ea"/>
                <a:ea typeface="+mj-ea"/>
              </a:rPr>
              <a:t>回</a:t>
            </a:r>
            <a:endParaRPr kumimoji="1" lang="en-US" altLang="ja-JP" sz="1050" dirty="0">
              <a:solidFill>
                <a:srgbClr val="0070C0"/>
              </a:solidFill>
              <a:latin typeface="+mj-ea"/>
              <a:ea typeface="+mj-ea"/>
            </a:endParaRPr>
          </a:p>
        </p:txBody>
      </p:sp>
      <p:sp>
        <p:nvSpPr>
          <p:cNvPr id="25" name="テキスト ボックス 24">
            <a:extLst>
              <a:ext uri="{FF2B5EF4-FFF2-40B4-BE49-F238E27FC236}">
                <a16:creationId xmlns:a16="http://schemas.microsoft.com/office/drawing/2014/main" id="{37316921-36C9-1B5A-4612-AB1CA0B79957}"/>
              </a:ext>
            </a:extLst>
          </p:cNvPr>
          <p:cNvSpPr txBox="1"/>
          <p:nvPr/>
        </p:nvSpPr>
        <p:spPr>
          <a:xfrm>
            <a:off x="4064997" y="4806719"/>
            <a:ext cx="569388" cy="1708160"/>
          </a:xfrm>
          <a:prstGeom prst="rect">
            <a:avLst/>
          </a:prstGeom>
          <a:noFill/>
        </p:spPr>
        <p:txBody>
          <a:bodyPr wrap="none" rtlCol="0">
            <a:spAutoFit/>
          </a:bodyPr>
          <a:lstStyle/>
          <a:p>
            <a:pPr algn="r"/>
            <a:r>
              <a:rPr kumimoji="1" lang="en-US" altLang="ja-JP" sz="1050" dirty="0">
                <a:latin typeface="+mj-ea"/>
                <a:ea typeface="+mj-ea"/>
              </a:rPr>
              <a:t>400</a:t>
            </a:r>
            <a:r>
              <a:rPr kumimoji="1" lang="ja-JP" altLang="en-US" sz="1050" dirty="0">
                <a:latin typeface="+mj-ea"/>
                <a:ea typeface="+mj-ea"/>
              </a:rPr>
              <a:t>回</a:t>
            </a:r>
            <a:endParaRPr kumimoji="1" lang="en-US" altLang="ja-JP" sz="1050" dirty="0">
              <a:latin typeface="+mj-ea"/>
              <a:ea typeface="+mj-ea"/>
            </a:endParaRPr>
          </a:p>
          <a:p>
            <a:pPr algn="r"/>
            <a:r>
              <a:rPr kumimoji="1" lang="en-US" altLang="ja-JP" sz="1050" dirty="0">
                <a:solidFill>
                  <a:srgbClr val="0070C0"/>
                </a:solidFill>
                <a:latin typeface="+mj-ea"/>
                <a:ea typeface="+mj-ea"/>
              </a:rPr>
              <a:t>10</a:t>
            </a:r>
            <a:r>
              <a:rPr kumimoji="1" lang="ja-JP" altLang="en-US" sz="1050" dirty="0">
                <a:solidFill>
                  <a:srgbClr val="0070C0"/>
                </a:solidFill>
                <a:latin typeface="+mj-ea"/>
                <a:ea typeface="+mj-ea"/>
              </a:rPr>
              <a:t>回</a:t>
            </a:r>
            <a:endParaRPr kumimoji="1" lang="en-US" altLang="ja-JP" sz="1050" dirty="0">
              <a:solidFill>
                <a:srgbClr val="0070C0"/>
              </a:solidFill>
              <a:latin typeface="+mj-ea"/>
              <a:ea typeface="+mj-ea"/>
            </a:endParaRPr>
          </a:p>
          <a:p>
            <a:pPr algn="r"/>
            <a:r>
              <a:rPr kumimoji="1" lang="en-US" altLang="ja-JP" sz="1050" dirty="0">
                <a:latin typeface="+mj-ea"/>
                <a:ea typeface="+mj-ea"/>
              </a:rPr>
              <a:t>40</a:t>
            </a:r>
            <a:r>
              <a:rPr kumimoji="1" lang="ja-JP" altLang="en-US" sz="1050" dirty="0">
                <a:latin typeface="+mj-ea"/>
                <a:ea typeface="+mj-ea"/>
              </a:rPr>
              <a:t>回</a:t>
            </a:r>
            <a:endParaRPr kumimoji="1" lang="en-US" altLang="ja-JP" sz="1050" dirty="0">
              <a:latin typeface="+mj-ea"/>
              <a:ea typeface="+mj-ea"/>
            </a:endParaRPr>
          </a:p>
          <a:p>
            <a:pPr algn="r"/>
            <a:r>
              <a:rPr kumimoji="1" lang="en-US" altLang="ja-JP" sz="1050" dirty="0">
                <a:solidFill>
                  <a:srgbClr val="0070C0"/>
                </a:solidFill>
                <a:latin typeface="+mj-ea"/>
                <a:ea typeface="+mj-ea"/>
              </a:rPr>
              <a:t>40</a:t>
            </a:r>
            <a:r>
              <a:rPr kumimoji="1" lang="ja-JP" altLang="en-US" sz="1050" dirty="0">
                <a:solidFill>
                  <a:srgbClr val="0070C0"/>
                </a:solidFill>
                <a:latin typeface="+mj-ea"/>
                <a:ea typeface="+mj-ea"/>
              </a:rPr>
              <a:t>回</a:t>
            </a:r>
            <a:endParaRPr kumimoji="1" lang="en-US" altLang="ja-JP" sz="1050" dirty="0">
              <a:solidFill>
                <a:srgbClr val="0070C0"/>
              </a:solidFill>
              <a:latin typeface="+mj-ea"/>
              <a:ea typeface="+mj-ea"/>
            </a:endParaRPr>
          </a:p>
          <a:p>
            <a:pPr algn="r"/>
            <a:r>
              <a:rPr kumimoji="1" lang="en-US" altLang="ja-JP" sz="1050" dirty="0">
                <a:latin typeface="+mj-ea"/>
                <a:ea typeface="+mj-ea"/>
              </a:rPr>
              <a:t>12</a:t>
            </a:r>
            <a:r>
              <a:rPr kumimoji="1" lang="ja-JP" altLang="en-US" sz="1050" dirty="0">
                <a:latin typeface="+mj-ea"/>
                <a:ea typeface="+mj-ea"/>
              </a:rPr>
              <a:t>回</a:t>
            </a:r>
            <a:endParaRPr kumimoji="1" lang="en-US" altLang="ja-JP" sz="1050" dirty="0">
              <a:latin typeface="+mj-ea"/>
              <a:ea typeface="+mj-ea"/>
            </a:endParaRPr>
          </a:p>
          <a:p>
            <a:pPr algn="r"/>
            <a:r>
              <a:rPr kumimoji="1" lang="en-US" altLang="ja-JP" sz="1050" dirty="0">
                <a:solidFill>
                  <a:srgbClr val="0070C0"/>
                </a:solidFill>
                <a:latin typeface="+mj-ea"/>
                <a:ea typeface="+mj-ea"/>
              </a:rPr>
              <a:t>1</a:t>
            </a:r>
            <a:r>
              <a:rPr kumimoji="1" lang="ja-JP" altLang="en-US" sz="1050" dirty="0">
                <a:solidFill>
                  <a:srgbClr val="0070C0"/>
                </a:solidFill>
                <a:latin typeface="+mj-ea"/>
                <a:ea typeface="+mj-ea"/>
              </a:rPr>
              <a:t>回</a:t>
            </a:r>
            <a:endParaRPr kumimoji="1" lang="en-US" altLang="ja-JP" sz="1050" dirty="0">
              <a:solidFill>
                <a:srgbClr val="0070C0"/>
              </a:solidFill>
              <a:latin typeface="+mj-ea"/>
              <a:ea typeface="+mj-ea"/>
            </a:endParaRPr>
          </a:p>
          <a:p>
            <a:pPr algn="r"/>
            <a:r>
              <a:rPr kumimoji="1" lang="en-US" altLang="ja-JP" sz="1050" dirty="0">
                <a:latin typeface="+mj-ea"/>
                <a:ea typeface="+mj-ea"/>
              </a:rPr>
              <a:t>24</a:t>
            </a:r>
            <a:r>
              <a:rPr kumimoji="1" lang="ja-JP" altLang="en-US" sz="1050" dirty="0">
                <a:latin typeface="+mj-ea"/>
                <a:ea typeface="+mj-ea"/>
              </a:rPr>
              <a:t>回</a:t>
            </a:r>
            <a:endParaRPr kumimoji="1" lang="en-US" altLang="ja-JP" sz="1050" dirty="0">
              <a:latin typeface="+mj-ea"/>
              <a:ea typeface="+mj-ea"/>
            </a:endParaRPr>
          </a:p>
          <a:p>
            <a:pPr algn="r"/>
            <a:r>
              <a:rPr kumimoji="1" lang="en-US" altLang="ja-JP" sz="1050" dirty="0">
                <a:solidFill>
                  <a:srgbClr val="0070C0"/>
                </a:solidFill>
                <a:latin typeface="+mj-ea"/>
                <a:ea typeface="+mj-ea"/>
              </a:rPr>
              <a:t>60</a:t>
            </a:r>
            <a:r>
              <a:rPr kumimoji="1" lang="ja-JP" altLang="en-US" sz="1050" dirty="0">
                <a:solidFill>
                  <a:srgbClr val="0070C0"/>
                </a:solidFill>
                <a:latin typeface="+mj-ea"/>
                <a:ea typeface="+mj-ea"/>
              </a:rPr>
              <a:t>回</a:t>
            </a:r>
            <a:endParaRPr kumimoji="1" lang="en-US" altLang="ja-JP" sz="1050" dirty="0">
              <a:solidFill>
                <a:srgbClr val="0070C0"/>
              </a:solidFill>
              <a:latin typeface="+mj-ea"/>
              <a:ea typeface="+mj-ea"/>
            </a:endParaRPr>
          </a:p>
          <a:p>
            <a:pPr algn="r"/>
            <a:r>
              <a:rPr kumimoji="1" lang="en-US" altLang="ja-JP" sz="1050" dirty="0">
                <a:latin typeface="+mj-ea"/>
                <a:ea typeface="+mj-ea"/>
              </a:rPr>
              <a:t>1</a:t>
            </a:r>
            <a:r>
              <a:rPr kumimoji="1" lang="ja-JP" altLang="en-US" sz="1050" dirty="0">
                <a:latin typeface="+mj-ea"/>
                <a:ea typeface="+mj-ea"/>
              </a:rPr>
              <a:t>回</a:t>
            </a:r>
            <a:endParaRPr kumimoji="1" lang="en-US" altLang="ja-JP" sz="1050" dirty="0">
              <a:latin typeface="+mj-ea"/>
              <a:ea typeface="+mj-ea"/>
            </a:endParaRPr>
          </a:p>
          <a:p>
            <a:pPr algn="r"/>
            <a:r>
              <a:rPr kumimoji="1" lang="en-US" altLang="ja-JP" sz="1050" dirty="0">
                <a:solidFill>
                  <a:srgbClr val="0070C0"/>
                </a:solidFill>
                <a:latin typeface="+mj-ea"/>
                <a:ea typeface="+mj-ea"/>
              </a:rPr>
              <a:t>5</a:t>
            </a:r>
            <a:r>
              <a:rPr kumimoji="1" lang="ja-JP" altLang="en-US" sz="1050" dirty="0">
                <a:solidFill>
                  <a:srgbClr val="0070C0"/>
                </a:solidFill>
                <a:latin typeface="+mj-ea"/>
                <a:ea typeface="+mj-ea"/>
              </a:rPr>
              <a:t>回</a:t>
            </a:r>
            <a:endParaRPr kumimoji="1" lang="en-US" altLang="ja-JP" sz="1050" dirty="0">
              <a:solidFill>
                <a:srgbClr val="0070C0"/>
              </a:solidFill>
              <a:latin typeface="+mj-ea"/>
              <a:ea typeface="+mj-ea"/>
            </a:endParaRPr>
          </a:p>
        </p:txBody>
      </p:sp>
      <p:sp>
        <p:nvSpPr>
          <p:cNvPr id="26" name="テキスト ボックス 25">
            <a:extLst>
              <a:ext uri="{FF2B5EF4-FFF2-40B4-BE49-F238E27FC236}">
                <a16:creationId xmlns:a16="http://schemas.microsoft.com/office/drawing/2014/main" id="{EDEB7FAB-E11C-2AD7-C086-43FC132B452C}"/>
              </a:ext>
            </a:extLst>
          </p:cNvPr>
          <p:cNvSpPr txBox="1"/>
          <p:nvPr/>
        </p:nvSpPr>
        <p:spPr>
          <a:xfrm>
            <a:off x="598170" y="4504823"/>
            <a:ext cx="466794" cy="261610"/>
          </a:xfrm>
          <a:prstGeom prst="rect">
            <a:avLst/>
          </a:prstGeom>
          <a:noFill/>
        </p:spPr>
        <p:txBody>
          <a:bodyPr wrap="none" rtlCol="0">
            <a:spAutoFit/>
          </a:bodyPr>
          <a:lstStyle/>
          <a:p>
            <a:r>
              <a:rPr kumimoji="1" lang="ja-JP" altLang="en-US" sz="1100" dirty="0"/>
              <a:t>要件</a:t>
            </a:r>
          </a:p>
        </p:txBody>
      </p:sp>
      <p:sp>
        <p:nvSpPr>
          <p:cNvPr id="27" name="テキスト ボックス 26">
            <a:extLst>
              <a:ext uri="{FF2B5EF4-FFF2-40B4-BE49-F238E27FC236}">
                <a16:creationId xmlns:a16="http://schemas.microsoft.com/office/drawing/2014/main" id="{51EA3C74-DF95-C9B5-5A06-4783B0C22079}"/>
              </a:ext>
            </a:extLst>
          </p:cNvPr>
          <p:cNvSpPr txBox="1"/>
          <p:nvPr/>
        </p:nvSpPr>
        <p:spPr>
          <a:xfrm>
            <a:off x="3316074" y="4514314"/>
            <a:ext cx="748923" cy="261610"/>
          </a:xfrm>
          <a:prstGeom prst="rect">
            <a:avLst/>
          </a:prstGeom>
          <a:noFill/>
        </p:spPr>
        <p:txBody>
          <a:bodyPr wrap="none" rtlCol="0">
            <a:spAutoFit/>
          </a:bodyPr>
          <a:lstStyle/>
          <a:p>
            <a:r>
              <a:rPr kumimoji="1" lang="ja-JP" altLang="en-US" sz="1100" dirty="0"/>
              <a:t>基本料１</a:t>
            </a:r>
          </a:p>
        </p:txBody>
      </p:sp>
      <p:sp>
        <p:nvSpPr>
          <p:cNvPr id="28" name="テキスト ボックス 27">
            <a:extLst>
              <a:ext uri="{FF2B5EF4-FFF2-40B4-BE49-F238E27FC236}">
                <a16:creationId xmlns:a16="http://schemas.microsoft.com/office/drawing/2014/main" id="{47D5872E-E79F-650B-CEA9-F16A5427E1E1}"/>
              </a:ext>
            </a:extLst>
          </p:cNvPr>
          <p:cNvSpPr txBox="1"/>
          <p:nvPr/>
        </p:nvSpPr>
        <p:spPr>
          <a:xfrm>
            <a:off x="4038120" y="4514314"/>
            <a:ext cx="748923" cy="261610"/>
          </a:xfrm>
          <a:prstGeom prst="rect">
            <a:avLst/>
          </a:prstGeom>
          <a:noFill/>
        </p:spPr>
        <p:txBody>
          <a:bodyPr wrap="none" rtlCol="0">
            <a:spAutoFit/>
          </a:bodyPr>
          <a:lstStyle/>
          <a:p>
            <a:r>
              <a:rPr kumimoji="1" lang="ja-JP" altLang="en-US" sz="1100" dirty="0"/>
              <a:t>それ以外</a:t>
            </a:r>
          </a:p>
        </p:txBody>
      </p:sp>
      <p:cxnSp>
        <p:nvCxnSpPr>
          <p:cNvPr id="30" name="直線コネクタ 29">
            <a:extLst>
              <a:ext uri="{FF2B5EF4-FFF2-40B4-BE49-F238E27FC236}">
                <a16:creationId xmlns:a16="http://schemas.microsoft.com/office/drawing/2014/main" id="{53FF88C4-2C02-3BBB-93D9-9DA677B25EC1}"/>
              </a:ext>
            </a:extLst>
          </p:cNvPr>
          <p:cNvCxnSpPr>
            <a:cxnSpLocks/>
          </p:cNvCxnSpPr>
          <p:nvPr/>
        </p:nvCxnSpPr>
        <p:spPr>
          <a:xfrm>
            <a:off x="497342" y="4744179"/>
            <a:ext cx="4236583"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0D47B63B-A9B2-4699-8D08-37B32E90EF7B}"/>
              </a:ext>
            </a:extLst>
          </p:cNvPr>
          <p:cNvCxnSpPr>
            <a:cxnSpLocks/>
          </p:cNvCxnSpPr>
          <p:nvPr/>
        </p:nvCxnSpPr>
        <p:spPr>
          <a:xfrm>
            <a:off x="497342" y="4509362"/>
            <a:ext cx="4236583"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089A659A-BFC2-1BE2-49D6-0ED43A762AF4}"/>
              </a:ext>
            </a:extLst>
          </p:cNvPr>
          <p:cNvSpPr txBox="1"/>
          <p:nvPr/>
        </p:nvSpPr>
        <p:spPr>
          <a:xfrm>
            <a:off x="451844" y="4283216"/>
            <a:ext cx="7016664" cy="261610"/>
          </a:xfrm>
          <a:prstGeom prst="rect">
            <a:avLst/>
          </a:prstGeom>
          <a:noFill/>
        </p:spPr>
        <p:txBody>
          <a:bodyPr wrap="none" rtlCol="0">
            <a:spAutoFit/>
          </a:bodyPr>
          <a:lstStyle/>
          <a:p>
            <a:r>
              <a:rPr kumimoji="1" lang="ja-JP" altLang="en-US" sz="1100" b="1" dirty="0">
                <a:latin typeface="+mj-ea"/>
                <a:ea typeface="+mj-ea"/>
              </a:rPr>
              <a:t>上記</a:t>
            </a:r>
            <a:r>
              <a:rPr kumimoji="1" lang="en-US" altLang="ja-JP" sz="1100" b="1" dirty="0">
                <a:latin typeface="+mj-ea"/>
                <a:ea typeface="+mj-ea"/>
              </a:rPr>
              <a:t>(</a:t>
            </a:r>
            <a:r>
              <a:rPr kumimoji="1" lang="ja-JP" altLang="en-US" sz="1100" b="1" dirty="0">
                <a:latin typeface="+mj-ea"/>
                <a:ea typeface="+mj-ea"/>
              </a:rPr>
              <a:t>１</a:t>
            </a:r>
            <a:r>
              <a:rPr kumimoji="1" lang="en-US" altLang="ja-JP" sz="1100" b="1" dirty="0">
                <a:latin typeface="+mj-ea"/>
                <a:ea typeface="+mj-ea"/>
              </a:rPr>
              <a:t>)</a:t>
            </a:r>
            <a:r>
              <a:rPr kumimoji="1" lang="ja-JP" altLang="en-US" sz="1100" b="1" dirty="0">
                <a:latin typeface="+mj-ea"/>
                <a:ea typeface="+mj-ea"/>
              </a:rPr>
              <a:t>地域医療に貢献する体制を示す実績　</a:t>
            </a:r>
            <a:r>
              <a:rPr kumimoji="1" lang="en-US" altLang="ja-JP" sz="1100" dirty="0">
                <a:latin typeface="+mj-ea"/>
                <a:ea typeface="+mj-ea"/>
              </a:rPr>
              <a:t>(</a:t>
            </a:r>
            <a:r>
              <a:rPr kumimoji="1" lang="ja-JP" altLang="en-US" sz="1100" dirty="0">
                <a:latin typeface="+mj-ea"/>
                <a:ea typeface="+mj-ea"/>
              </a:rPr>
              <a:t>処方箋</a:t>
            </a:r>
            <a:r>
              <a:rPr kumimoji="1" lang="en-US" altLang="ja-JP" sz="1100" dirty="0">
                <a:latin typeface="+mj-ea"/>
                <a:ea typeface="+mj-ea"/>
              </a:rPr>
              <a:t>1</a:t>
            </a:r>
            <a:r>
              <a:rPr kumimoji="1" lang="ja-JP" altLang="en-US" sz="1100" dirty="0">
                <a:latin typeface="+mj-ea"/>
                <a:ea typeface="+mj-ea"/>
              </a:rPr>
              <a:t>万枚当たりの年間回数、⑩は薬局当たりの年間回数</a:t>
            </a:r>
            <a:r>
              <a:rPr kumimoji="1" lang="en-US" altLang="ja-JP" sz="1100" dirty="0">
                <a:latin typeface="+mj-ea"/>
                <a:ea typeface="+mj-ea"/>
              </a:rPr>
              <a:t>)</a:t>
            </a:r>
            <a:endParaRPr kumimoji="1" lang="ja-JP" altLang="en-US" sz="1100" dirty="0">
              <a:latin typeface="+mj-ea"/>
              <a:ea typeface="+mj-ea"/>
            </a:endParaRPr>
          </a:p>
        </p:txBody>
      </p:sp>
      <p:sp>
        <p:nvSpPr>
          <p:cNvPr id="42" name="テキスト ボックス 41">
            <a:extLst>
              <a:ext uri="{FF2B5EF4-FFF2-40B4-BE49-F238E27FC236}">
                <a16:creationId xmlns:a16="http://schemas.microsoft.com/office/drawing/2014/main" id="{4EB3C3B8-C9B2-409F-8945-A6236ADABF90}"/>
              </a:ext>
            </a:extLst>
          </p:cNvPr>
          <p:cNvSpPr txBox="1"/>
          <p:nvPr/>
        </p:nvSpPr>
        <p:spPr>
          <a:xfrm>
            <a:off x="5305357" y="4569406"/>
            <a:ext cx="3217547" cy="1954381"/>
          </a:xfrm>
          <a:prstGeom prst="rect">
            <a:avLst/>
          </a:prstGeom>
          <a:noFill/>
        </p:spPr>
        <p:txBody>
          <a:bodyPr wrap="none" rtlCol="0">
            <a:spAutoFit/>
          </a:bodyPr>
          <a:lstStyle/>
          <a:p>
            <a:r>
              <a:rPr kumimoji="1" lang="en-US" altLang="ja-JP" sz="1100" b="1" dirty="0">
                <a:latin typeface="+mj-ea"/>
                <a:ea typeface="+mj-ea"/>
              </a:rPr>
              <a:t>【</a:t>
            </a:r>
            <a:r>
              <a:rPr kumimoji="1" lang="ja-JP" altLang="en-US" sz="1100" b="1" dirty="0">
                <a:latin typeface="+mj-ea"/>
                <a:ea typeface="+mj-ea"/>
              </a:rPr>
              <a:t>調剤基本料１の薬局</a:t>
            </a:r>
            <a:r>
              <a:rPr kumimoji="1" lang="en-US" altLang="ja-JP" sz="1100" b="1" dirty="0">
                <a:latin typeface="+mj-ea"/>
                <a:ea typeface="+mj-ea"/>
              </a:rPr>
              <a:t>】</a:t>
            </a:r>
          </a:p>
          <a:p>
            <a:r>
              <a:rPr kumimoji="1" lang="ja-JP" altLang="en-US" sz="1100" dirty="0">
                <a:latin typeface="+mj-ea"/>
                <a:ea typeface="+mj-ea"/>
              </a:rPr>
              <a:t>・地域支援体制加算１　　　　</a:t>
            </a:r>
            <a:r>
              <a:rPr kumimoji="1" lang="en-US" altLang="ja-JP" sz="1100" dirty="0">
                <a:latin typeface="+mj-ea"/>
                <a:ea typeface="+mj-ea"/>
              </a:rPr>
              <a:t>39</a:t>
            </a:r>
            <a:r>
              <a:rPr kumimoji="1" lang="ja-JP" altLang="en-US" sz="1100" dirty="0">
                <a:latin typeface="+mj-ea"/>
                <a:ea typeface="+mj-ea"/>
              </a:rPr>
              <a:t>点　→　</a:t>
            </a:r>
            <a:r>
              <a:rPr kumimoji="1" lang="en-US" altLang="ja-JP" sz="1100" dirty="0">
                <a:latin typeface="+mj-ea"/>
                <a:ea typeface="+mj-ea"/>
              </a:rPr>
              <a:t>32</a:t>
            </a:r>
            <a:r>
              <a:rPr kumimoji="1" lang="ja-JP" altLang="en-US" sz="1100" dirty="0">
                <a:latin typeface="+mj-ea"/>
                <a:ea typeface="+mj-ea"/>
              </a:rPr>
              <a:t>点</a:t>
            </a:r>
            <a:endParaRPr kumimoji="1" lang="en-US" altLang="ja-JP" sz="1100" dirty="0">
              <a:latin typeface="+mj-ea"/>
              <a:ea typeface="+mj-ea"/>
            </a:endParaRPr>
          </a:p>
          <a:p>
            <a:r>
              <a:rPr kumimoji="1" lang="ja-JP" altLang="en-US" sz="1100" dirty="0">
                <a:latin typeface="+mj-ea"/>
                <a:ea typeface="+mj-ea"/>
              </a:rPr>
              <a:t>　　④を含む３つ以上</a:t>
            </a:r>
            <a:endParaRPr kumimoji="1" lang="en-US" altLang="ja-JP" sz="1100" dirty="0">
              <a:latin typeface="+mj-ea"/>
              <a:ea typeface="+mj-ea"/>
            </a:endParaRPr>
          </a:p>
          <a:p>
            <a:r>
              <a:rPr kumimoji="1" lang="ja-JP" altLang="en-US" sz="1100" dirty="0">
                <a:latin typeface="+mj-ea"/>
                <a:ea typeface="+mj-ea"/>
              </a:rPr>
              <a:t>　・地域支援体制加算２　　　</a:t>
            </a:r>
            <a:r>
              <a:rPr kumimoji="1" lang="en-US" altLang="ja-JP" sz="1100" dirty="0">
                <a:latin typeface="+mj-ea"/>
                <a:ea typeface="+mj-ea"/>
              </a:rPr>
              <a:t>47</a:t>
            </a:r>
            <a:r>
              <a:rPr kumimoji="1" lang="ja-JP" altLang="en-US" sz="1100" dirty="0">
                <a:latin typeface="+mj-ea"/>
                <a:ea typeface="+mj-ea"/>
              </a:rPr>
              <a:t>点　→　</a:t>
            </a:r>
            <a:r>
              <a:rPr kumimoji="1" lang="en-US" altLang="ja-JP" sz="1100" dirty="0">
                <a:latin typeface="+mj-ea"/>
                <a:ea typeface="+mj-ea"/>
              </a:rPr>
              <a:t>40</a:t>
            </a:r>
            <a:r>
              <a:rPr kumimoji="1" lang="ja-JP" altLang="en-US" sz="1100" dirty="0">
                <a:latin typeface="+mj-ea"/>
                <a:ea typeface="+mj-ea"/>
              </a:rPr>
              <a:t>点</a:t>
            </a:r>
            <a:endParaRPr kumimoji="1" lang="en-US" altLang="ja-JP" sz="1100" dirty="0">
              <a:latin typeface="+mj-ea"/>
              <a:ea typeface="+mj-ea"/>
            </a:endParaRPr>
          </a:p>
          <a:p>
            <a:r>
              <a:rPr kumimoji="1" lang="ja-JP" altLang="en-US" sz="1100" dirty="0">
                <a:latin typeface="+mj-ea"/>
                <a:ea typeface="+mj-ea"/>
              </a:rPr>
              <a:t>　　①～⑩のうち８つ以上</a:t>
            </a:r>
            <a:endParaRPr kumimoji="1" lang="en-US" altLang="ja-JP" sz="1100" dirty="0">
              <a:latin typeface="+mj-ea"/>
              <a:ea typeface="+mj-ea"/>
            </a:endParaRPr>
          </a:p>
          <a:p>
            <a:endParaRPr kumimoji="1" lang="en-US" altLang="ja-JP" sz="1100" dirty="0">
              <a:latin typeface="+mj-ea"/>
              <a:ea typeface="+mj-ea"/>
            </a:endParaRPr>
          </a:p>
          <a:p>
            <a:r>
              <a:rPr kumimoji="1" lang="en-US" altLang="ja-JP" sz="1100" b="1" dirty="0">
                <a:latin typeface="+mj-ea"/>
                <a:ea typeface="+mj-ea"/>
              </a:rPr>
              <a:t>【</a:t>
            </a:r>
            <a:r>
              <a:rPr kumimoji="1" lang="ja-JP" altLang="en-US" sz="1100" b="1" dirty="0">
                <a:latin typeface="+mj-ea"/>
                <a:ea typeface="+mj-ea"/>
              </a:rPr>
              <a:t>調剤基本料１以外の薬局</a:t>
            </a:r>
            <a:r>
              <a:rPr kumimoji="1" lang="en-US" altLang="ja-JP" sz="1100" b="1" dirty="0">
                <a:latin typeface="+mj-ea"/>
                <a:ea typeface="+mj-ea"/>
              </a:rPr>
              <a:t>】</a:t>
            </a:r>
          </a:p>
          <a:p>
            <a:r>
              <a:rPr kumimoji="1" lang="ja-JP" altLang="en-US" sz="1100" dirty="0">
                <a:latin typeface="+mj-ea"/>
                <a:ea typeface="+mj-ea"/>
              </a:rPr>
              <a:t>　・地域支援体制加算３　　　</a:t>
            </a:r>
            <a:r>
              <a:rPr kumimoji="1" lang="en-US" altLang="ja-JP" sz="1100" dirty="0">
                <a:latin typeface="+mj-ea"/>
                <a:ea typeface="+mj-ea"/>
              </a:rPr>
              <a:t>17</a:t>
            </a:r>
            <a:r>
              <a:rPr kumimoji="1" lang="ja-JP" altLang="en-US" sz="1100" dirty="0">
                <a:latin typeface="+mj-ea"/>
                <a:ea typeface="+mj-ea"/>
              </a:rPr>
              <a:t>点　→　</a:t>
            </a:r>
            <a:r>
              <a:rPr kumimoji="1" lang="en-US" altLang="ja-JP" sz="1100" dirty="0">
                <a:latin typeface="+mj-ea"/>
                <a:ea typeface="+mj-ea"/>
              </a:rPr>
              <a:t>10</a:t>
            </a:r>
            <a:r>
              <a:rPr kumimoji="1" lang="ja-JP" altLang="en-US" sz="1100" dirty="0">
                <a:latin typeface="+mj-ea"/>
                <a:ea typeface="+mj-ea"/>
              </a:rPr>
              <a:t>点</a:t>
            </a:r>
            <a:endParaRPr kumimoji="1" lang="en-US" altLang="ja-JP" sz="1100" dirty="0">
              <a:latin typeface="+mj-ea"/>
              <a:ea typeface="+mj-ea"/>
            </a:endParaRPr>
          </a:p>
          <a:p>
            <a:r>
              <a:rPr kumimoji="1" lang="ja-JP" altLang="en-US" sz="1100" dirty="0">
                <a:latin typeface="+mj-ea"/>
                <a:ea typeface="+mj-ea"/>
              </a:rPr>
              <a:t>　　④、⑦を含む３つ以上</a:t>
            </a:r>
            <a:endParaRPr kumimoji="1" lang="en-US" altLang="ja-JP" sz="1100" dirty="0">
              <a:latin typeface="+mj-ea"/>
              <a:ea typeface="+mj-ea"/>
            </a:endParaRPr>
          </a:p>
          <a:p>
            <a:r>
              <a:rPr kumimoji="1" lang="ja-JP" altLang="en-US" sz="1100" dirty="0">
                <a:latin typeface="+mj-ea"/>
                <a:ea typeface="+mj-ea"/>
              </a:rPr>
              <a:t>　・地域支援体制加算４　　　</a:t>
            </a:r>
            <a:r>
              <a:rPr kumimoji="1" lang="en-US" altLang="ja-JP" sz="1100" dirty="0">
                <a:latin typeface="+mj-ea"/>
                <a:ea typeface="+mj-ea"/>
              </a:rPr>
              <a:t>39</a:t>
            </a:r>
            <a:r>
              <a:rPr kumimoji="1" lang="ja-JP" altLang="en-US" sz="1100" dirty="0">
                <a:latin typeface="+mj-ea"/>
                <a:ea typeface="+mj-ea"/>
              </a:rPr>
              <a:t>点　→　</a:t>
            </a:r>
            <a:r>
              <a:rPr kumimoji="1" lang="en-US" altLang="ja-JP" sz="1100" dirty="0">
                <a:latin typeface="+mj-ea"/>
                <a:ea typeface="+mj-ea"/>
              </a:rPr>
              <a:t>32</a:t>
            </a:r>
            <a:r>
              <a:rPr kumimoji="1" lang="ja-JP" altLang="en-US" sz="1100" dirty="0">
                <a:latin typeface="+mj-ea"/>
                <a:ea typeface="+mj-ea"/>
              </a:rPr>
              <a:t>点</a:t>
            </a:r>
            <a:endParaRPr kumimoji="1" lang="en-US" altLang="ja-JP" sz="1100" dirty="0">
              <a:latin typeface="+mj-ea"/>
              <a:ea typeface="+mj-ea"/>
            </a:endParaRPr>
          </a:p>
          <a:p>
            <a:r>
              <a:rPr kumimoji="1" lang="ja-JP" altLang="en-US" sz="1100" dirty="0">
                <a:latin typeface="+mj-ea"/>
                <a:ea typeface="+mj-ea"/>
              </a:rPr>
              <a:t>　　①～⑩のうち８つ以上　</a:t>
            </a:r>
          </a:p>
        </p:txBody>
      </p:sp>
      <p:sp>
        <p:nvSpPr>
          <p:cNvPr id="43" name="正方形/長方形 42">
            <a:extLst>
              <a:ext uri="{FF2B5EF4-FFF2-40B4-BE49-F238E27FC236}">
                <a16:creationId xmlns:a16="http://schemas.microsoft.com/office/drawing/2014/main" id="{B49AB46D-0FFE-7E2F-08C5-ACFE86043729}"/>
              </a:ext>
            </a:extLst>
          </p:cNvPr>
          <p:cNvSpPr/>
          <p:nvPr/>
        </p:nvSpPr>
        <p:spPr>
          <a:xfrm>
            <a:off x="5191462" y="4504823"/>
            <a:ext cx="3732450" cy="2010056"/>
          </a:xfrm>
          <a:prstGeom prst="rect">
            <a:avLst/>
          </a:prstGeom>
          <a:noFill/>
          <a:ln w="19050">
            <a:solidFill>
              <a:schemeClr val="bg1">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8D5FCD27-C70A-4407-DD6E-ED03B209754F}"/>
              </a:ext>
            </a:extLst>
          </p:cNvPr>
          <p:cNvSpPr/>
          <p:nvPr/>
        </p:nvSpPr>
        <p:spPr>
          <a:xfrm>
            <a:off x="7277094" y="4658040"/>
            <a:ext cx="1245809" cy="1775559"/>
          </a:xfrm>
          <a:prstGeom prst="rect">
            <a:avLst/>
          </a:prstGeom>
          <a:noFill/>
          <a:ln w="28575">
            <a:solidFill>
              <a:srgbClr val="FF656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935DB057-56B7-2DB0-64F4-FAF334F7774E}"/>
              </a:ext>
            </a:extLst>
          </p:cNvPr>
          <p:cNvSpPr/>
          <p:nvPr/>
        </p:nvSpPr>
        <p:spPr>
          <a:xfrm>
            <a:off x="4950860" y="3046796"/>
            <a:ext cx="3928612" cy="1029385"/>
          </a:xfrm>
          <a:prstGeom prst="rect">
            <a:avLst/>
          </a:prstGeom>
          <a:noFill/>
          <a:ln w="28575">
            <a:solidFill>
              <a:srgbClr val="FF656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C39D3972-4747-18A3-E6FD-DD8CD8D4A03D}"/>
              </a:ext>
            </a:extLst>
          </p:cNvPr>
          <p:cNvSpPr/>
          <p:nvPr/>
        </p:nvSpPr>
        <p:spPr>
          <a:xfrm>
            <a:off x="444224" y="4477259"/>
            <a:ext cx="3620772" cy="2022065"/>
          </a:xfrm>
          <a:prstGeom prst="rect">
            <a:avLst/>
          </a:prstGeom>
          <a:noFill/>
          <a:ln w="28575">
            <a:solidFill>
              <a:srgbClr val="FF656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6057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 grpId="0" animBg="1"/>
      <p:bldP spid="3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24262E2-F1F6-2839-45F7-B956DA80CF24}"/>
              </a:ext>
            </a:extLst>
          </p:cNvPr>
          <p:cNvSpPr txBox="1"/>
          <p:nvPr/>
        </p:nvSpPr>
        <p:spPr>
          <a:xfrm>
            <a:off x="497343" y="259889"/>
            <a:ext cx="2492990"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　地域支援体制加算</a:t>
            </a:r>
          </a:p>
        </p:txBody>
      </p:sp>
      <p:sp>
        <p:nvSpPr>
          <p:cNvPr id="4" name="正方形/長方形 3">
            <a:extLst>
              <a:ext uri="{FF2B5EF4-FFF2-40B4-BE49-F238E27FC236}">
                <a16:creationId xmlns:a16="http://schemas.microsoft.com/office/drawing/2014/main" id="{DDB1890F-0ABB-F58B-363F-F683F7E68FD7}"/>
              </a:ext>
            </a:extLst>
          </p:cNvPr>
          <p:cNvSpPr/>
          <p:nvPr/>
        </p:nvSpPr>
        <p:spPr>
          <a:xfrm>
            <a:off x="590549" y="990600"/>
            <a:ext cx="4343401" cy="369332"/>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t>要指導医薬品及び一般用医薬品の販売</a:t>
            </a:r>
            <a:endParaRPr kumimoji="1" lang="ja-JP" altLang="en-US" sz="1400" dirty="0"/>
          </a:p>
        </p:txBody>
      </p:sp>
      <p:sp>
        <p:nvSpPr>
          <p:cNvPr id="6" name="テキスト ボックス 5">
            <a:extLst>
              <a:ext uri="{FF2B5EF4-FFF2-40B4-BE49-F238E27FC236}">
                <a16:creationId xmlns:a16="http://schemas.microsoft.com/office/drawing/2014/main" id="{1D86960F-4886-26F9-BA80-24715F3F5399}"/>
              </a:ext>
            </a:extLst>
          </p:cNvPr>
          <p:cNvSpPr txBox="1"/>
          <p:nvPr/>
        </p:nvSpPr>
        <p:spPr>
          <a:xfrm>
            <a:off x="726280" y="1449576"/>
            <a:ext cx="7910514" cy="738664"/>
          </a:xfrm>
          <a:prstGeom prst="rect">
            <a:avLst/>
          </a:prstGeom>
          <a:noFill/>
        </p:spPr>
        <p:txBody>
          <a:bodyPr wrap="square">
            <a:spAutoFit/>
          </a:bodyPr>
          <a:lstStyle/>
          <a:p>
            <a:r>
              <a:rPr lang="ja-JP" altLang="en-US" sz="1400" dirty="0">
                <a:latin typeface="+mj-ea"/>
                <a:ea typeface="+mj-ea"/>
              </a:rPr>
              <a:t>要指導医薬品等は単に最低限の品目を有していればいいものではなく、購入を希望して来局する者が症状等に応じて必要な医薬品が選択できるよう、様々な種類の医薬品を取り扱うべきであり、健康サポート薬局の届出要件とされている 48 薬効群の品目を取り扱うこと。</a:t>
            </a:r>
          </a:p>
        </p:txBody>
      </p:sp>
      <p:sp>
        <p:nvSpPr>
          <p:cNvPr id="7" name="正方形/長方形 6">
            <a:extLst>
              <a:ext uri="{FF2B5EF4-FFF2-40B4-BE49-F238E27FC236}">
                <a16:creationId xmlns:a16="http://schemas.microsoft.com/office/drawing/2014/main" id="{A74A929C-5E1E-54FA-B797-52C4BC978F75}"/>
              </a:ext>
            </a:extLst>
          </p:cNvPr>
          <p:cNvSpPr/>
          <p:nvPr/>
        </p:nvSpPr>
        <p:spPr>
          <a:xfrm>
            <a:off x="590549" y="1368342"/>
            <a:ext cx="8181976" cy="901133"/>
          </a:xfrm>
          <a:prstGeom prst="rect">
            <a:avLst/>
          </a:prstGeom>
          <a:noFill/>
          <a:ln w="28575">
            <a:solidFill>
              <a:schemeClr val="bg1">
                <a:lumMod val="6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676BDB99-1FD7-677C-1139-6172A801F0D8}"/>
              </a:ext>
            </a:extLst>
          </p:cNvPr>
          <p:cNvSpPr/>
          <p:nvPr/>
        </p:nvSpPr>
        <p:spPr>
          <a:xfrm>
            <a:off x="590549" y="2831068"/>
            <a:ext cx="4343401" cy="369332"/>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mj-ea"/>
                <a:ea typeface="+mj-ea"/>
              </a:rPr>
              <a:t>健康相談、生活習慣に係る相談の実施</a:t>
            </a:r>
            <a:endParaRPr kumimoji="1" lang="ja-JP" altLang="en-US" sz="1400" dirty="0"/>
          </a:p>
        </p:txBody>
      </p:sp>
      <p:sp>
        <p:nvSpPr>
          <p:cNvPr id="10" name="テキスト ボックス 9">
            <a:extLst>
              <a:ext uri="{FF2B5EF4-FFF2-40B4-BE49-F238E27FC236}">
                <a16:creationId xmlns:a16="http://schemas.microsoft.com/office/drawing/2014/main" id="{796AF0D1-C06E-26B2-3938-48633F40ADF1}"/>
              </a:ext>
            </a:extLst>
          </p:cNvPr>
          <p:cNvSpPr txBox="1"/>
          <p:nvPr/>
        </p:nvSpPr>
        <p:spPr>
          <a:xfrm>
            <a:off x="726280" y="3288268"/>
            <a:ext cx="7910514" cy="738664"/>
          </a:xfrm>
          <a:prstGeom prst="rect">
            <a:avLst/>
          </a:prstGeom>
          <a:noFill/>
        </p:spPr>
        <p:txBody>
          <a:bodyPr wrap="square">
            <a:spAutoFit/>
          </a:bodyPr>
          <a:lstStyle/>
          <a:p>
            <a:r>
              <a:rPr lang="ja-JP" altLang="en-US" sz="1400" dirty="0">
                <a:latin typeface="+mj-ea"/>
                <a:ea typeface="+mj-ea"/>
              </a:rPr>
              <a:t>健康相談又は健康教室を行うとともに、栄養・食生活、身体活動・運動、休養、こころの健康づくり、飲酒、喫煙など生活習慣全般に係る相談について応需・対応し、地域住民の生活習慣の改善、疾病の予防に資する取組を行うといった健康情報拠点としての役割を果たすこと。 </a:t>
            </a:r>
          </a:p>
        </p:txBody>
      </p:sp>
      <p:sp>
        <p:nvSpPr>
          <p:cNvPr id="11" name="正方形/長方形 10">
            <a:extLst>
              <a:ext uri="{FF2B5EF4-FFF2-40B4-BE49-F238E27FC236}">
                <a16:creationId xmlns:a16="http://schemas.microsoft.com/office/drawing/2014/main" id="{570B38B7-6DC6-7325-DD37-485D179C70F4}"/>
              </a:ext>
            </a:extLst>
          </p:cNvPr>
          <p:cNvSpPr/>
          <p:nvPr/>
        </p:nvSpPr>
        <p:spPr>
          <a:xfrm>
            <a:off x="590549" y="3207034"/>
            <a:ext cx="8181976" cy="901133"/>
          </a:xfrm>
          <a:prstGeom prst="rect">
            <a:avLst/>
          </a:prstGeom>
          <a:noFill/>
          <a:ln w="28575">
            <a:solidFill>
              <a:schemeClr val="bg1">
                <a:lumMod val="6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2E22B0C3-F81C-7B74-DC41-9DE2B797B8AB}"/>
              </a:ext>
            </a:extLst>
          </p:cNvPr>
          <p:cNvSpPr/>
          <p:nvPr/>
        </p:nvSpPr>
        <p:spPr>
          <a:xfrm>
            <a:off x="590549" y="4593193"/>
            <a:ext cx="4343401" cy="369332"/>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latin typeface="+mj-ea"/>
                <a:ea typeface="+mj-ea"/>
              </a:rPr>
              <a:t>緊急避妊薬の取扱い、女性の健康に係る対応</a:t>
            </a:r>
            <a:endParaRPr kumimoji="1" lang="ja-JP" altLang="en-US" sz="1400" dirty="0">
              <a:solidFill>
                <a:schemeClr val="bg1"/>
              </a:solidFill>
            </a:endParaRPr>
          </a:p>
        </p:txBody>
      </p:sp>
      <p:sp>
        <p:nvSpPr>
          <p:cNvPr id="14" name="テキスト ボックス 13">
            <a:extLst>
              <a:ext uri="{FF2B5EF4-FFF2-40B4-BE49-F238E27FC236}">
                <a16:creationId xmlns:a16="http://schemas.microsoft.com/office/drawing/2014/main" id="{38198EAD-4A2B-13DA-FDD8-062A7EE518F2}"/>
              </a:ext>
            </a:extLst>
          </p:cNvPr>
          <p:cNvSpPr txBox="1"/>
          <p:nvPr/>
        </p:nvSpPr>
        <p:spPr>
          <a:xfrm>
            <a:off x="726280" y="5034235"/>
            <a:ext cx="7910514" cy="523220"/>
          </a:xfrm>
          <a:prstGeom prst="rect">
            <a:avLst/>
          </a:prstGeom>
          <a:noFill/>
        </p:spPr>
        <p:txBody>
          <a:bodyPr wrap="square">
            <a:spAutoFit/>
          </a:bodyPr>
          <a:lstStyle/>
          <a:p>
            <a:r>
              <a:rPr lang="ja-JP" altLang="en-US" sz="1400" dirty="0">
                <a:latin typeface="+mj-ea"/>
                <a:ea typeface="+mj-ea"/>
              </a:rPr>
              <a:t>緊急避妊薬を備蓄するとともに、当該医薬品を必要とする者に対する相談について適切に応需・対応し、調剤を行う体制を整備していること。</a:t>
            </a:r>
          </a:p>
        </p:txBody>
      </p:sp>
      <p:sp>
        <p:nvSpPr>
          <p:cNvPr id="15" name="正方形/長方形 14">
            <a:extLst>
              <a:ext uri="{FF2B5EF4-FFF2-40B4-BE49-F238E27FC236}">
                <a16:creationId xmlns:a16="http://schemas.microsoft.com/office/drawing/2014/main" id="{D84A9931-2B27-B837-AEAB-C554631C1110}"/>
              </a:ext>
            </a:extLst>
          </p:cNvPr>
          <p:cNvSpPr/>
          <p:nvPr/>
        </p:nvSpPr>
        <p:spPr>
          <a:xfrm>
            <a:off x="590549" y="4966267"/>
            <a:ext cx="8181976" cy="672533"/>
          </a:xfrm>
          <a:prstGeom prst="rect">
            <a:avLst/>
          </a:prstGeom>
          <a:noFill/>
          <a:ln w="28575">
            <a:solidFill>
              <a:schemeClr val="bg1">
                <a:lumMod val="6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15FC6AC8-8472-5D97-63DA-9574373643E3}"/>
              </a:ext>
            </a:extLst>
          </p:cNvPr>
          <p:cNvSpPr txBox="1"/>
          <p:nvPr/>
        </p:nvSpPr>
        <p:spPr>
          <a:xfrm>
            <a:off x="3248787" y="6189905"/>
            <a:ext cx="6114288" cy="400110"/>
          </a:xfrm>
          <a:prstGeom prst="rect">
            <a:avLst/>
          </a:prstGeom>
          <a:noFill/>
        </p:spPr>
        <p:txBody>
          <a:bodyPr wrap="square">
            <a:spAutoFit/>
          </a:bodyPr>
          <a:lstStyle/>
          <a:p>
            <a:r>
              <a:rPr lang="ja-JP" altLang="en-US" sz="1000" b="0" i="0" dirty="0">
                <a:solidFill>
                  <a:srgbClr val="2E3136"/>
                </a:solidFill>
                <a:effectLst/>
                <a:latin typeface="+mj-ea"/>
                <a:ea typeface="+mj-ea"/>
              </a:rPr>
              <a:t>令和</a:t>
            </a:r>
            <a:r>
              <a:rPr lang="en-US" altLang="ja-JP" sz="1000" b="0" i="0" dirty="0">
                <a:solidFill>
                  <a:srgbClr val="2E3136"/>
                </a:solidFill>
                <a:effectLst/>
                <a:latin typeface="+mj-ea"/>
                <a:ea typeface="+mj-ea"/>
              </a:rPr>
              <a:t>6</a:t>
            </a:r>
            <a:r>
              <a:rPr lang="ja-JP" altLang="en-US" sz="1000" b="0" i="0" dirty="0">
                <a:solidFill>
                  <a:srgbClr val="2E3136"/>
                </a:solidFill>
                <a:effectLst/>
                <a:latin typeface="+mj-ea"/>
                <a:ea typeface="+mj-ea"/>
              </a:rPr>
              <a:t>年</a:t>
            </a:r>
            <a:r>
              <a:rPr lang="en-US" altLang="ja-JP" sz="1000" b="0" i="0" dirty="0">
                <a:solidFill>
                  <a:srgbClr val="2E3136"/>
                </a:solidFill>
                <a:effectLst/>
                <a:latin typeface="+mj-ea"/>
                <a:ea typeface="+mj-ea"/>
              </a:rPr>
              <a:t>3</a:t>
            </a:r>
            <a:r>
              <a:rPr lang="ja-JP" altLang="en-US" sz="1000" b="0" i="0" dirty="0">
                <a:solidFill>
                  <a:srgbClr val="2E3136"/>
                </a:solidFill>
                <a:effectLst/>
                <a:latin typeface="+mj-ea"/>
                <a:ea typeface="+mj-ea"/>
              </a:rPr>
              <a:t>月</a:t>
            </a:r>
            <a:r>
              <a:rPr lang="en-US" altLang="ja-JP" sz="1000" b="0" i="0" dirty="0">
                <a:solidFill>
                  <a:srgbClr val="2E3136"/>
                </a:solidFill>
                <a:effectLst/>
                <a:latin typeface="+mj-ea"/>
                <a:ea typeface="+mj-ea"/>
              </a:rPr>
              <a:t>5</a:t>
            </a:r>
            <a:r>
              <a:rPr lang="ja-JP" altLang="en-US" sz="1000" b="0" i="0" dirty="0">
                <a:solidFill>
                  <a:srgbClr val="2E3136"/>
                </a:solidFill>
                <a:effectLst/>
                <a:latin typeface="+mj-ea"/>
                <a:ea typeface="+mj-ea"/>
              </a:rPr>
              <a:t>日特掲診療料の施設基準等及びその届出に関する手続きの取扱いについて（通知）</a:t>
            </a:r>
            <a:endParaRPr lang="en-US" altLang="ja-JP" sz="1000" b="0" i="0" dirty="0">
              <a:solidFill>
                <a:srgbClr val="2E3136"/>
              </a:solidFill>
              <a:effectLst/>
              <a:latin typeface="+mj-ea"/>
              <a:ea typeface="+mj-ea"/>
            </a:endParaRPr>
          </a:p>
          <a:p>
            <a:r>
              <a:rPr lang="en-US" altLang="ja-JP" sz="1000" dirty="0">
                <a:latin typeface="+mj-ea"/>
                <a:ea typeface="+mj-ea"/>
              </a:rPr>
              <a:t>https://www.mhlw.go.jp/content/12404000/001222212.pdf</a:t>
            </a:r>
            <a:endParaRPr lang="ja-JP" altLang="en-US" sz="1000" dirty="0">
              <a:latin typeface="+mj-ea"/>
              <a:ea typeface="+mj-ea"/>
            </a:endParaRPr>
          </a:p>
        </p:txBody>
      </p:sp>
    </p:spTree>
    <p:extLst>
      <p:ext uri="{BB962C8B-B14F-4D97-AF65-F5344CB8AC3E}">
        <p14:creationId xmlns:p14="http://schemas.microsoft.com/office/powerpoint/2010/main" val="207531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859220D-7FE4-31FE-69B0-BC3EB4230C60}"/>
              </a:ext>
            </a:extLst>
          </p:cNvPr>
          <p:cNvSpPr txBox="1"/>
          <p:nvPr/>
        </p:nvSpPr>
        <p:spPr>
          <a:xfrm>
            <a:off x="548640" y="513805"/>
            <a:ext cx="1800493"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　アジェンダ</a:t>
            </a:r>
          </a:p>
        </p:txBody>
      </p:sp>
      <p:sp>
        <p:nvSpPr>
          <p:cNvPr id="4" name="テキスト ボックス 3">
            <a:extLst>
              <a:ext uri="{FF2B5EF4-FFF2-40B4-BE49-F238E27FC236}">
                <a16:creationId xmlns:a16="http://schemas.microsoft.com/office/drawing/2014/main" id="{21C05075-340C-24E2-11A0-5AD5C44FA85B}"/>
              </a:ext>
            </a:extLst>
          </p:cNvPr>
          <p:cNvSpPr txBox="1"/>
          <p:nvPr/>
        </p:nvSpPr>
        <p:spPr>
          <a:xfrm>
            <a:off x="690814" y="1670162"/>
            <a:ext cx="7422225" cy="646331"/>
          </a:xfrm>
          <a:prstGeom prst="rect">
            <a:avLst/>
          </a:prstGeom>
          <a:noFill/>
        </p:spPr>
        <p:txBody>
          <a:bodyPr wrap="none" rtlCol="0">
            <a:spAutoFit/>
          </a:bodyPr>
          <a:lstStyle/>
          <a:p>
            <a:r>
              <a:rPr kumimoji="1" lang="ja-JP" altLang="en-US" sz="3600" b="1" dirty="0">
                <a:latin typeface="メイリオ" panose="020B0604030504040204" pitchFamily="50" charset="-128"/>
                <a:ea typeface="メイリオ" panose="020B0604030504040204" pitchFamily="50" charset="-128"/>
              </a:rPr>
              <a:t>１．令和</a:t>
            </a:r>
            <a:r>
              <a:rPr kumimoji="1" lang="en-US" altLang="ja-JP" sz="3600" b="1" dirty="0">
                <a:latin typeface="メイリオ" panose="020B0604030504040204" pitchFamily="50" charset="-128"/>
                <a:ea typeface="メイリオ" panose="020B0604030504040204" pitchFamily="50" charset="-128"/>
              </a:rPr>
              <a:t>6</a:t>
            </a:r>
            <a:r>
              <a:rPr kumimoji="1" lang="ja-JP" altLang="en-US" sz="3600" b="1" dirty="0">
                <a:latin typeface="メイリオ" panose="020B0604030504040204" pitchFamily="50" charset="-128"/>
                <a:ea typeface="メイリオ" panose="020B0604030504040204" pitchFamily="50" charset="-128"/>
              </a:rPr>
              <a:t>年度調剤報酬改定の概要</a:t>
            </a:r>
          </a:p>
        </p:txBody>
      </p:sp>
      <p:sp>
        <p:nvSpPr>
          <p:cNvPr id="5" name="テキスト ボックス 4">
            <a:extLst>
              <a:ext uri="{FF2B5EF4-FFF2-40B4-BE49-F238E27FC236}">
                <a16:creationId xmlns:a16="http://schemas.microsoft.com/office/drawing/2014/main" id="{6ECCF602-8EF3-43C4-B5F0-F942FD145C56}"/>
              </a:ext>
            </a:extLst>
          </p:cNvPr>
          <p:cNvSpPr txBox="1"/>
          <p:nvPr/>
        </p:nvSpPr>
        <p:spPr>
          <a:xfrm>
            <a:off x="690813" y="2832212"/>
            <a:ext cx="4801314" cy="646331"/>
          </a:xfrm>
          <a:prstGeom prst="rect">
            <a:avLst/>
          </a:prstGeom>
          <a:noFill/>
        </p:spPr>
        <p:txBody>
          <a:bodyPr wrap="none" rtlCol="0">
            <a:spAutoFit/>
          </a:bodyPr>
          <a:lstStyle/>
          <a:p>
            <a:r>
              <a:rPr kumimoji="1" lang="ja-JP" altLang="en-US" sz="3600" b="1" dirty="0">
                <a:solidFill>
                  <a:schemeClr val="bg1">
                    <a:lumMod val="65000"/>
                  </a:schemeClr>
                </a:solidFill>
                <a:latin typeface="メイリオ" panose="020B0604030504040204" pitchFamily="50" charset="-128"/>
                <a:ea typeface="メイリオ" panose="020B0604030504040204" pitchFamily="50" charset="-128"/>
              </a:rPr>
              <a:t>２．改定項目について</a:t>
            </a:r>
          </a:p>
        </p:txBody>
      </p:sp>
      <p:sp>
        <p:nvSpPr>
          <p:cNvPr id="6" name="テキスト ボックス 5">
            <a:extLst>
              <a:ext uri="{FF2B5EF4-FFF2-40B4-BE49-F238E27FC236}">
                <a16:creationId xmlns:a16="http://schemas.microsoft.com/office/drawing/2014/main" id="{7AC94B23-83FD-BC4A-3BBD-9FD4A51C40DF}"/>
              </a:ext>
            </a:extLst>
          </p:cNvPr>
          <p:cNvSpPr txBox="1"/>
          <p:nvPr/>
        </p:nvSpPr>
        <p:spPr>
          <a:xfrm>
            <a:off x="690813" y="3895177"/>
            <a:ext cx="4801314" cy="646331"/>
          </a:xfrm>
          <a:prstGeom prst="rect">
            <a:avLst/>
          </a:prstGeom>
          <a:noFill/>
        </p:spPr>
        <p:txBody>
          <a:bodyPr wrap="none" rtlCol="0">
            <a:spAutoFit/>
          </a:bodyPr>
          <a:lstStyle/>
          <a:p>
            <a:r>
              <a:rPr kumimoji="1" lang="ja-JP" altLang="en-US" sz="3600" b="1" dirty="0">
                <a:solidFill>
                  <a:schemeClr val="bg1">
                    <a:lumMod val="65000"/>
                  </a:schemeClr>
                </a:solidFill>
                <a:latin typeface="メイリオ" panose="020B0604030504040204" pitchFamily="50" charset="-128"/>
                <a:ea typeface="メイリオ" panose="020B0604030504040204" pitchFamily="50" charset="-128"/>
              </a:rPr>
              <a:t>３．薬局業界への影響</a:t>
            </a:r>
          </a:p>
        </p:txBody>
      </p:sp>
    </p:spTree>
    <p:extLst>
      <p:ext uri="{BB962C8B-B14F-4D97-AF65-F5344CB8AC3E}">
        <p14:creationId xmlns:p14="http://schemas.microsoft.com/office/powerpoint/2010/main" val="3797058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7E24C0B3-08A1-8C7C-9C8E-BC9171D52971}"/>
              </a:ext>
            </a:extLst>
          </p:cNvPr>
          <p:cNvSpPr/>
          <p:nvPr/>
        </p:nvSpPr>
        <p:spPr>
          <a:xfrm>
            <a:off x="1502977" y="2154849"/>
            <a:ext cx="5738988" cy="176425"/>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sp>
        <p:nvSpPr>
          <p:cNvPr id="23" name="正方形/長方形 22">
            <a:extLst>
              <a:ext uri="{FF2B5EF4-FFF2-40B4-BE49-F238E27FC236}">
                <a16:creationId xmlns:a16="http://schemas.microsoft.com/office/drawing/2014/main" id="{5C2236BD-6015-FC76-AD68-802C0504478F}"/>
              </a:ext>
            </a:extLst>
          </p:cNvPr>
          <p:cNvSpPr/>
          <p:nvPr/>
        </p:nvSpPr>
        <p:spPr>
          <a:xfrm>
            <a:off x="1502977" y="2579566"/>
            <a:ext cx="5738988" cy="176425"/>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sp>
        <p:nvSpPr>
          <p:cNvPr id="24" name="正方形/長方形 23">
            <a:extLst>
              <a:ext uri="{FF2B5EF4-FFF2-40B4-BE49-F238E27FC236}">
                <a16:creationId xmlns:a16="http://schemas.microsoft.com/office/drawing/2014/main" id="{477809F6-9100-0526-F039-587947D9849D}"/>
              </a:ext>
            </a:extLst>
          </p:cNvPr>
          <p:cNvSpPr/>
          <p:nvPr/>
        </p:nvSpPr>
        <p:spPr>
          <a:xfrm>
            <a:off x="1502977" y="3004283"/>
            <a:ext cx="5738988" cy="176425"/>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sp>
        <p:nvSpPr>
          <p:cNvPr id="25" name="正方形/長方形 24">
            <a:extLst>
              <a:ext uri="{FF2B5EF4-FFF2-40B4-BE49-F238E27FC236}">
                <a16:creationId xmlns:a16="http://schemas.microsoft.com/office/drawing/2014/main" id="{117CB3AE-5F9E-1146-9446-771425D19518}"/>
              </a:ext>
            </a:extLst>
          </p:cNvPr>
          <p:cNvSpPr/>
          <p:nvPr/>
        </p:nvSpPr>
        <p:spPr>
          <a:xfrm>
            <a:off x="1502977" y="3429000"/>
            <a:ext cx="5738988" cy="176425"/>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sp>
        <p:nvSpPr>
          <p:cNvPr id="4" name="テキスト ボックス 3">
            <a:extLst>
              <a:ext uri="{FF2B5EF4-FFF2-40B4-BE49-F238E27FC236}">
                <a16:creationId xmlns:a16="http://schemas.microsoft.com/office/drawing/2014/main" id="{272AB75D-410F-8BCB-0188-F1DC485099EF}"/>
              </a:ext>
            </a:extLst>
          </p:cNvPr>
          <p:cNvSpPr txBox="1"/>
          <p:nvPr/>
        </p:nvSpPr>
        <p:spPr>
          <a:xfrm>
            <a:off x="548640" y="513805"/>
            <a:ext cx="4453463"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　地域支援体制加算　</a:t>
            </a:r>
            <a:r>
              <a:rPr kumimoji="1" lang="en-US" altLang="ja-JP" b="1" dirty="0">
                <a:latin typeface="メイリオ" panose="020B0604030504040204" pitchFamily="50" charset="-128"/>
                <a:ea typeface="メイリオ" panose="020B0604030504040204" pitchFamily="50" charset="-128"/>
              </a:rPr>
              <a:t>(</a:t>
            </a:r>
            <a:r>
              <a:rPr kumimoji="1" lang="ja-JP" altLang="en-US" b="1" dirty="0">
                <a:latin typeface="メイリオ" panose="020B0604030504040204" pitchFamily="50" charset="-128"/>
                <a:ea typeface="メイリオ" panose="020B0604030504040204" pitchFamily="50" charset="-128"/>
              </a:rPr>
              <a:t>よくある質問</a:t>
            </a:r>
            <a:r>
              <a:rPr kumimoji="1" lang="en-US" altLang="ja-JP" b="1" dirty="0">
                <a:latin typeface="メイリオ" panose="020B0604030504040204" pitchFamily="50" charset="-128"/>
                <a:ea typeface="メイリオ" panose="020B0604030504040204" pitchFamily="50" charset="-128"/>
              </a:rPr>
              <a:t>)</a:t>
            </a:r>
            <a:endParaRPr kumimoji="1" lang="ja-JP" altLang="en-US" b="1" dirty="0">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6D98D9E7-A487-4BAF-088F-F0E4251AD2DF}"/>
              </a:ext>
            </a:extLst>
          </p:cNvPr>
          <p:cNvSpPr/>
          <p:nvPr/>
        </p:nvSpPr>
        <p:spPr>
          <a:xfrm>
            <a:off x="1502977" y="1730132"/>
            <a:ext cx="5738988" cy="176425"/>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sp>
        <p:nvSpPr>
          <p:cNvPr id="10" name="テキスト ボックス 9">
            <a:extLst>
              <a:ext uri="{FF2B5EF4-FFF2-40B4-BE49-F238E27FC236}">
                <a16:creationId xmlns:a16="http://schemas.microsoft.com/office/drawing/2014/main" id="{A35BE8B1-787C-0028-FA4A-B7DAF6679E8B}"/>
              </a:ext>
            </a:extLst>
          </p:cNvPr>
          <p:cNvSpPr txBox="1"/>
          <p:nvPr/>
        </p:nvSpPr>
        <p:spPr>
          <a:xfrm>
            <a:off x="1588220" y="1469340"/>
            <a:ext cx="3775393" cy="2246769"/>
          </a:xfrm>
          <a:prstGeom prst="rect">
            <a:avLst/>
          </a:prstGeom>
          <a:noFill/>
        </p:spPr>
        <p:txBody>
          <a:bodyPr wrap="none" rtlCol="0">
            <a:spAutoFit/>
          </a:bodyPr>
          <a:lstStyle/>
          <a:p>
            <a:r>
              <a:rPr kumimoji="1" lang="ja-JP" altLang="en-US" sz="1400" dirty="0">
                <a:latin typeface="+mj-ea"/>
                <a:ea typeface="+mj-ea"/>
              </a:rPr>
              <a:t>①夜間・休日等の対応実績</a:t>
            </a:r>
            <a:endParaRPr kumimoji="1" lang="en-US" altLang="ja-JP" sz="1400" dirty="0">
              <a:latin typeface="+mj-ea"/>
              <a:ea typeface="+mj-ea"/>
            </a:endParaRPr>
          </a:p>
          <a:p>
            <a:r>
              <a:rPr kumimoji="1" lang="ja-JP" altLang="en-US" sz="1400" dirty="0">
                <a:solidFill>
                  <a:srgbClr val="0070C0"/>
                </a:solidFill>
                <a:latin typeface="+mj-ea"/>
                <a:ea typeface="+mj-ea"/>
              </a:rPr>
              <a:t>②麻薬の調剤実績</a:t>
            </a:r>
            <a:endParaRPr kumimoji="1" lang="en-US" altLang="ja-JP" sz="1400" dirty="0">
              <a:solidFill>
                <a:srgbClr val="0070C0"/>
              </a:solidFill>
              <a:latin typeface="+mj-ea"/>
              <a:ea typeface="+mj-ea"/>
            </a:endParaRPr>
          </a:p>
          <a:p>
            <a:r>
              <a:rPr kumimoji="1" lang="ja-JP" altLang="en-US" sz="1400" dirty="0">
                <a:latin typeface="+mj-ea"/>
                <a:ea typeface="+mj-ea"/>
              </a:rPr>
              <a:t>③重複投薬・相互作用等防止加算等の実績</a:t>
            </a:r>
            <a:endParaRPr kumimoji="1" lang="en-US" altLang="ja-JP" sz="1400" dirty="0">
              <a:latin typeface="+mj-ea"/>
              <a:ea typeface="+mj-ea"/>
            </a:endParaRPr>
          </a:p>
          <a:p>
            <a:r>
              <a:rPr kumimoji="1" lang="ja-JP" altLang="en-US" sz="1400" dirty="0">
                <a:solidFill>
                  <a:srgbClr val="0070C0"/>
                </a:solidFill>
                <a:latin typeface="+mj-ea"/>
                <a:ea typeface="+mj-ea"/>
              </a:rPr>
              <a:t>④かかりつけ薬剤師指導料の実績</a:t>
            </a:r>
            <a:endParaRPr kumimoji="1" lang="en-US" altLang="ja-JP" sz="1400" dirty="0">
              <a:solidFill>
                <a:srgbClr val="0070C0"/>
              </a:solidFill>
              <a:latin typeface="+mj-ea"/>
              <a:ea typeface="+mj-ea"/>
            </a:endParaRPr>
          </a:p>
          <a:p>
            <a:r>
              <a:rPr kumimoji="1" lang="ja-JP" altLang="en-US" sz="1400" dirty="0">
                <a:latin typeface="+mj-ea"/>
                <a:ea typeface="+mj-ea"/>
              </a:rPr>
              <a:t>⑤外来服薬支援料</a:t>
            </a:r>
            <a:r>
              <a:rPr kumimoji="1" lang="en-US" altLang="ja-JP" sz="1400" dirty="0">
                <a:latin typeface="+mj-ea"/>
                <a:ea typeface="+mj-ea"/>
              </a:rPr>
              <a:t>1</a:t>
            </a:r>
            <a:r>
              <a:rPr kumimoji="1" lang="ja-JP" altLang="en-US" sz="1400" dirty="0">
                <a:latin typeface="+mj-ea"/>
                <a:ea typeface="+mj-ea"/>
              </a:rPr>
              <a:t>の実績</a:t>
            </a:r>
            <a:endParaRPr kumimoji="1" lang="en-US" altLang="ja-JP" sz="1400" dirty="0">
              <a:latin typeface="+mj-ea"/>
              <a:ea typeface="+mj-ea"/>
            </a:endParaRPr>
          </a:p>
          <a:p>
            <a:r>
              <a:rPr kumimoji="1" lang="ja-JP" altLang="en-US" sz="1400" dirty="0">
                <a:solidFill>
                  <a:srgbClr val="0070C0"/>
                </a:solidFill>
                <a:latin typeface="+mj-ea"/>
                <a:ea typeface="+mj-ea"/>
              </a:rPr>
              <a:t>⑥服用薬剤調整支援料の実績</a:t>
            </a:r>
            <a:endParaRPr kumimoji="1" lang="en-US" altLang="ja-JP" sz="1400" dirty="0">
              <a:solidFill>
                <a:srgbClr val="0070C0"/>
              </a:solidFill>
              <a:latin typeface="+mj-ea"/>
              <a:ea typeface="+mj-ea"/>
            </a:endParaRPr>
          </a:p>
          <a:p>
            <a:r>
              <a:rPr kumimoji="1" lang="ja-JP" altLang="en-US" sz="1400" dirty="0">
                <a:latin typeface="+mj-ea"/>
                <a:ea typeface="+mj-ea"/>
              </a:rPr>
              <a:t>⑦単一建物診療患者が１人の在宅管理の実績</a:t>
            </a:r>
            <a:endParaRPr kumimoji="1" lang="en-US" altLang="ja-JP" sz="1400" dirty="0">
              <a:latin typeface="+mj-ea"/>
              <a:ea typeface="+mj-ea"/>
            </a:endParaRPr>
          </a:p>
          <a:p>
            <a:r>
              <a:rPr kumimoji="1" lang="ja-JP" altLang="en-US" sz="1400" dirty="0">
                <a:solidFill>
                  <a:srgbClr val="0070C0"/>
                </a:solidFill>
                <a:latin typeface="+mj-ea"/>
                <a:ea typeface="+mj-ea"/>
              </a:rPr>
              <a:t>⑧服薬情報等提供料に相当する実績</a:t>
            </a:r>
            <a:endParaRPr kumimoji="1" lang="en-US" altLang="ja-JP" sz="1400" dirty="0">
              <a:solidFill>
                <a:srgbClr val="0070C0"/>
              </a:solidFill>
              <a:latin typeface="+mj-ea"/>
              <a:ea typeface="+mj-ea"/>
            </a:endParaRPr>
          </a:p>
          <a:p>
            <a:r>
              <a:rPr kumimoji="1" lang="ja-JP" altLang="en-US" sz="1400" dirty="0">
                <a:latin typeface="+mj-ea"/>
                <a:ea typeface="+mj-ea"/>
              </a:rPr>
              <a:t>⑨小児特定加算の算定実績</a:t>
            </a:r>
            <a:endParaRPr kumimoji="1" lang="en-US" altLang="ja-JP" sz="1400" dirty="0">
              <a:latin typeface="+mj-ea"/>
              <a:ea typeface="+mj-ea"/>
            </a:endParaRPr>
          </a:p>
          <a:p>
            <a:r>
              <a:rPr kumimoji="1" lang="ja-JP" altLang="en-US" sz="1400" dirty="0">
                <a:solidFill>
                  <a:srgbClr val="0070C0"/>
                </a:solidFill>
                <a:latin typeface="+mj-ea"/>
                <a:ea typeface="+mj-ea"/>
              </a:rPr>
              <a:t>⑩認定薬剤師の地域多職種連携会議への出席</a:t>
            </a:r>
            <a:endParaRPr kumimoji="1" lang="en-US" altLang="ja-JP" sz="1400" dirty="0">
              <a:solidFill>
                <a:srgbClr val="0070C0"/>
              </a:solidFill>
              <a:latin typeface="+mj-ea"/>
              <a:ea typeface="+mj-ea"/>
            </a:endParaRPr>
          </a:p>
        </p:txBody>
      </p:sp>
      <p:sp>
        <p:nvSpPr>
          <p:cNvPr id="11" name="テキスト ボックス 10">
            <a:extLst>
              <a:ext uri="{FF2B5EF4-FFF2-40B4-BE49-F238E27FC236}">
                <a16:creationId xmlns:a16="http://schemas.microsoft.com/office/drawing/2014/main" id="{13082967-14A7-4733-E188-127895BEC70F}"/>
              </a:ext>
            </a:extLst>
          </p:cNvPr>
          <p:cNvSpPr txBox="1"/>
          <p:nvPr/>
        </p:nvSpPr>
        <p:spPr>
          <a:xfrm>
            <a:off x="5617109" y="1493803"/>
            <a:ext cx="588624" cy="2246769"/>
          </a:xfrm>
          <a:prstGeom prst="rect">
            <a:avLst/>
          </a:prstGeom>
          <a:noFill/>
        </p:spPr>
        <p:txBody>
          <a:bodyPr wrap="none" rtlCol="0">
            <a:spAutoFit/>
          </a:bodyPr>
          <a:lstStyle/>
          <a:p>
            <a:pPr algn="r"/>
            <a:r>
              <a:rPr kumimoji="1" lang="en-US" altLang="ja-JP" sz="1400" dirty="0">
                <a:latin typeface="+mj-ea"/>
                <a:ea typeface="+mj-ea"/>
              </a:rPr>
              <a:t>40</a:t>
            </a:r>
            <a:r>
              <a:rPr kumimoji="1" lang="ja-JP" altLang="en-US" sz="1400" dirty="0">
                <a:latin typeface="+mj-ea"/>
                <a:ea typeface="+mj-ea"/>
              </a:rPr>
              <a:t>回</a:t>
            </a:r>
            <a:endParaRPr kumimoji="1" lang="en-US" altLang="ja-JP" sz="1400" dirty="0">
              <a:latin typeface="+mj-ea"/>
              <a:ea typeface="+mj-ea"/>
            </a:endParaRPr>
          </a:p>
          <a:p>
            <a:pPr algn="r"/>
            <a:r>
              <a:rPr kumimoji="1" lang="en-US" altLang="ja-JP" sz="1400" dirty="0">
                <a:solidFill>
                  <a:srgbClr val="0070C0"/>
                </a:solidFill>
                <a:latin typeface="+mj-ea"/>
                <a:ea typeface="+mj-ea"/>
              </a:rPr>
              <a:t>1</a:t>
            </a:r>
            <a:r>
              <a:rPr kumimoji="1" lang="ja-JP" altLang="en-US" sz="1400" dirty="0">
                <a:solidFill>
                  <a:srgbClr val="0070C0"/>
                </a:solidFill>
                <a:latin typeface="+mj-ea"/>
                <a:ea typeface="+mj-ea"/>
              </a:rPr>
              <a:t>回</a:t>
            </a:r>
            <a:endParaRPr kumimoji="1" lang="en-US" altLang="ja-JP" sz="1400" dirty="0">
              <a:solidFill>
                <a:srgbClr val="0070C0"/>
              </a:solidFill>
              <a:latin typeface="+mj-ea"/>
              <a:ea typeface="+mj-ea"/>
            </a:endParaRPr>
          </a:p>
          <a:p>
            <a:pPr algn="r"/>
            <a:r>
              <a:rPr kumimoji="1" lang="en-US" altLang="ja-JP" sz="1400" dirty="0">
                <a:latin typeface="+mj-ea"/>
                <a:ea typeface="+mj-ea"/>
              </a:rPr>
              <a:t>20</a:t>
            </a:r>
            <a:r>
              <a:rPr kumimoji="1" lang="ja-JP" altLang="en-US" sz="1400" dirty="0">
                <a:latin typeface="+mj-ea"/>
                <a:ea typeface="+mj-ea"/>
              </a:rPr>
              <a:t>回</a:t>
            </a:r>
            <a:endParaRPr kumimoji="1" lang="en-US" altLang="ja-JP" sz="1400" dirty="0">
              <a:latin typeface="+mj-ea"/>
              <a:ea typeface="+mj-ea"/>
            </a:endParaRPr>
          </a:p>
          <a:p>
            <a:pPr algn="r"/>
            <a:r>
              <a:rPr kumimoji="1" lang="en-US" altLang="ja-JP" sz="1400" dirty="0">
                <a:solidFill>
                  <a:srgbClr val="0070C0"/>
                </a:solidFill>
                <a:latin typeface="+mj-ea"/>
                <a:ea typeface="+mj-ea"/>
              </a:rPr>
              <a:t>20</a:t>
            </a:r>
            <a:r>
              <a:rPr kumimoji="1" lang="ja-JP" altLang="en-US" sz="1400" dirty="0">
                <a:solidFill>
                  <a:srgbClr val="0070C0"/>
                </a:solidFill>
                <a:latin typeface="+mj-ea"/>
                <a:ea typeface="+mj-ea"/>
              </a:rPr>
              <a:t>回</a:t>
            </a:r>
            <a:endParaRPr kumimoji="1" lang="en-US" altLang="ja-JP" sz="1400" dirty="0">
              <a:solidFill>
                <a:srgbClr val="0070C0"/>
              </a:solidFill>
              <a:latin typeface="+mj-ea"/>
              <a:ea typeface="+mj-ea"/>
            </a:endParaRPr>
          </a:p>
          <a:p>
            <a:pPr algn="r"/>
            <a:r>
              <a:rPr kumimoji="1" lang="en-US" altLang="ja-JP" sz="1400" dirty="0">
                <a:latin typeface="+mj-ea"/>
                <a:ea typeface="+mj-ea"/>
              </a:rPr>
              <a:t>1</a:t>
            </a:r>
            <a:r>
              <a:rPr kumimoji="1" lang="ja-JP" altLang="en-US" sz="1400" dirty="0">
                <a:latin typeface="+mj-ea"/>
                <a:ea typeface="+mj-ea"/>
              </a:rPr>
              <a:t>回</a:t>
            </a:r>
            <a:endParaRPr kumimoji="1" lang="en-US" altLang="ja-JP" sz="1400" dirty="0">
              <a:latin typeface="+mj-ea"/>
              <a:ea typeface="+mj-ea"/>
            </a:endParaRPr>
          </a:p>
          <a:p>
            <a:pPr algn="r"/>
            <a:r>
              <a:rPr kumimoji="1" lang="en-US" altLang="ja-JP" sz="1400" dirty="0">
                <a:solidFill>
                  <a:srgbClr val="0070C0"/>
                </a:solidFill>
                <a:latin typeface="+mj-ea"/>
                <a:ea typeface="+mj-ea"/>
              </a:rPr>
              <a:t>1</a:t>
            </a:r>
            <a:r>
              <a:rPr kumimoji="1" lang="ja-JP" altLang="en-US" sz="1400" dirty="0">
                <a:solidFill>
                  <a:srgbClr val="0070C0"/>
                </a:solidFill>
                <a:latin typeface="+mj-ea"/>
                <a:ea typeface="+mj-ea"/>
              </a:rPr>
              <a:t>回</a:t>
            </a:r>
            <a:endParaRPr kumimoji="1" lang="en-US" altLang="ja-JP" sz="1400" dirty="0">
              <a:solidFill>
                <a:srgbClr val="0070C0"/>
              </a:solidFill>
              <a:latin typeface="+mj-ea"/>
              <a:ea typeface="+mj-ea"/>
            </a:endParaRPr>
          </a:p>
          <a:p>
            <a:pPr algn="r"/>
            <a:r>
              <a:rPr kumimoji="1" lang="en-US" altLang="ja-JP" sz="1400" dirty="0">
                <a:latin typeface="+mj-ea"/>
                <a:ea typeface="+mj-ea"/>
              </a:rPr>
              <a:t>24</a:t>
            </a:r>
            <a:r>
              <a:rPr kumimoji="1" lang="ja-JP" altLang="en-US" sz="1400" dirty="0">
                <a:latin typeface="+mj-ea"/>
                <a:ea typeface="+mj-ea"/>
              </a:rPr>
              <a:t>回</a:t>
            </a:r>
            <a:endParaRPr kumimoji="1" lang="en-US" altLang="ja-JP" sz="1400" dirty="0">
              <a:latin typeface="+mj-ea"/>
              <a:ea typeface="+mj-ea"/>
            </a:endParaRPr>
          </a:p>
          <a:p>
            <a:pPr algn="r"/>
            <a:r>
              <a:rPr kumimoji="1" lang="en-US" altLang="ja-JP" sz="1400" dirty="0">
                <a:solidFill>
                  <a:srgbClr val="0070C0"/>
                </a:solidFill>
                <a:latin typeface="+mj-ea"/>
                <a:ea typeface="+mj-ea"/>
              </a:rPr>
              <a:t>30</a:t>
            </a:r>
            <a:r>
              <a:rPr kumimoji="1" lang="ja-JP" altLang="en-US" sz="1400" dirty="0">
                <a:solidFill>
                  <a:srgbClr val="0070C0"/>
                </a:solidFill>
                <a:latin typeface="+mj-ea"/>
                <a:ea typeface="+mj-ea"/>
              </a:rPr>
              <a:t>回</a:t>
            </a:r>
            <a:endParaRPr kumimoji="1" lang="en-US" altLang="ja-JP" sz="1400" dirty="0">
              <a:solidFill>
                <a:srgbClr val="0070C0"/>
              </a:solidFill>
              <a:latin typeface="+mj-ea"/>
              <a:ea typeface="+mj-ea"/>
            </a:endParaRPr>
          </a:p>
          <a:p>
            <a:pPr algn="r"/>
            <a:r>
              <a:rPr kumimoji="1" lang="en-US" altLang="ja-JP" sz="1400" dirty="0">
                <a:latin typeface="+mj-ea"/>
                <a:ea typeface="+mj-ea"/>
              </a:rPr>
              <a:t>1</a:t>
            </a:r>
            <a:r>
              <a:rPr kumimoji="1" lang="ja-JP" altLang="en-US" sz="1400" dirty="0">
                <a:latin typeface="+mj-ea"/>
                <a:ea typeface="+mj-ea"/>
              </a:rPr>
              <a:t>回</a:t>
            </a:r>
            <a:endParaRPr kumimoji="1" lang="en-US" altLang="ja-JP" sz="1400" dirty="0">
              <a:latin typeface="+mj-ea"/>
              <a:ea typeface="+mj-ea"/>
            </a:endParaRPr>
          </a:p>
          <a:p>
            <a:pPr algn="r"/>
            <a:r>
              <a:rPr kumimoji="1" lang="en-US" altLang="ja-JP" sz="1400" dirty="0">
                <a:solidFill>
                  <a:srgbClr val="0070C0"/>
                </a:solidFill>
                <a:latin typeface="+mj-ea"/>
                <a:ea typeface="+mj-ea"/>
              </a:rPr>
              <a:t>1</a:t>
            </a:r>
            <a:r>
              <a:rPr kumimoji="1" lang="ja-JP" altLang="en-US" sz="1400" dirty="0">
                <a:solidFill>
                  <a:srgbClr val="0070C0"/>
                </a:solidFill>
                <a:latin typeface="+mj-ea"/>
                <a:ea typeface="+mj-ea"/>
              </a:rPr>
              <a:t>回</a:t>
            </a:r>
            <a:endParaRPr kumimoji="1" lang="en-US" altLang="ja-JP" sz="1400" dirty="0">
              <a:solidFill>
                <a:srgbClr val="0070C0"/>
              </a:solidFill>
              <a:latin typeface="+mj-ea"/>
              <a:ea typeface="+mj-ea"/>
            </a:endParaRPr>
          </a:p>
        </p:txBody>
      </p:sp>
      <p:sp>
        <p:nvSpPr>
          <p:cNvPr id="12" name="テキスト ボックス 11">
            <a:extLst>
              <a:ext uri="{FF2B5EF4-FFF2-40B4-BE49-F238E27FC236}">
                <a16:creationId xmlns:a16="http://schemas.microsoft.com/office/drawing/2014/main" id="{802A2C09-5002-234E-936A-A35BE42AB1DF}"/>
              </a:ext>
            </a:extLst>
          </p:cNvPr>
          <p:cNvSpPr txBox="1"/>
          <p:nvPr/>
        </p:nvSpPr>
        <p:spPr>
          <a:xfrm>
            <a:off x="6219001" y="1484895"/>
            <a:ext cx="700834" cy="2246769"/>
          </a:xfrm>
          <a:prstGeom prst="rect">
            <a:avLst/>
          </a:prstGeom>
          <a:noFill/>
        </p:spPr>
        <p:txBody>
          <a:bodyPr wrap="none" rtlCol="0">
            <a:spAutoFit/>
          </a:bodyPr>
          <a:lstStyle/>
          <a:p>
            <a:pPr algn="r"/>
            <a:r>
              <a:rPr kumimoji="1" lang="en-US" altLang="ja-JP" sz="1400" dirty="0">
                <a:latin typeface="+mj-ea"/>
                <a:ea typeface="+mj-ea"/>
              </a:rPr>
              <a:t>400</a:t>
            </a:r>
            <a:r>
              <a:rPr kumimoji="1" lang="ja-JP" altLang="en-US" sz="1400" dirty="0">
                <a:latin typeface="+mj-ea"/>
                <a:ea typeface="+mj-ea"/>
              </a:rPr>
              <a:t>回</a:t>
            </a:r>
            <a:endParaRPr kumimoji="1" lang="en-US" altLang="ja-JP" sz="1400" dirty="0">
              <a:latin typeface="+mj-ea"/>
              <a:ea typeface="+mj-ea"/>
            </a:endParaRPr>
          </a:p>
          <a:p>
            <a:pPr algn="r"/>
            <a:r>
              <a:rPr kumimoji="1" lang="en-US" altLang="ja-JP" sz="1400" dirty="0">
                <a:solidFill>
                  <a:srgbClr val="0070C0"/>
                </a:solidFill>
                <a:latin typeface="+mj-ea"/>
                <a:ea typeface="+mj-ea"/>
              </a:rPr>
              <a:t>10</a:t>
            </a:r>
            <a:r>
              <a:rPr kumimoji="1" lang="ja-JP" altLang="en-US" sz="1400" dirty="0">
                <a:solidFill>
                  <a:srgbClr val="0070C0"/>
                </a:solidFill>
                <a:latin typeface="+mj-ea"/>
                <a:ea typeface="+mj-ea"/>
              </a:rPr>
              <a:t>回</a:t>
            </a:r>
            <a:endParaRPr kumimoji="1" lang="en-US" altLang="ja-JP" sz="1400" dirty="0">
              <a:solidFill>
                <a:srgbClr val="0070C0"/>
              </a:solidFill>
              <a:latin typeface="+mj-ea"/>
              <a:ea typeface="+mj-ea"/>
            </a:endParaRPr>
          </a:p>
          <a:p>
            <a:pPr algn="r"/>
            <a:r>
              <a:rPr kumimoji="1" lang="en-US" altLang="ja-JP" sz="1400" dirty="0">
                <a:latin typeface="+mj-ea"/>
                <a:ea typeface="+mj-ea"/>
              </a:rPr>
              <a:t>40</a:t>
            </a:r>
            <a:r>
              <a:rPr kumimoji="1" lang="ja-JP" altLang="en-US" sz="1400" dirty="0">
                <a:latin typeface="+mj-ea"/>
                <a:ea typeface="+mj-ea"/>
              </a:rPr>
              <a:t>回</a:t>
            </a:r>
            <a:endParaRPr kumimoji="1" lang="en-US" altLang="ja-JP" sz="1400" dirty="0">
              <a:latin typeface="+mj-ea"/>
              <a:ea typeface="+mj-ea"/>
            </a:endParaRPr>
          </a:p>
          <a:p>
            <a:pPr algn="r"/>
            <a:r>
              <a:rPr kumimoji="1" lang="en-US" altLang="ja-JP" sz="1400" dirty="0">
                <a:solidFill>
                  <a:srgbClr val="0070C0"/>
                </a:solidFill>
                <a:latin typeface="+mj-ea"/>
                <a:ea typeface="+mj-ea"/>
              </a:rPr>
              <a:t>40</a:t>
            </a:r>
            <a:r>
              <a:rPr kumimoji="1" lang="ja-JP" altLang="en-US" sz="1400" dirty="0">
                <a:solidFill>
                  <a:srgbClr val="0070C0"/>
                </a:solidFill>
                <a:latin typeface="+mj-ea"/>
                <a:ea typeface="+mj-ea"/>
              </a:rPr>
              <a:t>回</a:t>
            </a:r>
            <a:endParaRPr kumimoji="1" lang="en-US" altLang="ja-JP" sz="1400" dirty="0">
              <a:solidFill>
                <a:srgbClr val="0070C0"/>
              </a:solidFill>
              <a:latin typeface="+mj-ea"/>
              <a:ea typeface="+mj-ea"/>
            </a:endParaRPr>
          </a:p>
          <a:p>
            <a:pPr algn="r"/>
            <a:r>
              <a:rPr kumimoji="1" lang="en-US" altLang="ja-JP" sz="1400" dirty="0">
                <a:latin typeface="+mj-ea"/>
                <a:ea typeface="+mj-ea"/>
              </a:rPr>
              <a:t>12</a:t>
            </a:r>
            <a:r>
              <a:rPr kumimoji="1" lang="ja-JP" altLang="en-US" sz="1400" dirty="0">
                <a:latin typeface="+mj-ea"/>
                <a:ea typeface="+mj-ea"/>
              </a:rPr>
              <a:t>回</a:t>
            </a:r>
            <a:endParaRPr kumimoji="1" lang="en-US" altLang="ja-JP" sz="1400" dirty="0">
              <a:latin typeface="+mj-ea"/>
              <a:ea typeface="+mj-ea"/>
            </a:endParaRPr>
          </a:p>
          <a:p>
            <a:pPr algn="r"/>
            <a:r>
              <a:rPr kumimoji="1" lang="en-US" altLang="ja-JP" sz="1400" dirty="0">
                <a:solidFill>
                  <a:srgbClr val="0070C0"/>
                </a:solidFill>
                <a:latin typeface="+mj-ea"/>
                <a:ea typeface="+mj-ea"/>
              </a:rPr>
              <a:t>1</a:t>
            </a:r>
            <a:r>
              <a:rPr kumimoji="1" lang="ja-JP" altLang="en-US" sz="1400" dirty="0">
                <a:solidFill>
                  <a:srgbClr val="0070C0"/>
                </a:solidFill>
                <a:latin typeface="+mj-ea"/>
                <a:ea typeface="+mj-ea"/>
              </a:rPr>
              <a:t>回</a:t>
            </a:r>
            <a:endParaRPr kumimoji="1" lang="en-US" altLang="ja-JP" sz="1400" dirty="0">
              <a:solidFill>
                <a:srgbClr val="0070C0"/>
              </a:solidFill>
              <a:latin typeface="+mj-ea"/>
              <a:ea typeface="+mj-ea"/>
            </a:endParaRPr>
          </a:p>
          <a:p>
            <a:pPr algn="r"/>
            <a:r>
              <a:rPr kumimoji="1" lang="en-US" altLang="ja-JP" sz="1400" dirty="0">
                <a:latin typeface="+mj-ea"/>
                <a:ea typeface="+mj-ea"/>
              </a:rPr>
              <a:t>24</a:t>
            </a:r>
            <a:r>
              <a:rPr kumimoji="1" lang="ja-JP" altLang="en-US" sz="1400" dirty="0">
                <a:latin typeface="+mj-ea"/>
                <a:ea typeface="+mj-ea"/>
              </a:rPr>
              <a:t>回</a:t>
            </a:r>
            <a:endParaRPr kumimoji="1" lang="en-US" altLang="ja-JP" sz="1400" dirty="0">
              <a:latin typeface="+mj-ea"/>
              <a:ea typeface="+mj-ea"/>
            </a:endParaRPr>
          </a:p>
          <a:p>
            <a:pPr algn="r"/>
            <a:r>
              <a:rPr kumimoji="1" lang="en-US" altLang="ja-JP" sz="1400" dirty="0">
                <a:solidFill>
                  <a:srgbClr val="0070C0"/>
                </a:solidFill>
                <a:latin typeface="+mj-ea"/>
                <a:ea typeface="+mj-ea"/>
              </a:rPr>
              <a:t>60</a:t>
            </a:r>
            <a:r>
              <a:rPr kumimoji="1" lang="ja-JP" altLang="en-US" sz="1400" dirty="0">
                <a:solidFill>
                  <a:srgbClr val="0070C0"/>
                </a:solidFill>
                <a:latin typeface="+mj-ea"/>
                <a:ea typeface="+mj-ea"/>
              </a:rPr>
              <a:t>回</a:t>
            </a:r>
            <a:endParaRPr kumimoji="1" lang="en-US" altLang="ja-JP" sz="1400" dirty="0">
              <a:solidFill>
                <a:srgbClr val="0070C0"/>
              </a:solidFill>
              <a:latin typeface="+mj-ea"/>
              <a:ea typeface="+mj-ea"/>
            </a:endParaRPr>
          </a:p>
          <a:p>
            <a:pPr algn="r"/>
            <a:r>
              <a:rPr kumimoji="1" lang="en-US" altLang="ja-JP" sz="1400" dirty="0">
                <a:latin typeface="+mj-ea"/>
                <a:ea typeface="+mj-ea"/>
              </a:rPr>
              <a:t>1</a:t>
            </a:r>
            <a:r>
              <a:rPr kumimoji="1" lang="ja-JP" altLang="en-US" sz="1400" dirty="0">
                <a:latin typeface="+mj-ea"/>
                <a:ea typeface="+mj-ea"/>
              </a:rPr>
              <a:t>回</a:t>
            </a:r>
            <a:endParaRPr kumimoji="1" lang="en-US" altLang="ja-JP" sz="1400" dirty="0">
              <a:latin typeface="+mj-ea"/>
              <a:ea typeface="+mj-ea"/>
            </a:endParaRPr>
          </a:p>
          <a:p>
            <a:pPr algn="r"/>
            <a:r>
              <a:rPr kumimoji="1" lang="en-US" altLang="ja-JP" sz="1400" dirty="0">
                <a:solidFill>
                  <a:srgbClr val="0070C0"/>
                </a:solidFill>
                <a:latin typeface="+mj-ea"/>
                <a:ea typeface="+mj-ea"/>
              </a:rPr>
              <a:t>5</a:t>
            </a:r>
            <a:r>
              <a:rPr kumimoji="1" lang="ja-JP" altLang="en-US" sz="1400" dirty="0">
                <a:solidFill>
                  <a:srgbClr val="0070C0"/>
                </a:solidFill>
                <a:latin typeface="+mj-ea"/>
                <a:ea typeface="+mj-ea"/>
              </a:rPr>
              <a:t>回</a:t>
            </a:r>
            <a:endParaRPr kumimoji="1" lang="en-US" altLang="ja-JP" sz="1400" dirty="0">
              <a:solidFill>
                <a:srgbClr val="0070C0"/>
              </a:solidFill>
              <a:latin typeface="+mj-ea"/>
              <a:ea typeface="+mj-ea"/>
            </a:endParaRPr>
          </a:p>
        </p:txBody>
      </p:sp>
      <p:sp>
        <p:nvSpPr>
          <p:cNvPr id="13" name="テキスト ボックス 12">
            <a:extLst>
              <a:ext uri="{FF2B5EF4-FFF2-40B4-BE49-F238E27FC236}">
                <a16:creationId xmlns:a16="http://schemas.microsoft.com/office/drawing/2014/main" id="{322D0F51-F1F2-ECD2-22EA-A6092BB0FCAD}"/>
              </a:ext>
            </a:extLst>
          </p:cNvPr>
          <p:cNvSpPr txBox="1"/>
          <p:nvPr/>
        </p:nvSpPr>
        <p:spPr>
          <a:xfrm>
            <a:off x="1603805" y="1078224"/>
            <a:ext cx="543739" cy="307777"/>
          </a:xfrm>
          <a:prstGeom prst="rect">
            <a:avLst/>
          </a:prstGeom>
          <a:noFill/>
        </p:spPr>
        <p:txBody>
          <a:bodyPr wrap="none" rtlCol="0">
            <a:spAutoFit/>
          </a:bodyPr>
          <a:lstStyle/>
          <a:p>
            <a:r>
              <a:rPr kumimoji="1" lang="ja-JP" altLang="en-US" sz="1400" dirty="0"/>
              <a:t>要件</a:t>
            </a:r>
          </a:p>
        </p:txBody>
      </p:sp>
      <p:sp>
        <p:nvSpPr>
          <p:cNvPr id="14" name="テキスト ボックス 13">
            <a:extLst>
              <a:ext uri="{FF2B5EF4-FFF2-40B4-BE49-F238E27FC236}">
                <a16:creationId xmlns:a16="http://schemas.microsoft.com/office/drawing/2014/main" id="{F42581A6-D4C4-3862-C06C-9E15EC2E49CA}"/>
              </a:ext>
            </a:extLst>
          </p:cNvPr>
          <p:cNvSpPr txBox="1"/>
          <p:nvPr/>
        </p:nvSpPr>
        <p:spPr>
          <a:xfrm>
            <a:off x="5617109" y="1087715"/>
            <a:ext cx="902811" cy="307777"/>
          </a:xfrm>
          <a:prstGeom prst="rect">
            <a:avLst/>
          </a:prstGeom>
          <a:noFill/>
        </p:spPr>
        <p:txBody>
          <a:bodyPr wrap="none" rtlCol="0">
            <a:spAutoFit/>
          </a:bodyPr>
          <a:lstStyle/>
          <a:p>
            <a:r>
              <a:rPr kumimoji="1" lang="ja-JP" altLang="en-US" sz="1400" dirty="0"/>
              <a:t>基本料１</a:t>
            </a:r>
          </a:p>
        </p:txBody>
      </p:sp>
      <p:sp>
        <p:nvSpPr>
          <p:cNvPr id="15" name="テキスト ボックス 14">
            <a:extLst>
              <a:ext uri="{FF2B5EF4-FFF2-40B4-BE49-F238E27FC236}">
                <a16:creationId xmlns:a16="http://schemas.microsoft.com/office/drawing/2014/main" id="{F5569B05-55F1-C25B-3FF8-77039581A5BA}"/>
              </a:ext>
            </a:extLst>
          </p:cNvPr>
          <p:cNvSpPr txBox="1"/>
          <p:nvPr/>
        </p:nvSpPr>
        <p:spPr>
          <a:xfrm>
            <a:off x="6339155" y="1087715"/>
            <a:ext cx="902811" cy="307777"/>
          </a:xfrm>
          <a:prstGeom prst="rect">
            <a:avLst/>
          </a:prstGeom>
          <a:noFill/>
        </p:spPr>
        <p:txBody>
          <a:bodyPr wrap="none" rtlCol="0">
            <a:spAutoFit/>
          </a:bodyPr>
          <a:lstStyle/>
          <a:p>
            <a:r>
              <a:rPr kumimoji="1" lang="ja-JP" altLang="en-US" sz="1400" dirty="0"/>
              <a:t>それ以外</a:t>
            </a:r>
          </a:p>
        </p:txBody>
      </p:sp>
      <p:cxnSp>
        <p:nvCxnSpPr>
          <p:cNvPr id="16" name="直線コネクタ 15">
            <a:extLst>
              <a:ext uri="{FF2B5EF4-FFF2-40B4-BE49-F238E27FC236}">
                <a16:creationId xmlns:a16="http://schemas.microsoft.com/office/drawing/2014/main" id="{27FCEC9B-BD49-45F0-00AC-81660E34C6FA}"/>
              </a:ext>
            </a:extLst>
          </p:cNvPr>
          <p:cNvCxnSpPr>
            <a:cxnSpLocks/>
          </p:cNvCxnSpPr>
          <p:nvPr/>
        </p:nvCxnSpPr>
        <p:spPr>
          <a:xfrm>
            <a:off x="1502977" y="1365205"/>
            <a:ext cx="5738989"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300BE131-BCAF-7705-6732-EC697958A203}"/>
              </a:ext>
            </a:extLst>
          </p:cNvPr>
          <p:cNvCxnSpPr>
            <a:cxnSpLocks/>
          </p:cNvCxnSpPr>
          <p:nvPr/>
        </p:nvCxnSpPr>
        <p:spPr>
          <a:xfrm>
            <a:off x="1502977" y="1082763"/>
            <a:ext cx="5738989"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二等辺三角形 25">
            <a:extLst>
              <a:ext uri="{FF2B5EF4-FFF2-40B4-BE49-F238E27FC236}">
                <a16:creationId xmlns:a16="http://schemas.microsoft.com/office/drawing/2014/main" id="{EDB7E3C1-C538-3435-5569-7910B503A5ED}"/>
              </a:ext>
            </a:extLst>
          </p:cNvPr>
          <p:cNvSpPr/>
          <p:nvPr/>
        </p:nvSpPr>
        <p:spPr>
          <a:xfrm rot="5400000">
            <a:off x="1156265" y="3006317"/>
            <a:ext cx="180493" cy="176425"/>
          </a:xfrm>
          <a:prstGeom prst="triangle">
            <a:avLst/>
          </a:prstGeom>
          <a:solidFill>
            <a:srgbClr val="FF65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二等辺三角形 26">
            <a:extLst>
              <a:ext uri="{FF2B5EF4-FFF2-40B4-BE49-F238E27FC236}">
                <a16:creationId xmlns:a16="http://schemas.microsoft.com/office/drawing/2014/main" id="{6AF5B6A4-1F7D-4A28-EB6C-FE0840F2757D}"/>
              </a:ext>
            </a:extLst>
          </p:cNvPr>
          <p:cNvSpPr/>
          <p:nvPr/>
        </p:nvSpPr>
        <p:spPr>
          <a:xfrm rot="5400000">
            <a:off x="1184702" y="3426966"/>
            <a:ext cx="180493" cy="176425"/>
          </a:xfrm>
          <a:prstGeom prst="triangle">
            <a:avLst/>
          </a:prstGeom>
          <a:solidFill>
            <a:srgbClr val="FF65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CBD9A8F0-A699-F03F-7B69-8FF884AE788A}"/>
              </a:ext>
            </a:extLst>
          </p:cNvPr>
          <p:cNvSpPr/>
          <p:nvPr/>
        </p:nvSpPr>
        <p:spPr>
          <a:xfrm>
            <a:off x="676275" y="3907171"/>
            <a:ext cx="4668288" cy="307775"/>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服薬情報等提供料が算定不可となっているもので相当する業務</a:t>
            </a:r>
          </a:p>
        </p:txBody>
      </p:sp>
      <p:sp>
        <p:nvSpPr>
          <p:cNvPr id="29" name="テキスト ボックス 28">
            <a:extLst>
              <a:ext uri="{FF2B5EF4-FFF2-40B4-BE49-F238E27FC236}">
                <a16:creationId xmlns:a16="http://schemas.microsoft.com/office/drawing/2014/main" id="{7064666E-919A-E69B-222E-6FECB3C4D36D}"/>
              </a:ext>
            </a:extLst>
          </p:cNvPr>
          <p:cNvSpPr txBox="1"/>
          <p:nvPr/>
        </p:nvSpPr>
        <p:spPr>
          <a:xfrm>
            <a:off x="695325" y="4307347"/>
            <a:ext cx="7879080" cy="646331"/>
          </a:xfrm>
          <a:prstGeom prst="rect">
            <a:avLst/>
          </a:prstGeom>
          <a:noFill/>
        </p:spPr>
        <p:txBody>
          <a:bodyPr wrap="none" rtlCol="0">
            <a:spAutoFit/>
          </a:bodyPr>
          <a:lstStyle/>
          <a:p>
            <a:r>
              <a:rPr kumimoji="1" lang="ja-JP" altLang="en-US" sz="1200" dirty="0"/>
              <a:t>・特定薬剤管理指導加算２　・調剤後薬剤管理指導料　・服用薬剤調整支援料</a:t>
            </a:r>
            <a:endParaRPr kumimoji="1" lang="en-US" altLang="ja-JP" sz="1200" dirty="0"/>
          </a:p>
          <a:p>
            <a:r>
              <a:rPr kumimoji="1" lang="ja-JP" altLang="en-US" sz="1200" dirty="0"/>
              <a:t>・かかりつけ薬剤師指導料を算定している患者に対し、服薬情報等提供料の算定に相当する業務を実施した場合</a:t>
            </a:r>
            <a:endParaRPr kumimoji="1" lang="en-US" altLang="ja-JP" sz="1200" dirty="0"/>
          </a:p>
          <a:p>
            <a:r>
              <a:rPr kumimoji="1" lang="en-US" altLang="ja-JP" sz="1200" dirty="0"/>
              <a:t>※</a:t>
            </a:r>
            <a:r>
              <a:rPr kumimoji="1" lang="ja-JP" altLang="en-US" sz="1200" dirty="0"/>
              <a:t>かかりつけ薬剤師包括管理料は省略</a:t>
            </a:r>
          </a:p>
        </p:txBody>
      </p:sp>
      <p:sp>
        <p:nvSpPr>
          <p:cNvPr id="30" name="テキスト ボックス 29">
            <a:extLst>
              <a:ext uri="{FF2B5EF4-FFF2-40B4-BE49-F238E27FC236}">
                <a16:creationId xmlns:a16="http://schemas.microsoft.com/office/drawing/2014/main" id="{2F6E1417-0140-A1BE-E78C-05C26B25DE0E}"/>
              </a:ext>
            </a:extLst>
          </p:cNvPr>
          <p:cNvSpPr txBox="1"/>
          <p:nvPr/>
        </p:nvSpPr>
        <p:spPr>
          <a:xfrm>
            <a:off x="695325" y="4966130"/>
            <a:ext cx="6898042" cy="261610"/>
          </a:xfrm>
          <a:prstGeom prst="rect">
            <a:avLst/>
          </a:prstGeom>
          <a:noFill/>
        </p:spPr>
        <p:txBody>
          <a:bodyPr wrap="none" rtlCol="0">
            <a:spAutoFit/>
          </a:bodyPr>
          <a:lstStyle/>
          <a:p>
            <a:r>
              <a:rPr kumimoji="1" lang="ja-JP" altLang="en-US" sz="1100" dirty="0">
                <a:latin typeface="+mj-ea"/>
                <a:ea typeface="+mj-ea"/>
              </a:rPr>
              <a:t>掲載元：保医発</a:t>
            </a:r>
            <a:r>
              <a:rPr kumimoji="1" lang="en-US" altLang="ja-JP" sz="1100" dirty="0">
                <a:latin typeface="+mj-ea"/>
                <a:ea typeface="+mj-ea"/>
              </a:rPr>
              <a:t>0305</a:t>
            </a:r>
            <a:r>
              <a:rPr kumimoji="1" lang="ja-JP" altLang="en-US" sz="1100" dirty="0">
                <a:latin typeface="+mj-ea"/>
                <a:ea typeface="+mj-ea"/>
              </a:rPr>
              <a:t>第</a:t>
            </a:r>
            <a:r>
              <a:rPr kumimoji="1" lang="en-US" altLang="ja-JP" sz="1100" dirty="0">
                <a:latin typeface="+mj-ea"/>
                <a:ea typeface="+mj-ea"/>
              </a:rPr>
              <a:t>6</a:t>
            </a:r>
            <a:r>
              <a:rPr kumimoji="1" lang="ja-JP" altLang="en-US" sz="1100" dirty="0">
                <a:latin typeface="+mj-ea"/>
                <a:ea typeface="+mj-ea"/>
              </a:rPr>
              <a:t>号　特掲診察料の施設基準及びその届出に関する手続きの取扱いについて　</a:t>
            </a:r>
            <a:r>
              <a:rPr kumimoji="1" lang="en-US" altLang="ja-JP" sz="1100" dirty="0">
                <a:latin typeface="+mj-ea"/>
                <a:ea typeface="+mj-ea"/>
              </a:rPr>
              <a:t>P323</a:t>
            </a:r>
            <a:endParaRPr kumimoji="1" lang="ja-JP" altLang="en-US" sz="1100" dirty="0">
              <a:latin typeface="+mj-ea"/>
              <a:ea typeface="+mj-ea"/>
            </a:endParaRPr>
          </a:p>
        </p:txBody>
      </p:sp>
      <p:sp>
        <p:nvSpPr>
          <p:cNvPr id="31" name="正方形/長方形 30">
            <a:extLst>
              <a:ext uri="{FF2B5EF4-FFF2-40B4-BE49-F238E27FC236}">
                <a16:creationId xmlns:a16="http://schemas.microsoft.com/office/drawing/2014/main" id="{89567745-08FB-039C-3335-11DD964CA5C1}"/>
              </a:ext>
            </a:extLst>
          </p:cNvPr>
          <p:cNvSpPr/>
          <p:nvPr/>
        </p:nvSpPr>
        <p:spPr>
          <a:xfrm>
            <a:off x="689404" y="4227398"/>
            <a:ext cx="8111695" cy="1000342"/>
          </a:xfrm>
          <a:prstGeom prst="rect">
            <a:avLst/>
          </a:prstGeom>
          <a:noFill/>
          <a:ln w="1905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A62CA07-BE81-934A-B3F2-0F9DB948ED23}"/>
              </a:ext>
            </a:extLst>
          </p:cNvPr>
          <p:cNvSpPr/>
          <p:nvPr/>
        </p:nvSpPr>
        <p:spPr>
          <a:xfrm>
            <a:off x="685800" y="5370461"/>
            <a:ext cx="4668288" cy="307775"/>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認定薬剤師の地域多職種連携会議への参加　</a:t>
            </a:r>
            <a:r>
              <a:rPr kumimoji="1" lang="en-US" altLang="ja-JP" sz="1200" dirty="0"/>
              <a:t>(</a:t>
            </a:r>
            <a:r>
              <a:rPr kumimoji="1" lang="ja-JP" altLang="en-US" sz="1200" dirty="0"/>
              <a:t>多職種連携会議</a:t>
            </a:r>
            <a:r>
              <a:rPr kumimoji="1" lang="en-US" altLang="ja-JP" sz="1200" dirty="0"/>
              <a:t>)</a:t>
            </a:r>
            <a:endParaRPr kumimoji="1" lang="ja-JP" altLang="en-US" sz="1200" dirty="0"/>
          </a:p>
        </p:txBody>
      </p:sp>
      <p:sp>
        <p:nvSpPr>
          <p:cNvPr id="33" name="テキスト ボックス 32">
            <a:extLst>
              <a:ext uri="{FF2B5EF4-FFF2-40B4-BE49-F238E27FC236}">
                <a16:creationId xmlns:a16="http://schemas.microsoft.com/office/drawing/2014/main" id="{E29113AF-9C93-6141-B93F-8C09E0F29968}"/>
              </a:ext>
            </a:extLst>
          </p:cNvPr>
          <p:cNvSpPr txBox="1"/>
          <p:nvPr/>
        </p:nvSpPr>
        <p:spPr>
          <a:xfrm>
            <a:off x="695325" y="5770285"/>
            <a:ext cx="5570756" cy="461665"/>
          </a:xfrm>
          <a:prstGeom prst="rect">
            <a:avLst/>
          </a:prstGeom>
          <a:noFill/>
        </p:spPr>
        <p:txBody>
          <a:bodyPr wrap="none" rtlCol="0">
            <a:spAutoFit/>
          </a:bodyPr>
          <a:lstStyle/>
          <a:p>
            <a:r>
              <a:rPr kumimoji="1" lang="ja-JP" altLang="en-US" sz="1200" dirty="0"/>
              <a:t>・地域包括支援センターが主催する地域ケア会議　　　・サービス担当者会議</a:t>
            </a:r>
            <a:endParaRPr kumimoji="1" lang="en-US" altLang="ja-JP" sz="1200" dirty="0"/>
          </a:p>
          <a:p>
            <a:r>
              <a:rPr kumimoji="1" lang="ja-JP" altLang="en-US" sz="1200" dirty="0"/>
              <a:t>・退院時カンファレンス</a:t>
            </a:r>
          </a:p>
        </p:txBody>
      </p:sp>
      <p:sp>
        <p:nvSpPr>
          <p:cNvPr id="34" name="テキスト ボックス 33">
            <a:extLst>
              <a:ext uri="{FF2B5EF4-FFF2-40B4-BE49-F238E27FC236}">
                <a16:creationId xmlns:a16="http://schemas.microsoft.com/office/drawing/2014/main" id="{DFBB9BA9-3753-9252-E193-102614A8B303}"/>
              </a:ext>
            </a:extLst>
          </p:cNvPr>
          <p:cNvSpPr txBox="1"/>
          <p:nvPr/>
        </p:nvSpPr>
        <p:spPr>
          <a:xfrm>
            <a:off x="676275" y="6319853"/>
            <a:ext cx="3765774" cy="261610"/>
          </a:xfrm>
          <a:prstGeom prst="rect">
            <a:avLst/>
          </a:prstGeom>
          <a:noFill/>
        </p:spPr>
        <p:txBody>
          <a:bodyPr wrap="none" rtlCol="0">
            <a:spAutoFit/>
          </a:bodyPr>
          <a:lstStyle/>
          <a:p>
            <a:r>
              <a:rPr kumimoji="1" lang="ja-JP" altLang="en-US" sz="1100" dirty="0">
                <a:latin typeface="+mj-ea"/>
                <a:ea typeface="+mj-ea"/>
              </a:rPr>
              <a:t>掲載元：令和</a:t>
            </a:r>
            <a:r>
              <a:rPr kumimoji="1" lang="en-US" altLang="ja-JP" sz="1100" dirty="0">
                <a:latin typeface="+mj-ea"/>
                <a:ea typeface="+mj-ea"/>
              </a:rPr>
              <a:t>2</a:t>
            </a:r>
            <a:r>
              <a:rPr kumimoji="1" lang="ja-JP" altLang="en-US" sz="1100" dirty="0">
                <a:latin typeface="+mj-ea"/>
                <a:ea typeface="+mj-ea"/>
              </a:rPr>
              <a:t>年</a:t>
            </a:r>
            <a:r>
              <a:rPr kumimoji="1" lang="en-US" altLang="ja-JP" sz="1100" dirty="0">
                <a:latin typeface="+mj-ea"/>
                <a:ea typeface="+mj-ea"/>
              </a:rPr>
              <a:t>3</a:t>
            </a:r>
            <a:r>
              <a:rPr kumimoji="1" lang="ja-JP" altLang="en-US" sz="1100" dirty="0">
                <a:latin typeface="+mj-ea"/>
                <a:ea typeface="+mj-ea"/>
              </a:rPr>
              <a:t>月</a:t>
            </a:r>
            <a:r>
              <a:rPr kumimoji="1" lang="en-US" altLang="ja-JP" sz="1100" dirty="0">
                <a:latin typeface="+mj-ea"/>
                <a:ea typeface="+mj-ea"/>
              </a:rPr>
              <a:t>31</a:t>
            </a:r>
            <a:r>
              <a:rPr kumimoji="1" lang="ja-JP" altLang="en-US" sz="1100" dirty="0">
                <a:latin typeface="+mj-ea"/>
                <a:ea typeface="+mj-ea"/>
              </a:rPr>
              <a:t>日事務連絡　疑義解釈　</a:t>
            </a:r>
            <a:r>
              <a:rPr kumimoji="1" lang="en-US" altLang="ja-JP" sz="1100" dirty="0">
                <a:latin typeface="+mj-ea"/>
                <a:ea typeface="+mj-ea"/>
              </a:rPr>
              <a:t>(</a:t>
            </a:r>
            <a:r>
              <a:rPr kumimoji="1" lang="ja-JP" altLang="en-US" sz="1100" dirty="0">
                <a:latin typeface="+mj-ea"/>
                <a:ea typeface="+mj-ea"/>
              </a:rPr>
              <a:t>その１</a:t>
            </a:r>
            <a:r>
              <a:rPr kumimoji="1" lang="en-US" altLang="ja-JP" sz="1100" dirty="0">
                <a:latin typeface="+mj-ea"/>
                <a:ea typeface="+mj-ea"/>
              </a:rPr>
              <a:t>)</a:t>
            </a:r>
            <a:endParaRPr kumimoji="1" lang="ja-JP" altLang="en-US" sz="1100" dirty="0">
              <a:latin typeface="+mj-ea"/>
              <a:ea typeface="+mj-ea"/>
            </a:endParaRPr>
          </a:p>
        </p:txBody>
      </p:sp>
      <p:sp>
        <p:nvSpPr>
          <p:cNvPr id="35" name="正方形/長方形 34">
            <a:extLst>
              <a:ext uri="{FF2B5EF4-FFF2-40B4-BE49-F238E27FC236}">
                <a16:creationId xmlns:a16="http://schemas.microsoft.com/office/drawing/2014/main" id="{73BE1C09-8C7D-8098-43EF-128B0BA61F47}"/>
              </a:ext>
            </a:extLst>
          </p:cNvPr>
          <p:cNvSpPr/>
          <p:nvPr/>
        </p:nvSpPr>
        <p:spPr>
          <a:xfrm>
            <a:off x="698929" y="5675746"/>
            <a:ext cx="8111695" cy="905717"/>
          </a:xfrm>
          <a:prstGeom prst="rect">
            <a:avLst/>
          </a:prstGeom>
          <a:noFill/>
          <a:ln w="1905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28CABA09-852C-8164-EF7B-8BFA8FA736D4}"/>
              </a:ext>
            </a:extLst>
          </p:cNvPr>
          <p:cNvSpPr/>
          <p:nvPr/>
        </p:nvSpPr>
        <p:spPr>
          <a:xfrm>
            <a:off x="7810500" y="0"/>
            <a:ext cx="1333500" cy="258480"/>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参考資料</a:t>
            </a:r>
          </a:p>
        </p:txBody>
      </p:sp>
    </p:spTree>
    <p:extLst>
      <p:ext uri="{BB962C8B-B14F-4D97-AF65-F5344CB8AC3E}">
        <p14:creationId xmlns:p14="http://schemas.microsoft.com/office/powerpoint/2010/main" val="8989086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05F706F-2F75-CE88-7564-299708A97E70}"/>
              </a:ext>
            </a:extLst>
          </p:cNvPr>
          <p:cNvSpPr txBox="1"/>
          <p:nvPr/>
        </p:nvSpPr>
        <p:spPr>
          <a:xfrm>
            <a:off x="427775" y="426387"/>
            <a:ext cx="5802545" cy="369332"/>
          </a:xfrm>
          <a:prstGeom prst="rect">
            <a:avLst/>
          </a:prstGeom>
          <a:noFill/>
        </p:spPr>
        <p:txBody>
          <a:bodyPr wrap="square" rtlCol="0">
            <a:spAutoFit/>
          </a:bodyPr>
          <a:lstStyle/>
          <a:p>
            <a:r>
              <a:rPr kumimoji="1" lang="ja-JP" altLang="en-US" b="1" dirty="0"/>
              <a:t>■対人業務への取組</a:t>
            </a:r>
          </a:p>
        </p:txBody>
      </p:sp>
      <p:sp>
        <p:nvSpPr>
          <p:cNvPr id="4" name="正方形/長方形 3">
            <a:extLst>
              <a:ext uri="{FF2B5EF4-FFF2-40B4-BE49-F238E27FC236}">
                <a16:creationId xmlns:a16="http://schemas.microsoft.com/office/drawing/2014/main" id="{C8EFA183-FF9D-0656-2770-8DB4B8B7BF28}"/>
              </a:ext>
            </a:extLst>
          </p:cNvPr>
          <p:cNvSpPr/>
          <p:nvPr/>
        </p:nvSpPr>
        <p:spPr>
          <a:xfrm>
            <a:off x="3752850" y="1066801"/>
            <a:ext cx="3286124" cy="369332"/>
          </a:xfrm>
          <a:prstGeom prst="rect">
            <a:avLst/>
          </a:prstGeom>
          <a:solidFill>
            <a:srgbClr val="0070C0"/>
          </a:solidFill>
          <a:ln w="381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重複投薬・相互作用等防止加算</a:t>
            </a:r>
          </a:p>
        </p:txBody>
      </p:sp>
      <p:sp>
        <p:nvSpPr>
          <p:cNvPr id="5" name="正方形/長方形 4">
            <a:extLst>
              <a:ext uri="{FF2B5EF4-FFF2-40B4-BE49-F238E27FC236}">
                <a16:creationId xmlns:a16="http://schemas.microsoft.com/office/drawing/2014/main" id="{1BAFF8A2-8365-678F-3268-CA247A2633CA}"/>
              </a:ext>
            </a:extLst>
          </p:cNvPr>
          <p:cNvSpPr/>
          <p:nvPr/>
        </p:nvSpPr>
        <p:spPr>
          <a:xfrm>
            <a:off x="590550" y="1064875"/>
            <a:ext cx="2447924" cy="369332"/>
          </a:xfrm>
          <a:prstGeom prst="rect">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調剤管理加算</a:t>
            </a:r>
          </a:p>
        </p:txBody>
      </p:sp>
      <p:sp>
        <p:nvSpPr>
          <p:cNvPr id="6" name="正方形/長方形 5">
            <a:extLst>
              <a:ext uri="{FF2B5EF4-FFF2-40B4-BE49-F238E27FC236}">
                <a16:creationId xmlns:a16="http://schemas.microsoft.com/office/drawing/2014/main" id="{1FE27D4B-BAE9-4DB7-A35B-13F009A64622}"/>
              </a:ext>
            </a:extLst>
          </p:cNvPr>
          <p:cNvSpPr/>
          <p:nvPr/>
        </p:nvSpPr>
        <p:spPr>
          <a:xfrm>
            <a:off x="3752850" y="2067741"/>
            <a:ext cx="2447924" cy="369332"/>
          </a:xfrm>
          <a:prstGeom prst="rect">
            <a:avLst/>
          </a:prstGeom>
          <a:solidFill>
            <a:srgbClr val="0070C0"/>
          </a:solidFill>
          <a:ln w="381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麻薬管理指導加算</a:t>
            </a:r>
          </a:p>
        </p:txBody>
      </p:sp>
      <p:sp>
        <p:nvSpPr>
          <p:cNvPr id="7" name="正方形/長方形 6">
            <a:extLst>
              <a:ext uri="{FF2B5EF4-FFF2-40B4-BE49-F238E27FC236}">
                <a16:creationId xmlns:a16="http://schemas.microsoft.com/office/drawing/2014/main" id="{DA47088F-F990-A3EE-2874-D36FA959197B}"/>
              </a:ext>
            </a:extLst>
          </p:cNvPr>
          <p:cNvSpPr/>
          <p:nvPr/>
        </p:nvSpPr>
        <p:spPr>
          <a:xfrm>
            <a:off x="3752850" y="2565433"/>
            <a:ext cx="2476500" cy="369332"/>
          </a:xfrm>
          <a:prstGeom prst="rect">
            <a:avLst/>
          </a:prstGeom>
          <a:solidFill>
            <a:srgbClr val="0070C0"/>
          </a:solidFill>
          <a:ln w="381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特定薬剤管理指導加算２</a:t>
            </a:r>
          </a:p>
        </p:txBody>
      </p:sp>
      <p:sp>
        <p:nvSpPr>
          <p:cNvPr id="8" name="正方形/長方形 7">
            <a:extLst>
              <a:ext uri="{FF2B5EF4-FFF2-40B4-BE49-F238E27FC236}">
                <a16:creationId xmlns:a16="http://schemas.microsoft.com/office/drawing/2014/main" id="{5DE629EC-5E54-F388-558D-690828A0EDDB}"/>
              </a:ext>
            </a:extLst>
          </p:cNvPr>
          <p:cNvSpPr/>
          <p:nvPr/>
        </p:nvSpPr>
        <p:spPr>
          <a:xfrm>
            <a:off x="590551" y="1568249"/>
            <a:ext cx="2447925" cy="369332"/>
          </a:xfrm>
          <a:prstGeom prst="rect">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乳幼児服薬指導加算</a:t>
            </a:r>
          </a:p>
        </p:txBody>
      </p:sp>
      <p:sp>
        <p:nvSpPr>
          <p:cNvPr id="9" name="正方形/長方形 8">
            <a:extLst>
              <a:ext uri="{FF2B5EF4-FFF2-40B4-BE49-F238E27FC236}">
                <a16:creationId xmlns:a16="http://schemas.microsoft.com/office/drawing/2014/main" id="{0A96C046-AC88-7DF6-1999-528E64EE2168}"/>
              </a:ext>
            </a:extLst>
          </p:cNvPr>
          <p:cNvSpPr/>
          <p:nvPr/>
        </p:nvSpPr>
        <p:spPr>
          <a:xfrm>
            <a:off x="590550" y="2068719"/>
            <a:ext cx="2447925" cy="369332"/>
          </a:xfrm>
          <a:prstGeom prst="rect">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特定薬剤管理指導加算１</a:t>
            </a:r>
          </a:p>
        </p:txBody>
      </p:sp>
      <p:sp>
        <p:nvSpPr>
          <p:cNvPr id="10" name="正方形/長方形 9">
            <a:extLst>
              <a:ext uri="{FF2B5EF4-FFF2-40B4-BE49-F238E27FC236}">
                <a16:creationId xmlns:a16="http://schemas.microsoft.com/office/drawing/2014/main" id="{2604B8EF-B7EC-5C5D-5FEA-61A3286AC12A}"/>
              </a:ext>
            </a:extLst>
          </p:cNvPr>
          <p:cNvSpPr/>
          <p:nvPr/>
        </p:nvSpPr>
        <p:spPr>
          <a:xfrm>
            <a:off x="590549" y="2955632"/>
            <a:ext cx="2447925" cy="369332"/>
          </a:xfrm>
          <a:prstGeom prst="rect">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小児特定加算</a:t>
            </a:r>
          </a:p>
        </p:txBody>
      </p:sp>
      <p:sp>
        <p:nvSpPr>
          <p:cNvPr id="11" name="正方形/長方形 10">
            <a:extLst>
              <a:ext uri="{FF2B5EF4-FFF2-40B4-BE49-F238E27FC236}">
                <a16:creationId xmlns:a16="http://schemas.microsoft.com/office/drawing/2014/main" id="{4A3C686A-1FDC-B174-F9D6-BBEE9FCEAB0A}"/>
              </a:ext>
            </a:extLst>
          </p:cNvPr>
          <p:cNvSpPr/>
          <p:nvPr/>
        </p:nvSpPr>
        <p:spPr>
          <a:xfrm>
            <a:off x="590550" y="3457554"/>
            <a:ext cx="2447925" cy="369332"/>
          </a:xfrm>
          <a:prstGeom prst="rect">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吸入薬指導加算</a:t>
            </a:r>
          </a:p>
        </p:txBody>
      </p:sp>
      <p:sp>
        <p:nvSpPr>
          <p:cNvPr id="12" name="正方形/長方形 11">
            <a:extLst>
              <a:ext uri="{FF2B5EF4-FFF2-40B4-BE49-F238E27FC236}">
                <a16:creationId xmlns:a16="http://schemas.microsoft.com/office/drawing/2014/main" id="{E06FE458-4233-653D-1DC4-8B173DA36723}"/>
              </a:ext>
            </a:extLst>
          </p:cNvPr>
          <p:cNvSpPr/>
          <p:nvPr/>
        </p:nvSpPr>
        <p:spPr>
          <a:xfrm>
            <a:off x="3752850" y="3071585"/>
            <a:ext cx="2476500" cy="369332"/>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調剤後薬剤管理指導料</a:t>
            </a:r>
          </a:p>
        </p:txBody>
      </p:sp>
      <p:sp>
        <p:nvSpPr>
          <p:cNvPr id="13" name="正方形/長方形 12">
            <a:extLst>
              <a:ext uri="{FF2B5EF4-FFF2-40B4-BE49-F238E27FC236}">
                <a16:creationId xmlns:a16="http://schemas.microsoft.com/office/drawing/2014/main" id="{3EC08532-FF9D-4731-45EE-BF88F44089FD}"/>
              </a:ext>
            </a:extLst>
          </p:cNvPr>
          <p:cNvSpPr/>
          <p:nvPr/>
        </p:nvSpPr>
        <p:spPr>
          <a:xfrm>
            <a:off x="3752850" y="3553734"/>
            <a:ext cx="2476500" cy="369332"/>
          </a:xfrm>
          <a:prstGeom prst="rect">
            <a:avLst/>
          </a:prstGeom>
          <a:solidFill>
            <a:srgbClr val="0070C0"/>
          </a:solidFill>
          <a:ln w="381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かかりつけ薬剤師指導料</a:t>
            </a:r>
          </a:p>
        </p:txBody>
      </p:sp>
      <p:sp>
        <p:nvSpPr>
          <p:cNvPr id="14" name="正方形/長方形 13">
            <a:extLst>
              <a:ext uri="{FF2B5EF4-FFF2-40B4-BE49-F238E27FC236}">
                <a16:creationId xmlns:a16="http://schemas.microsoft.com/office/drawing/2014/main" id="{73BFD9E2-3116-6BFD-8557-BD46E34E0C4D}"/>
              </a:ext>
            </a:extLst>
          </p:cNvPr>
          <p:cNvSpPr/>
          <p:nvPr/>
        </p:nvSpPr>
        <p:spPr>
          <a:xfrm>
            <a:off x="3752850" y="4035883"/>
            <a:ext cx="2476500" cy="369332"/>
          </a:xfrm>
          <a:prstGeom prst="rect">
            <a:avLst/>
          </a:prstGeom>
          <a:solidFill>
            <a:srgbClr val="0070C0"/>
          </a:solidFill>
          <a:ln w="381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外来服薬支援料１</a:t>
            </a:r>
          </a:p>
        </p:txBody>
      </p:sp>
      <p:sp>
        <p:nvSpPr>
          <p:cNvPr id="15" name="正方形/長方形 14">
            <a:extLst>
              <a:ext uri="{FF2B5EF4-FFF2-40B4-BE49-F238E27FC236}">
                <a16:creationId xmlns:a16="http://schemas.microsoft.com/office/drawing/2014/main" id="{BFDFAE7E-0A67-57D8-0E6E-3815BFFE0C0E}"/>
              </a:ext>
            </a:extLst>
          </p:cNvPr>
          <p:cNvSpPr/>
          <p:nvPr/>
        </p:nvSpPr>
        <p:spPr>
          <a:xfrm>
            <a:off x="590550" y="3959476"/>
            <a:ext cx="2476500" cy="369332"/>
          </a:xfrm>
          <a:prstGeom prst="rect">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外来服薬支援料２</a:t>
            </a:r>
          </a:p>
        </p:txBody>
      </p:sp>
      <p:sp>
        <p:nvSpPr>
          <p:cNvPr id="16" name="正方形/長方形 15">
            <a:extLst>
              <a:ext uri="{FF2B5EF4-FFF2-40B4-BE49-F238E27FC236}">
                <a16:creationId xmlns:a16="http://schemas.microsoft.com/office/drawing/2014/main" id="{C69966DF-0E65-AC4C-BBAE-AF76BBF43B10}"/>
              </a:ext>
            </a:extLst>
          </p:cNvPr>
          <p:cNvSpPr/>
          <p:nvPr/>
        </p:nvSpPr>
        <p:spPr>
          <a:xfrm>
            <a:off x="3752850" y="4518032"/>
            <a:ext cx="2476500" cy="369332"/>
          </a:xfrm>
          <a:prstGeom prst="rect">
            <a:avLst/>
          </a:prstGeom>
          <a:solidFill>
            <a:srgbClr val="0070C0"/>
          </a:solidFill>
          <a:ln w="381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服用薬剤調整支援料</a:t>
            </a:r>
          </a:p>
        </p:txBody>
      </p:sp>
      <p:sp>
        <p:nvSpPr>
          <p:cNvPr id="17" name="正方形/長方形 16">
            <a:extLst>
              <a:ext uri="{FF2B5EF4-FFF2-40B4-BE49-F238E27FC236}">
                <a16:creationId xmlns:a16="http://schemas.microsoft.com/office/drawing/2014/main" id="{0F3A52A5-A5CB-A80D-01EF-C8375709D276}"/>
              </a:ext>
            </a:extLst>
          </p:cNvPr>
          <p:cNvSpPr/>
          <p:nvPr/>
        </p:nvSpPr>
        <p:spPr>
          <a:xfrm>
            <a:off x="3752850" y="5000328"/>
            <a:ext cx="2476500" cy="369332"/>
          </a:xfrm>
          <a:prstGeom prst="rect">
            <a:avLst/>
          </a:prstGeom>
          <a:solidFill>
            <a:srgbClr val="0070C0"/>
          </a:solidFill>
          <a:ln w="381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服薬情報等提供料</a:t>
            </a:r>
          </a:p>
        </p:txBody>
      </p:sp>
      <p:sp>
        <p:nvSpPr>
          <p:cNvPr id="18" name="正方形/長方形 17">
            <a:extLst>
              <a:ext uri="{FF2B5EF4-FFF2-40B4-BE49-F238E27FC236}">
                <a16:creationId xmlns:a16="http://schemas.microsoft.com/office/drawing/2014/main" id="{1F7ABBD4-CA26-0B56-8AA6-F4789759AAD7}"/>
              </a:ext>
            </a:extLst>
          </p:cNvPr>
          <p:cNvSpPr/>
          <p:nvPr/>
        </p:nvSpPr>
        <p:spPr>
          <a:xfrm>
            <a:off x="3752850" y="1567271"/>
            <a:ext cx="3286124" cy="369332"/>
          </a:xfrm>
          <a:prstGeom prst="rect">
            <a:avLst/>
          </a:prstGeom>
          <a:solidFill>
            <a:srgbClr val="0070C0"/>
          </a:solidFill>
          <a:ln w="381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在宅患者訪問薬剤管理指導料</a:t>
            </a:r>
          </a:p>
        </p:txBody>
      </p:sp>
      <p:sp>
        <p:nvSpPr>
          <p:cNvPr id="19" name="正方形/長方形 18">
            <a:extLst>
              <a:ext uri="{FF2B5EF4-FFF2-40B4-BE49-F238E27FC236}">
                <a16:creationId xmlns:a16="http://schemas.microsoft.com/office/drawing/2014/main" id="{48E341E5-8B97-51E6-5BAD-36863F04CE25}"/>
              </a:ext>
            </a:extLst>
          </p:cNvPr>
          <p:cNvSpPr/>
          <p:nvPr/>
        </p:nvSpPr>
        <p:spPr>
          <a:xfrm>
            <a:off x="590550" y="4443288"/>
            <a:ext cx="2476500" cy="369332"/>
          </a:xfrm>
          <a:prstGeom prst="rect">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経管投薬支援料</a:t>
            </a:r>
          </a:p>
        </p:txBody>
      </p:sp>
      <p:sp>
        <p:nvSpPr>
          <p:cNvPr id="20" name="正方形/長方形 19">
            <a:extLst>
              <a:ext uri="{FF2B5EF4-FFF2-40B4-BE49-F238E27FC236}">
                <a16:creationId xmlns:a16="http://schemas.microsoft.com/office/drawing/2014/main" id="{81FBE5DC-B929-6EBB-4C06-D04624C689FA}"/>
              </a:ext>
            </a:extLst>
          </p:cNvPr>
          <p:cNvSpPr/>
          <p:nvPr/>
        </p:nvSpPr>
        <p:spPr>
          <a:xfrm>
            <a:off x="3738562" y="5482624"/>
            <a:ext cx="2476500" cy="369332"/>
          </a:xfrm>
          <a:prstGeom prst="rect">
            <a:avLst/>
          </a:prstGeom>
          <a:solidFill>
            <a:srgbClr val="0070C0"/>
          </a:solidFill>
          <a:ln w="3810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退院時共同指導料</a:t>
            </a:r>
          </a:p>
        </p:txBody>
      </p:sp>
      <p:sp>
        <p:nvSpPr>
          <p:cNvPr id="2" name="二等辺三角形 1">
            <a:extLst>
              <a:ext uri="{FF2B5EF4-FFF2-40B4-BE49-F238E27FC236}">
                <a16:creationId xmlns:a16="http://schemas.microsoft.com/office/drawing/2014/main" id="{242E7F97-B0AF-39E8-3A51-5961F0A13C20}"/>
              </a:ext>
            </a:extLst>
          </p:cNvPr>
          <p:cNvSpPr/>
          <p:nvPr/>
        </p:nvSpPr>
        <p:spPr>
          <a:xfrm rot="10800000">
            <a:off x="1433511" y="4960416"/>
            <a:ext cx="761999" cy="247650"/>
          </a:xfrm>
          <a:prstGeom prst="triangl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4E0D6474-BFEB-C828-99F9-189EF2DE66C7}"/>
              </a:ext>
            </a:extLst>
          </p:cNvPr>
          <p:cNvSpPr txBox="1"/>
          <p:nvPr/>
        </p:nvSpPr>
        <p:spPr>
          <a:xfrm>
            <a:off x="457200" y="5360169"/>
            <a:ext cx="2646878" cy="338554"/>
          </a:xfrm>
          <a:prstGeom prst="rect">
            <a:avLst/>
          </a:prstGeom>
          <a:noFill/>
        </p:spPr>
        <p:txBody>
          <a:bodyPr wrap="none" rtlCol="0">
            <a:spAutoFit/>
          </a:bodyPr>
          <a:lstStyle/>
          <a:p>
            <a:r>
              <a:rPr kumimoji="1" lang="ja-JP" altLang="en-US" sz="1600" b="1" dirty="0"/>
              <a:t>対人より手技や職能の評価</a:t>
            </a:r>
          </a:p>
        </p:txBody>
      </p:sp>
      <p:sp>
        <p:nvSpPr>
          <p:cNvPr id="22" name="二等辺三角形 21">
            <a:extLst>
              <a:ext uri="{FF2B5EF4-FFF2-40B4-BE49-F238E27FC236}">
                <a16:creationId xmlns:a16="http://schemas.microsoft.com/office/drawing/2014/main" id="{9972CBD9-0175-B3AF-4342-BB099AF19794}"/>
              </a:ext>
            </a:extLst>
          </p:cNvPr>
          <p:cNvSpPr/>
          <p:nvPr/>
        </p:nvSpPr>
        <p:spPr>
          <a:xfrm rot="5400000">
            <a:off x="6105524" y="3316618"/>
            <a:ext cx="761999" cy="247650"/>
          </a:xfrm>
          <a:prstGeom prst="triangl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09571933-87E7-DC71-CD98-288F60C14E08}"/>
              </a:ext>
            </a:extLst>
          </p:cNvPr>
          <p:cNvSpPr txBox="1"/>
          <p:nvPr/>
        </p:nvSpPr>
        <p:spPr>
          <a:xfrm>
            <a:off x="6578317" y="3206855"/>
            <a:ext cx="2159566" cy="523220"/>
          </a:xfrm>
          <a:prstGeom prst="rect">
            <a:avLst/>
          </a:prstGeom>
          <a:noFill/>
        </p:spPr>
        <p:txBody>
          <a:bodyPr wrap="none" rtlCol="0">
            <a:spAutoFit/>
          </a:bodyPr>
          <a:lstStyle/>
          <a:p>
            <a:r>
              <a:rPr kumimoji="1" lang="ja-JP" altLang="en-US" sz="1400" dirty="0">
                <a:latin typeface="+mj-ea"/>
                <a:ea typeface="+mj-ea"/>
              </a:rPr>
              <a:t>調剤後のフォローアップ</a:t>
            </a:r>
            <a:endParaRPr kumimoji="1" lang="en-US" altLang="ja-JP" sz="1400" dirty="0">
              <a:latin typeface="+mj-ea"/>
              <a:ea typeface="+mj-ea"/>
            </a:endParaRPr>
          </a:p>
          <a:p>
            <a:r>
              <a:rPr kumimoji="1" lang="en-US" altLang="ja-JP" sz="1400" dirty="0">
                <a:latin typeface="+mj-ea"/>
                <a:ea typeface="+mj-ea"/>
              </a:rPr>
              <a:t>(</a:t>
            </a:r>
            <a:r>
              <a:rPr kumimoji="1" lang="ja-JP" altLang="en-US" sz="1400" dirty="0">
                <a:latin typeface="+mj-ea"/>
                <a:ea typeface="+mj-ea"/>
              </a:rPr>
              <a:t>対人業務</a:t>
            </a:r>
            <a:r>
              <a:rPr kumimoji="1" lang="en-US" altLang="ja-JP" sz="1400" dirty="0">
                <a:latin typeface="+mj-ea"/>
                <a:ea typeface="+mj-ea"/>
              </a:rPr>
              <a:t>)</a:t>
            </a:r>
            <a:endParaRPr kumimoji="1" lang="ja-JP" altLang="en-US" sz="1400" dirty="0">
              <a:latin typeface="+mj-ea"/>
              <a:ea typeface="+mj-ea"/>
            </a:endParaRPr>
          </a:p>
        </p:txBody>
      </p:sp>
      <p:sp>
        <p:nvSpPr>
          <p:cNvPr id="24" name="正方形/長方形 23">
            <a:extLst>
              <a:ext uri="{FF2B5EF4-FFF2-40B4-BE49-F238E27FC236}">
                <a16:creationId xmlns:a16="http://schemas.microsoft.com/office/drawing/2014/main" id="{333FCAEC-A0CA-4210-77A0-A76FFA258B55}"/>
              </a:ext>
            </a:extLst>
          </p:cNvPr>
          <p:cNvSpPr/>
          <p:nvPr/>
        </p:nvSpPr>
        <p:spPr>
          <a:xfrm>
            <a:off x="3467100" y="828675"/>
            <a:ext cx="5270783" cy="5269563"/>
          </a:xfrm>
          <a:prstGeom prst="rect">
            <a:avLst/>
          </a:prstGeom>
          <a:noFill/>
          <a:ln w="19050">
            <a:solidFill>
              <a:srgbClr val="FF57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1DAE6577-87D4-F732-B507-EC743A329E0A}"/>
              </a:ext>
            </a:extLst>
          </p:cNvPr>
          <p:cNvSpPr txBox="1"/>
          <p:nvPr/>
        </p:nvSpPr>
        <p:spPr>
          <a:xfrm>
            <a:off x="4600853" y="5962755"/>
            <a:ext cx="3057247" cy="307777"/>
          </a:xfrm>
          <a:prstGeom prst="rect">
            <a:avLst/>
          </a:prstGeom>
          <a:solidFill>
            <a:schemeClr val="bg1"/>
          </a:solidFill>
        </p:spPr>
        <p:txBody>
          <a:bodyPr wrap="none" rtlCol="0">
            <a:spAutoFit/>
          </a:bodyPr>
          <a:lstStyle/>
          <a:p>
            <a:r>
              <a:rPr kumimoji="1" lang="ja-JP" altLang="en-US" sz="1400" b="1" dirty="0">
                <a:solidFill>
                  <a:srgbClr val="FF5757"/>
                </a:solidFill>
              </a:rPr>
              <a:t>すべて地域支援体制加算の実績要件</a:t>
            </a:r>
          </a:p>
        </p:txBody>
      </p:sp>
      <p:sp>
        <p:nvSpPr>
          <p:cNvPr id="26" name="テキスト ボックス 25">
            <a:extLst>
              <a:ext uri="{FF2B5EF4-FFF2-40B4-BE49-F238E27FC236}">
                <a16:creationId xmlns:a16="http://schemas.microsoft.com/office/drawing/2014/main" id="{478EC5C8-12E0-AE7F-1CEB-C40E9C244646}"/>
              </a:ext>
            </a:extLst>
          </p:cNvPr>
          <p:cNvSpPr txBox="1"/>
          <p:nvPr/>
        </p:nvSpPr>
        <p:spPr>
          <a:xfrm>
            <a:off x="219073" y="6098238"/>
            <a:ext cx="3288080" cy="430887"/>
          </a:xfrm>
          <a:prstGeom prst="rect">
            <a:avLst/>
          </a:prstGeom>
          <a:noFill/>
        </p:spPr>
        <p:txBody>
          <a:bodyPr wrap="none" rtlCol="0">
            <a:spAutoFit/>
          </a:bodyPr>
          <a:lstStyle/>
          <a:p>
            <a:r>
              <a:rPr kumimoji="1" lang="en-US" altLang="ja-JP" sz="1100" dirty="0"/>
              <a:t>※</a:t>
            </a:r>
            <a:r>
              <a:rPr kumimoji="1" lang="ja-JP" altLang="en-US" sz="1100" dirty="0"/>
              <a:t>麻薬管理指導加算　　　・・・麻薬調剤実績</a:t>
            </a:r>
            <a:endParaRPr kumimoji="1" lang="en-US" altLang="ja-JP" sz="1100" dirty="0"/>
          </a:p>
          <a:p>
            <a:r>
              <a:rPr kumimoji="1" lang="ja-JP" altLang="en-US" sz="1100" dirty="0"/>
              <a:t>　調剤後薬剤管理指導料・・・服薬情報等提供料</a:t>
            </a:r>
          </a:p>
        </p:txBody>
      </p:sp>
      <p:sp>
        <p:nvSpPr>
          <p:cNvPr id="27" name="正方形/長方形 26">
            <a:extLst>
              <a:ext uri="{FF2B5EF4-FFF2-40B4-BE49-F238E27FC236}">
                <a16:creationId xmlns:a16="http://schemas.microsoft.com/office/drawing/2014/main" id="{DD1E807D-5AF7-3A21-B408-EA931A431A4A}"/>
              </a:ext>
            </a:extLst>
          </p:cNvPr>
          <p:cNvSpPr/>
          <p:nvPr/>
        </p:nvSpPr>
        <p:spPr>
          <a:xfrm>
            <a:off x="590547" y="2512901"/>
            <a:ext cx="2447925" cy="369332"/>
          </a:xfrm>
          <a:prstGeom prst="rect">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特定薬剤管理指導加算３</a:t>
            </a:r>
          </a:p>
        </p:txBody>
      </p:sp>
    </p:spTree>
    <p:extLst>
      <p:ext uri="{BB962C8B-B14F-4D97-AF65-F5344CB8AC3E}">
        <p14:creationId xmlns:p14="http://schemas.microsoft.com/office/powerpoint/2010/main" val="17725552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6FC6C62-C567-0F78-F4C1-0AF487232BB4}"/>
              </a:ext>
            </a:extLst>
          </p:cNvPr>
          <p:cNvPicPr>
            <a:picLocks noChangeAspect="1"/>
          </p:cNvPicPr>
          <p:nvPr/>
        </p:nvPicPr>
        <p:blipFill>
          <a:blip r:embed="rId2"/>
          <a:stretch>
            <a:fillRect/>
          </a:stretch>
        </p:blipFill>
        <p:spPr>
          <a:xfrm>
            <a:off x="257143" y="417376"/>
            <a:ext cx="8629713" cy="5957931"/>
          </a:xfrm>
          <a:prstGeom prst="rect">
            <a:avLst/>
          </a:prstGeom>
        </p:spPr>
      </p:pic>
      <p:sp>
        <p:nvSpPr>
          <p:cNvPr id="5" name="テキスト ボックス 4">
            <a:extLst>
              <a:ext uri="{FF2B5EF4-FFF2-40B4-BE49-F238E27FC236}">
                <a16:creationId xmlns:a16="http://schemas.microsoft.com/office/drawing/2014/main" id="{93585869-CB18-EE18-B10D-373BF370E63D}"/>
              </a:ext>
            </a:extLst>
          </p:cNvPr>
          <p:cNvSpPr txBox="1"/>
          <p:nvPr/>
        </p:nvSpPr>
        <p:spPr>
          <a:xfrm>
            <a:off x="5267325" y="6420780"/>
            <a:ext cx="4572000" cy="246221"/>
          </a:xfrm>
          <a:prstGeom prst="rect">
            <a:avLst/>
          </a:prstGeom>
          <a:noFill/>
        </p:spPr>
        <p:txBody>
          <a:bodyPr wrap="square">
            <a:spAutoFit/>
          </a:bodyPr>
          <a:lstStyle/>
          <a:p>
            <a:r>
              <a:rPr lang="ja-JP" altLang="en-US" sz="1000" dirty="0">
                <a:latin typeface="+mj-ea"/>
                <a:ea typeface="+mj-ea"/>
              </a:rPr>
              <a:t>厚生労働省　令和</a:t>
            </a:r>
            <a:r>
              <a:rPr lang="en-US" altLang="ja-JP" sz="1000" dirty="0">
                <a:latin typeface="+mj-ea"/>
                <a:ea typeface="+mj-ea"/>
              </a:rPr>
              <a:t>4</a:t>
            </a:r>
            <a:r>
              <a:rPr lang="ja-JP" altLang="en-US" sz="1000" dirty="0">
                <a:latin typeface="+mj-ea"/>
                <a:ea typeface="+mj-ea"/>
              </a:rPr>
              <a:t>年度調剤報酬改定資料より</a:t>
            </a:r>
          </a:p>
        </p:txBody>
      </p:sp>
    </p:spTree>
    <p:extLst>
      <p:ext uri="{BB962C8B-B14F-4D97-AF65-F5344CB8AC3E}">
        <p14:creationId xmlns:p14="http://schemas.microsoft.com/office/powerpoint/2010/main" val="16753913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861A71C-7945-9687-9B83-EC5631C27329}"/>
              </a:ext>
            </a:extLst>
          </p:cNvPr>
          <p:cNvPicPr>
            <a:picLocks noChangeAspect="1"/>
          </p:cNvPicPr>
          <p:nvPr/>
        </p:nvPicPr>
        <p:blipFill>
          <a:blip r:embed="rId2"/>
          <a:stretch>
            <a:fillRect/>
          </a:stretch>
        </p:blipFill>
        <p:spPr>
          <a:xfrm>
            <a:off x="118841" y="640466"/>
            <a:ext cx="8906317" cy="5457323"/>
          </a:xfrm>
          <a:prstGeom prst="rect">
            <a:avLst/>
          </a:prstGeom>
        </p:spPr>
      </p:pic>
      <p:sp>
        <p:nvSpPr>
          <p:cNvPr id="4" name="テキスト ボックス 3">
            <a:extLst>
              <a:ext uri="{FF2B5EF4-FFF2-40B4-BE49-F238E27FC236}">
                <a16:creationId xmlns:a16="http://schemas.microsoft.com/office/drawing/2014/main" id="{BA87B522-2E3E-07EB-CAB2-42CB80077241}"/>
              </a:ext>
            </a:extLst>
          </p:cNvPr>
          <p:cNvSpPr txBox="1"/>
          <p:nvPr/>
        </p:nvSpPr>
        <p:spPr>
          <a:xfrm>
            <a:off x="2307772" y="6330043"/>
            <a:ext cx="6836228" cy="246221"/>
          </a:xfrm>
          <a:prstGeom prst="rect">
            <a:avLst/>
          </a:prstGeom>
          <a:noFill/>
        </p:spPr>
        <p:txBody>
          <a:bodyPr wrap="square">
            <a:spAutoFit/>
          </a:bodyPr>
          <a:lstStyle/>
          <a:p>
            <a:r>
              <a:rPr lang="ja-JP" altLang="en-US" sz="1000" dirty="0"/>
              <a:t>令和</a:t>
            </a:r>
            <a:r>
              <a:rPr lang="en-US" altLang="ja-JP" sz="1000" dirty="0"/>
              <a:t>3</a:t>
            </a:r>
            <a:r>
              <a:rPr lang="ja-JP" altLang="en-US" sz="1000" dirty="0"/>
              <a:t>年</a:t>
            </a:r>
            <a:r>
              <a:rPr lang="en-US" altLang="ja-JP" sz="1000" dirty="0"/>
              <a:t>3</a:t>
            </a:r>
            <a:r>
              <a:rPr lang="ja-JP" altLang="en-US" sz="1000" dirty="0"/>
              <a:t>月</a:t>
            </a:r>
            <a:r>
              <a:rPr lang="en-US" altLang="ja-JP" sz="1000" dirty="0"/>
              <a:t>23</a:t>
            </a:r>
            <a:r>
              <a:rPr lang="ja-JP" altLang="en-US" sz="1000" dirty="0"/>
              <a:t>日　厚生労働省事務連絡　令和３年度報酬改定における医療的ケア児に係る報酬の取扱い等について </a:t>
            </a:r>
          </a:p>
        </p:txBody>
      </p:sp>
      <p:sp>
        <p:nvSpPr>
          <p:cNvPr id="5" name="正方形/長方形 4">
            <a:extLst>
              <a:ext uri="{FF2B5EF4-FFF2-40B4-BE49-F238E27FC236}">
                <a16:creationId xmlns:a16="http://schemas.microsoft.com/office/drawing/2014/main" id="{D031AD4E-9165-54CB-F316-D3775FE8F4B2}"/>
              </a:ext>
            </a:extLst>
          </p:cNvPr>
          <p:cNvSpPr/>
          <p:nvPr/>
        </p:nvSpPr>
        <p:spPr>
          <a:xfrm>
            <a:off x="7810500" y="0"/>
            <a:ext cx="1333500" cy="258480"/>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参考資料</a:t>
            </a:r>
          </a:p>
        </p:txBody>
      </p:sp>
    </p:spTree>
    <p:extLst>
      <p:ext uri="{BB962C8B-B14F-4D97-AF65-F5344CB8AC3E}">
        <p14:creationId xmlns:p14="http://schemas.microsoft.com/office/powerpoint/2010/main" val="26931536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9762E8C-29AF-332F-8975-51D4B270A1DA}"/>
              </a:ext>
            </a:extLst>
          </p:cNvPr>
          <p:cNvSpPr txBox="1"/>
          <p:nvPr/>
        </p:nvSpPr>
        <p:spPr>
          <a:xfrm>
            <a:off x="548640" y="513805"/>
            <a:ext cx="3185487"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　介護保険施設等への調剤</a:t>
            </a:r>
          </a:p>
        </p:txBody>
      </p:sp>
      <p:sp>
        <p:nvSpPr>
          <p:cNvPr id="8" name="正方形/長方形 7">
            <a:extLst>
              <a:ext uri="{FF2B5EF4-FFF2-40B4-BE49-F238E27FC236}">
                <a16:creationId xmlns:a16="http://schemas.microsoft.com/office/drawing/2014/main" id="{BBB1A654-9E4E-000E-F715-0BC424A2407A}"/>
              </a:ext>
            </a:extLst>
          </p:cNvPr>
          <p:cNvSpPr/>
          <p:nvPr/>
        </p:nvSpPr>
        <p:spPr>
          <a:xfrm>
            <a:off x="730474" y="1162041"/>
            <a:ext cx="1912713" cy="36933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メイリオ" panose="020B0604030504040204" pitchFamily="50" charset="-128"/>
              </a:rPr>
              <a:t>服薬管理指導料３</a:t>
            </a:r>
          </a:p>
        </p:txBody>
      </p:sp>
      <p:sp>
        <p:nvSpPr>
          <p:cNvPr id="13" name="テキスト ボックス 12">
            <a:extLst>
              <a:ext uri="{FF2B5EF4-FFF2-40B4-BE49-F238E27FC236}">
                <a16:creationId xmlns:a16="http://schemas.microsoft.com/office/drawing/2014/main" id="{1CEA6381-674C-38A3-BE20-AFBFF6DBC02E}"/>
              </a:ext>
            </a:extLst>
          </p:cNvPr>
          <p:cNvSpPr txBox="1"/>
          <p:nvPr/>
        </p:nvSpPr>
        <p:spPr>
          <a:xfrm>
            <a:off x="2775037" y="1192819"/>
            <a:ext cx="3313728" cy="338554"/>
          </a:xfrm>
          <a:prstGeom prst="rect">
            <a:avLst/>
          </a:prstGeom>
          <a:noFill/>
        </p:spPr>
        <p:txBody>
          <a:bodyPr wrap="none" rtlCol="0">
            <a:spAutoFit/>
          </a:bodyPr>
          <a:lstStyle/>
          <a:p>
            <a:r>
              <a:rPr kumimoji="1" lang="ja-JP" altLang="en-US" sz="1600" dirty="0">
                <a:latin typeface="+mj-ea"/>
                <a:ea typeface="+mj-ea"/>
              </a:rPr>
              <a:t>特別養護老人ホーム　　　</a:t>
            </a:r>
            <a:r>
              <a:rPr kumimoji="1" lang="en-US" altLang="ja-JP" sz="1600" dirty="0">
                <a:latin typeface="+mj-ea"/>
                <a:ea typeface="+mj-ea"/>
              </a:rPr>
              <a:t>45</a:t>
            </a:r>
            <a:r>
              <a:rPr kumimoji="1" lang="ja-JP" altLang="en-US" sz="1600" dirty="0">
                <a:latin typeface="+mj-ea"/>
                <a:ea typeface="+mj-ea"/>
              </a:rPr>
              <a:t>点　</a:t>
            </a:r>
          </a:p>
        </p:txBody>
      </p:sp>
      <p:sp>
        <p:nvSpPr>
          <p:cNvPr id="10" name="二等辺三角形 9">
            <a:extLst>
              <a:ext uri="{FF2B5EF4-FFF2-40B4-BE49-F238E27FC236}">
                <a16:creationId xmlns:a16="http://schemas.microsoft.com/office/drawing/2014/main" id="{FEBFB737-5FB1-2E39-CFDB-71EBC5CFFF84}"/>
              </a:ext>
            </a:extLst>
          </p:cNvPr>
          <p:cNvSpPr/>
          <p:nvPr/>
        </p:nvSpPr>
        <p:spPr>
          <a:xfrm rot="10800000">
            <a:off x="3535509" y="1691418"/>
            <a:ext cx="303066" cy="149637"/>
          </a:xfrm>
          <a:prstGeom prst="triangle">
            <a:avLst/>
          </a:prstGeom>
          <a:solidFill>
            <a:srgbClr val="FF65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ndParaRPr>
          </a:p>
        </p:txBody>
      </p:sp>
      <p:sp>
        <p:nvSpPr>
          <p:cNvPr id="14" name="テキスト ボックス 13">
            <a:extLst>
              <a:ext uri="{FF2B5EF4-FFF2-40B4-BE49-F238E27FC236}">
                <a16:creationId xmlns:a16="http://schemas.microsoft.com/office/drawing/2014/main" id="{943EB35F-35D1-3829-4891-F08DDB379869}"/>
              </a:ext>
            </a:extLst>
          </p:cNvPr>
          <p:cNvSpPr txBox="1"/>
          <p:nvPr/>
        </p:nvSpPr>
        <p:spPr>
          <a:xfrm>
            <a:off x="2775037" y="2001100"/>
            <a:ext cx="5365571" cy="584775"/>
          </a:xfrm>
          <a:prstGeom prst="rect">
            <a:avLst/>
          </a:prstGeom>
          <a:noFill/>
        </p:spPr>
        <p:txBody>
          <a:bodyPr wrap="none" rtlCol="0">
            <a:spAutoFit/>
          </a:bodyPr>
          <a:lstStyle/>
          <a:p>
            <a:r>
              <a:rPr kumimoji="1" lang="ja-JP" altLang="en-US" sz="1600" dirty="0">
                <a:latin typeface="+mj-ea"/>
                <a:ea typeface="+mj-ea"/>
              </a:rPr>
              <a:t>介護老人保健施設等　に変更　　</a:t>
            </a:r>
            <a:r>
              <a:rPr kumimoji="1" lang="en-US" altLang="ja-JP" sz="1600" dirty="0">
                <a:latin typeface="+mj-ea"/>
                <a:ea typeface="+mj-ea"/>
              </a:rPr>
              <a:t>45</a:t>
            </a:r>
            <a:r>
              <a:rPr kumimoji="1" lang="ja-JP" altLang="en-US" sz="1600" dirty="0">
                <a:latin typeface="+mj-ea"/>
                <a:ea typeface="+mj-ea"/>
              </a:rPr>
              <a:t>点（月</a:t>
            </a:r>
            <a:r>
              <a:rPr kumimoji="1" lang="en-US" altLang="ja-JP" sz="1600" dirty="0">
                <a:latin typeface="+mj-ea"/>
                <a:ea typeface="+mj-ea"/>
              </a:rPr>
              <a:t>4</a:t>
            </a:r>
            <a:r>
              <a:rPr kumimoji="1" lang="ja-JP" altLang="en-US" sz="1600" dirty="0">
                <a:latin typeface="+mj-ea"/>
                <a:ea typeface="+mj-ea"/>
              </a:rPr>
              <a:t>回に限り）</a:t>
            </a:r>
            <a:endParaRPr kumimoji="1" lang="en-US" altLang="ja-JP" sz="1600" dirty="0">
              <a:latin typeface="+mj-ea"/>
              <a:ea typeface="+mj-ea"/>
            </a:endParaRPr>
          </a:p>
          <a:p>
            <a:r>
              <a:rPr kumimoji="1" lang="ja-JP" altLang="en-US" sz="1600" dirty="0">
                <a:latin typeface="+mj-ea"/>
                <a:ea typeface="+mj-ea"/>
              </a:rPr>
              <a:t>（特　養・老　健・介護医療院・短期入所）</a:t>
            </a:r>
          </a:p>
        </p:txBody>
      </p:sp>
      <p:cxnSp>
        <p:nvCxnSpPr>
          <p:cNvPr id="16" name="直線コネクタ 15">
            <a:extLst>
              <a:ext uri="{FF2B5EF4-FFF2-40B4-BE49-F238E27FC236}">
                <a16:creationId xmlns:a16="http://schemas.microsoft.com/office/drawing/2014/main" id="{335FB79A-FAF8-3E4E-B2CF-B0DA0BDD5872}"/>
              </a:ext>
            </a:extLst>
          </p:cNvPr>
          <p:cNvCxnSpPr>
            <a:cxnSpLocks/>
          </p:cNvCxnSpPr>
          <p:nvPr/>
        </p:nvCxnSpPr>
        <p:spPr>
          <a:xfrm>
            <a:off x="3882573" y="2571424"/>
            <a:ext cx="1822902" cy="0"/>
          </a:xfrm>
          <a:prstGeom prst="line">
            <a:avLst/>
          </a:prstGeom>
          <a:ln w="28575">
            <a:solidFill>
              <a:srgbClr val="FF6565"/>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02EECD52-3439-10F5-1442-75B5C62166C4}"/>
              </a:ext>
            </a:extLst>
          </p:cNvPr>
          <p:cNvSpPr txBox="1"/>
          <p:nvPr/>
        </p:nvSpPr>
        <p:spPr>
          <a:xfrm>
            <a:off x="3790950" y="2661463"/>
            <a:ext cx="5024438" cy="276999"/>
          </a:xfrm>
          <a:prstGeom prst="rect">
            <a:avLst/>
          </a:prstGeom>
          <a:noFill/>
        </p:spPr>
        <p:txBody>
          <a:bodyPr wrap="square" rtlCol="0">
            <a:spAutoFit/>
          </a:bodyPr>
          <a:lstStyle/>
          <a:p>
            <a:r>
              <a:rPr kumimoji="1" lang="ja-JP" altLang="en-US" sz="1200" dirty="0">
                <a:latin typeface="メイリオ" panose="020B0604030504040204" pitchFamily="50" charset="-128"/>
              </a:rPr>
              <a:t>末期のがん患者に対し、</a:t>
            </a:r>
            <a:r>
              <a:rPr kumimoji="1" lang="ja-JP" altLang="en-US" sz="1200" b="1" dirty="0">
                <a:latin typeface="メイリオ" panose="020B0604030504040204" pitchFamily="50" charset="-128"/>
              </a:rPr>
              <a:t>他医療機関</a:t>
            </a:r>
            <a:r>
              <a:rPr kumimoji="1" lang="ja-JP" altLang="en-US" sz="1200" dirty="0">
                <a:latin typeface="メイリオ" panose="020B0604030504040204" pitchFamily="50" charset="-128"/>
              </a:rPr>
              <a:t>の医師による保険診療が可能</a:t>
            </a:r>
          </a:p>
        </p:txBody>
      </p:sp>
      <p:sp>
        <p:nvSpPr>
          <p:cNvPr id="22" name="二等辺三角形 21">
            <a:extLst>
              <a:ext uri="{FF2B5EF4-FFF2-40B4-BE49-F238E27FC236}">
                <a16:creationId xmlns:a16="http://schemas.microsoft.com/office/drawing/2014/main" id="{CFA8DB9F-AEE1-DC3F-5E70-EAA527EEA904}"/>
              </a:ext>
            </a:extLst>
          </p:cNvPr>
          <p:cNvSpPr/>
          <p:nvPr/>
        </p:nvSpPr>
        <p:spPr>
          <a:xfrm rot="10800000">
            <a:off x="5040459" y="2939231"/>
            <a:ext cx="303066" cy="149637"/>
          </a:xfrm>
          <a:prstGeom prst="triangle">
            <a:avLst/>
          </a:prstGeom>
          <a:solidFill>
            <a:srgbClr val="FF65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ndParaRPr>
          </a:p>
        </p:txBody>
      </p:sp>
      <p:sp>
        <p:nvSpPr>
          <p:cNvPr id="23" name="テキスト ボックス 22">
            <a:extLst>
              <a:ext uri="{FF2B5EF4-FFF2-40B4-BE49-F238E27FC236}">
                <a16:creationId xmlns:a16="http://schemas.microsoft.com/office/drawing/2014/main" id="{25A13E57-1E38-97AF-1D37-9F359C8C43EC}"/>
              </a:ext>
            </a:extLst>
          </p:cNvPr>
          <p:cNvSpPr txBox="1"/>
          <p:nvPr/>
        </p:nvSpPr>
        <p:spPr>
          <a:xfrm>
            <a:off x="4560141" y="3184357"/>
            <a:ext cx="3877985" cy="338554"/>
          </a:xfrm>
          <a:prstGeom prst="rect">
            <a:avLst/>
          </a:prstGeom>
          <a:noFill/>
        </p:spPr>
        <p:txBody>
          <a:bodyPr wrap="none" rtlCol="0">
            <a:spAutoFit/>
          </a:bodyPr>
          <a:lstStyle/>
          <a:p>
            <a:r>
              <a:rPr kumimoji="1" lang="ja-JP" altLang="en-US" sz="1600" dirty="0">
                <a:latin typeface="+mj-ea"/>
                <a:ea typeface="+mj-ea"/>
              </a:rPr>
              <a:t>処方箋が発行（調剤報酬を算定可能に）</a:t>
            </a:r>
          </a:p>
        </p:txBody>
      </p:sp>
      <p:cxnSp>
        <p:nvCxnSpPr>
          <p:cNvPr id="24" name="直線コネクタ 23">
            <a:extLst>
              <a:ext uri="{FF2B5EF4-FFF2-40B4-BE49-F238E27FC236}">
                <a16:creationId xmlns:a16="http://schemas.microsoft.com/office/drawing/2014/main" id="{27283C61-D8AA-565C-940D-51E63054D651}"/>
              </a:ext>
            </a:extLst>
          </p:cNvPr>
          <p:cNvCxnSpPr>
            <a:cxnSpLocks/>
          </p:cNvCxnSpPr>
          <p:nvPr/>
        </p:nvCxnSpPr>
        <p:spPr>
          <a:xfrm>
            <a:off x="3036582" y="2585875"/>
            <a:ext cx="62865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A15B4606-02D1-062E-7ADC-40E2D4B1C329}"/>
              </a:ext>
            </a:extLst>
          </p:cNvPr>
          <p:cNvCxnSpPr>
            <a:cxnSpLocks/>
          </p:cNvCxnSpPr>
          <p:nvPr/>
        </p:nvCxnSpPr>
        <p:spPr>
          <a:xfrm>
            <a:off x="3272463" y="2604312"/>
            <a:ext cx="0" cy="91859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8" name="正方形/長方形 27">
            <a:extLst>
              <a:ext uri="{FF2B5EF4-FFF2-40B4-BE49-F238E27FC236}">
                <a16:creationId xmlns:a16="http://schemas.microsoft.com/office/drawing/2014/main" id="{668CCAB5-E6A7-14EA-6D00-1C77DB793686}"/>
              </a:ext>
            </a:extLst>
          </p:cNvPr>
          <p:cNvSpPr/>
          <p:nvPr/>
        </p:nvSpPr>
        <p:spPr>
          <a:xfrm>
            <a:off x="1438194" y="3600441"/>
            <a:ext cx="1912713" cy="36933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mj-ea"/>
                <a:ea typeface="+mj-ea"/>
              </a:rPr>
              <a:t>外来服薬支援料２</a:t>
            </a:r>
          </a:p>
        </p:txBody>
      </p:sp>
      <p:sp>
        <p:nvSpPr>
          <p:cNvPr id="29" name="テキスト ボックス 28">
            <a:extLst>
              <a:ext uri="{FF2B5EF4-FFF2-40B4-BE49-F238E27FC236}">
                <a16:creationId xmlns:a16="http://schemas.microsoft.com/office/drawing/2014/main" id="{3AEF8D1F-9A3A-761A-D587-DBA38D909FD4}"/>
              </a:ext>
            </a:extLst>
          </p:cNvPr>
          <p:cNvSpPr txBox="1"/>
          <p:nvPr/>
        </p:nvSpPr>
        <p:spPr>
          <a:xfrm>
            <a:off x="3441887" y="3631219"/>
            <a:ext cx="3852337" cy="338554"/>
          </a:xfrm>
          <a:prstGeom prst="rect">
            <a:avLst/>
          </a:prstGeom>
          <a:noFill/>
        </p:spPr>
        <p:txBody>
          <a:bodyPr wrap="none" rtlCol="0">
            <a:spAutoFit/>
          </a:bodyPr>
          <a:lstStyle/>
          <a:p>
            <a:r>
              <a:rPr kumimoji="1" lang="ja-JP" altLang="en-US" sz="1600" dirty="0">
                <a:latin typeface="+mj-ea"/>
                <a:ea typeface="+mj-ea"/>
              </a:rPr>
              <a:t>施設連携加算　（月</a:t>
            </a:r>
            <a:r>
              <a:rPr kumimoji="1" lang="en-US" altLang="ja-JP" sz="1600" dirty="0">
                <a:latin typeface="+mj-ea"/>
                <a:ea typeface="+mj-ea"/>
              </a:rPr>
              <a:t>1</a:t>
            </a:r>
            <a:r>
              <a:rPr kumimoji="1" lang="ja-JP" altLang="en-US" sz="1600" dirty="0">
                <a:latin typeface="+mj-ea"/>
                <a:ea typeface="+mj-ea"/>
              </a:rPr>
              <a:t>回　</a:t>
            </a:r>
            <a:r>
              <a:rPr kumimoji="1" lang="en-US" altLang="ja-JP" sz="1600" dirty="0">
                <a:latin typeface="+mj-ea"/>
                <a:ea typeface="+mj-ea"/>
              </a:rPr>
              <a:t>50</a:t>
            </a:r>
            <a:r>
              <a:rPr kumimoji="1" lang="ja-JP" altLang="en-US" sz="1600" dirty="0">
                <a:latin typeface="+mj-ea"/>
                <a:ea typeface="+mj-ea"/>
              </a:rPr>
              <a:t>点）　</a:t>
            </a:r>
            <a:r>
              <a:rPr kumimoji="1" lang="ja-JP" altLang="en-US" sz="1600" b="1" dirty="0">
                <a:solidFill>
                  <a:srgbClr val="FF6565"/>
                </a:solidFill>
                <a:latin typeface="+mj-ea"/>
                <a:ea typeface="+mj-ea"/>
              </a:rPr>
              <a:t>新設</a:t>
            </a:r>
          </a:p>
        </p:txBody>
      </p:sp>
      <p:sp>
        <p:nvSpPr>
          <p:cNvPr id="30" name="テキスト ボックス 29">
            <a:extLst>
              <a:ext uri="{FF2B5EF4-FFF2-40B4-BE49-F238E27FC236}">
                <a16:creationId xmlns:a16="http://schemas.microsoft.com/office/drawing/2014/main" id="{9B965C17-14A1-875B-FEEB-A93094D46A7D}"/>
              </a:ext>
            </a:extLst>
          </p:cNvPr>
          <p:cNvSpPr txBox="1"/>
          <p:nvPr/>
        </p:nvSpPr>
        <p:spPr>
          <a:xfrm>
            <a:off x="1438194" y="4192327"/>
            <a:ext cx="7143831" cy="523220"/>
          </a:xfrm>
          <a:prstGeom prst="rect">
            <a:avLst/>
          </a:prstGeom>
          <a:noFill/>
        </p:spPr>
        <p:txBody>
          <a:bodyPr wrap="square" rtlCol="0">
            <a:spAutoFit/>
          </a:bodyPr>
          <a:lstStyle/>
          <a:p>
            <a:r>
              <a:rPr kumimoji="1" lang="ja-JP" altLang="en-US" sz="1400" dirty="0">
                <a:latin typeface="+mj-ea"/>
                <a:ea typeface="+mj-ea"/>
              </a:rPr>
              <a:t>当該施設スタッフと共同し当該患者が服用中の調剤済みの薬剤を含めた服薬管理を支援した場合に、算定。</a:t>
            </a:r>
          </a:p>
        </p:txBody>
      </p:sp>
      <p:sp>
        <p:nvSpPr>
          <p:cNvPr id="6" name="テキスト ボックス 5">
            <a:extLst>
              <a:ext uri="{FF2B5EF4-FFF2-40B4-BE49-F238E27FC236}">
                <a16:creationId xmlns:a16="http://schemas.microsoft.com/office/drawing/2014/main" id="{3DAA7609-F04D-5A4F-07D6-B91520EA3ACB}"/>
              </a:ext>
            </a:extLst>
          </p:cNvPr>
          <p:cNvSpPr txBox="1"/>
          <p:nvPr/>
        </p:nvSpPr>
        <p:spPr>
          <a:xfrm>
            <a:off x="1468543" y="4797981"/>
            <a:ext cx="7143831" cy="1815882"/>
          </a:xfrm>
          <a:prstGeom prst="rect">
            <a:avLst/>
          </a:prstGeom>
          <a:noFill/>
        </p:spPr>
        <p:txBody>
          <a:bodyPr wrap="square" rtlCol="0">
            <a:spAutoFit/>
          </a:bodyPr>
          <a:lstStyle/>
          <a:p>
            <a:r>
              <a:rPr kumimoji="1" lang="en-US" altLang="ja-JP" sz="1400" dirty="0">
                <a:latin typeface="+mj-ea"/>
                <a:ea typeface="+mj-ea"/>
              </a:rPr>
              <a:t>【</a:t>
            </a:r>
            <a:r>
              <a:rPr kumimoji="1" lang="ja-JP" altLang="en-US" sz="1400" dirty="0">
                <a:latin typeface="+mj-ea"/>
                <a:ea typeface="+mj-ea"/>
              </a:rPr>
              <a:t>留意事項</a:t>
            </a:r>
            <a:r>
              <a:rPr kumimoji="1" lang="en-US" altLang="ja-JP" sz="1400" dirty="0">
                <a:latin typeface="+mj-ea"/>
                <a:ea typeface="+mj-ea"/>
              </a:rPr>
              <a:t>】</a:t>
            </a:r>
          </a:p>
          <a:p>
            <a:r>
              <a:rPr kumimoji="1" lang="ja-JP" altLang="en-US" sz="1400" dirty="0">
                <a:latin typeface="+mj-ea"/>
                <a:ea typeface="+mj-ea"/>
              </a:rPr>
              <a:t>●　以下のうち、特に服薬管理の支援が必要であると判断した場合に実施</a:t>
            </a:r>
            <a:endParaRPr kumimoji="1" lang="en-US" altLang="ja-JP" sz="1400" dirty="0">
              <a:latin typeface="+mj-ea"/>
              <a:ea typeface="+mj-ea"/>
            </a:endParaRPr>
          </a:p>
          <a:p>
            <a:r>
              <a:rPr kumimoji="1" lang="ja-JP" altLang="en-US" sz="1400" dirty="0">
                <a:latin typeface="+mj-ea"/>
                <a:ea typeface="+mj-ea"/>
              </a:rPr>
              <a:t>　　①施設入所時であって、服用薬剤数が多い</a:t>
            </a:r>
            <a:endParaRPr kumimoji="1" lang="en-US" altLang="ja-JP" sz="1400" dirty="0">
              <a:latin typeface="+mj-ea"/>
              <a:ea typeface="+mj-ea"/>
            </a:endParaRPr>
          </a:p>
          <a:p>
            <a:r>
              <a:rPr kumimoji="1" lang="ja-JP" altLang="en-US" sz="1400" dirty="0">
                <a:latin typeface="+mj-ea"/>
                <a:ea typeface="+mj-ea"/>
              </a:rPr>
              <a:t>　　②新たな薬剤が処方された若しくは薬剤の用法・用量が変更になった</a:t>
            </a:r>
            <a:endParaRPr kumimoji="1" lang="en-US" altLang="ja-JP" sz="1400" dirty="0">
              <a:latin typeface="+mj-ea"/>
              <a:ea typeface="+mj-ea"/>
            </a:endParaRPr>
          </a:p>
          <a:p>
            <a:r>
              <a:rPr kumimoji="1" lang="ja-JP" altLang="en-US" sz="1400" dirty="0">
                <a:latin typeface="+mj-ea"/>
                <a:ea typeface="+mj-ea"/>
              </a:rPr>
              <a:t>　　③副作用等による体調の変化に関する施設職員からの相談に基づく服薬支援</a:t>
            </a:r>
            <a:endParaRPr kumimoji="1" lang="en-US" altLang="ja-JP" sz="1400" dirty="0">
              <a:latin typeface="+mj-ea"/>
              <a:ea typeface="+mj-ea"/>
            </a:endParaRPr>
          </a:p>
          <a:p>
            <a:endParaRPr kumimoji="1" lang="en-US" altLang="ja-JP" sz="1400" dirty="0">
              <a:latin typeface="+mj-ea"/>
              <a:ea typeface="+mj-ea"/>
            </a:endParaRPr>
          </a:p>
          <a:p>
            <a:r>
              <a:rPr kumimoji="1" lang="ja-JP" altLang="en-US" sz="1400" dirty="0">
                <a:latin typeface="+mj-ea"/>
                <a:ea typeface="+mj-ea"/>
              </a:rPr>
              <a:t>●　単に施設の要望に基づき一包化等の調製を行い、施設職員に対して服薬指導</a:t>
            </a:r>
            <a:endParaRPr kumimoji="1" lang="en-US" altLang="ja-JP" sz="1400" dirty="0">
              <a:latin typeface="+mj-ea"/>
              <a:ea typeface="+mj-ea"/>
            </a:endParaRPr>
          </a:p>
          <a:p>
            <a:r>
              <a:rPr kumimoji="1" lang="ja-JP" altLang="en-US" sz="1400" dirty="0">
                <a:latin typeface="+mj-ea"/>
                <a:ea typeface="+mj-ea"/>
              </a:rPr>
              <a:t>　　情報共有を行ったのみでは算定不可。</a:t>
            </a:r>
          </a:p>
        </p:txBody>
      </p:sp>
    </p:spTree>
    <p:extLst>
      <p:ext uri="{BB962C8B-B14F-4D97-AF65-F5344CB8AC3E}">
        <p14:creationId xmlns:p14="http://schemas.microsoft.com/office/powerpoint/2010/main" val="556740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37D250-92FB-DCB0-7F6A-147237C401DB}"/>
              </a:ext>
            </a:extLst>
          </p:cNvPr>
          <p:cNvSpPr>
            <a:spLocks noGrp="1"/>
          </p:cNvSpPr>
          <p:nvPr>
            <p:ph type="title"/>
          </p:nvPr>
        </p:nvSpPr>
        <p:spPr/>
        <p:txBody>
          <a:bodyPr/>
          <a:lstStyle/>
          <a:p>
            <a:endParaRPr kumimoji="1" lang="ja-JP" altLang="en-US"/>
          </a:p>
        </p:txBody>
      </p:sp>
      <p:pic>
        <p:nvPicPr>
          <p:cNvPr id="4" name="図 3">
            <a:extLst>
              <a:ext uri="{FF2B5EF4-FFF2-40B4-BE49-F238E27FC236}">
                <a16:creationId xmlns:a16="http://schemas.microsoft.com/office/drawing/2014/main" id="{48CB7352-A8FE-D46F-D7D9-03CEE072C7DC}"/>
              </a:ext>
            </a:extLst>
          </p:cNvPr>
          <p:cNvPicPr>
            <a:picLocks noChangeAspect="1"/>
          </p:cNvPicPr>
          <p:nvPr/>
        </p:nvPicPr>
        <p:blipFill>
          <a:blip r:embed="rId2"/>
          <a:stretch>
            <a:fillRect/>
          </a:stretch>
        </p:blipFill>
        <p:spPr>
          <a:xfrm>
            <a:off x="76200" y="130496"/>
            <a:ext cx="8991600" cy="6362379"/>
          </a:xfrm>
          <a:prstGeom prst="rect">
            <a:avLst/>
          </a:prstGeom>
        </p:spPr>
      </p:pic>
      <p:sp>
        <p:nvSpPr>
          <p:cNvPr id="5" name="テキスト ボックス 4">
            <a:extLst>
              <a:ext uri="{FF2B5EF4-FFF2-40B4-BE49-F238E27FC236}">
                <a16:creationId xmlns:a16="http://schemas.microsoft.com/office/drawing/2014/main" id="{5E33D94A-5B4E-B1C0-1DEB-EC05172B15A5}"/>
              </a:ext>
            </a:extLst>
          </p:cNvPr>
          <p:cNvSpPr txBox="1"/>
          <p:nvPr/>
        </p:nvSpPr>
        <p:spPr>
          <a:xfrm>
            <a:off x="2538169" y="6415559"/>
            <a:ext cx="6558206" cy="230832"/>
          </a:xfrm>
          <a:prstGeom prst="rect">
            <a:avLst/>
          </a:prstGeom>
          <a:noFill/>
        </p:spPr>
        <p:txBody>
          <a:bodyPr wrap="none" rtlCol="0">
            <a:spAutoFit/>
          </a:bodyPr>
          <a:lstStyle/>
          <a:p>
            <a:r>
              <a:rPr kumimoji="1" lang="ja-JP" altLang="en-US" sz="900" dirty="0">
                <a:latin typeface="+mj-ea"/>
                <a:ea typeface="+mj-ea"/>
              </a:rPr>
              <a:t>厚生労働省　令和</a:t>
            </a:r>
            <a:r>
              <a:rPr kumimoji="1" lang="en-US" altLang="ja-JP" sz="900" dirty="0">
                <a:latin typeface="+mj-ea"/>
                <a:ea typeface="+mj-ea"/>
              </a:rPr>
              <a:t>6</a:t>
            </a:r>
            <a:r>
              <a:rPr kumimoji="1" lang="ja-JP" altLang="en-US" sz="900" dirty="0">
                <a:latin typeface="+mj-ea"/>
                <a:ea typeface="+mj-ea"/>
              </a:rPr>
              <a:t>年度診療報酬改定</a:t>
            </a:r>
            <a:r>
              <a:rPr kumimoji="1" lang="en-US" altLang="ja-JP" sz="900" dirty="0">
                <a:latin typeface="+mj-ea"/>
                <a:ea typeface="+mj-ea"/>
              </a:rPr>
              <a:t>(</a:t>
            </a:r>
            <a:r>
              <a:rPr kumimoji="1" lang="ja-JP" altLang="en-US" sz="900" dirty="0">
                <a:latin typeface="+mj-ea"/>
                <a:ea typeface="+mj-ea"/>
              </a:rPr>
              <a:t>調剤</a:t>
            </a:r>
            <a:r>
              <a:rPr kumimoji="1" lang="en-US" altLang="ja-JP" sz="900" dirty="0">
                <a:latin typeface="+mj-ea"/>
                <a:ea typeface="+mj-ea"/>
              </a:rPr>
              <a:t>)</a:t>
            </a:r>
            <a:r>
              <a:rPr kumimoji="1" lang="ja-JP" altLang="en-US" sz="900" dirty="0">
                <a:latin typeface="+mj-ea"/>
                <a:ea typeface="+mj-ea"/>
              </a:rPr>
              <a:t>について　</a:t>
            </a:r>
            <a:r>
              <a:rPr kumimoji="1" lang="en-US" altLang="ja-JP" sz="900" dirty="0">
                <a:latin typeface="+mj-ea"/>
                <a:ea typeface="+mj-ea"/>
              </a:rPr>
              <a:t>https://www.mhlw.go.jp/content/12400000/001219992.pdf</a:t>
            </a:r>
            <a:r>
              <a:rPr kumimoji="1" lang="ja-JP" altLang="en-US" sz="900" dirty="0">
                <a:latin typeface="+mj-ea"/>
                <a:ea typeface="+mj-ea"/>
              </a:rPr>
              <a:t>　</a:t>
            </a:r>
          </a:p>
        </p:txBody>
      </p:sp>
    </p:spTree>
    <p:extLst>
      <p:ext uri="{BB962C8B-B14F-4D97-AF65-F5344CB8AC3E}">
        <p14:creationId xmlns:p14="http://schemas.microsoft.com/office/powerpoint/2010/main" val="31920580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9C90705-76CA-B03A-9780-73C477B82430}"/>
              </a:ext>
            </a:extLst>
          </p:cNvPr>
          <p:cNvSpPr txBox="1"/>
          <p:nvPr/>
        </p:nvSpPr>
        <p:spPr>
          <a:xfrm>
            <a:off x="548640" y="513805"/>
            <a:ext cx="2954655"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　特定薬剤管理指導加算</a:t>
            </a:r>
          </a:p>
        </p:txBody>
      </p:sp>
      <p:sp>
        <p:nvSpPr>
          <p:cNvPr id="12" name="正方形/長方形 11">
            <a:extLst>
              <a:ext uri="{FF2B5EF4-FFF2-40B4-BE49-F238E27FC236}">
                <a16:creationId xmlns:a16="http://schemas.microsoft.com/office/drawing/2014/main" id="{425B1C26-1902-9E88-5BC1-00490730C039}"/>
              </a:ext>
            </a:extLst>
          </p:cNvPr>
          <p:cNvSpPr/>
          <p:nvPr/>
        </p:nvSpPr>
        <p:spPr>
          <a:xfrm>
            <a:off x="668561" y="1414859"/>
            <a:ext cx="2217514" cy="369332"/>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mj-ea"/>
                <a:ea typeface="+mj-ea"/>
              </a:rPr>
              <a:t>特定薬剤管理指導加算</a:t>
            </a:r>
          </a:p>
        </p:txBody>
      </p:sp>
      <p:sp>
        <p:nvSpPr>
          <p:cNvPr id="14" name="正方形/長方形 13">
            <a:extLst>
              <a:ext uri="{FF2B5EF4-FFF2-40B4-BE49-F238E27FC236}">
                <a16:creationId xmlns:a16="http://schemas.microsoft.com/office/drawing/2014/main" id="{23BE91DA-589E-6EC2-F26A-AF437DD39797}"/>
              </a:ext>
            </a:extLst>
          </p:cNvPr>
          <p:cNvSpPr/>
          <p:nvPr/>
        </p:nvSpPr>
        <p:spPr>
          <a:xfrm>
            <a:off x="1521142" y="1946581"/>
            <a:ext cx="1028700" cy="307775"/>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加算１</a:t>
            </a:r>
          </a:p>
        </p:txBody>
      </p:sp>
      <p:sp>
        <p:nvSpPr>
          <p:cNvPr id="15" name="テキスト ボックス 14">
            <a:extLst>
              <a:ext uri="{FF2B5EF4-FFF2-40B4-BE49-F238E27FC236}">
                <a16:creationId xmlns:a16="http://schemas.microsoft.com/office/drawing/2014/main" id="{6EFD65A7-05BF-FFEE-8C8D-683215BFF52C}"/>
              </a:ext>
            </a:extLst>
          </p:cNvPr>
          <p:cNvSpPr txBox="1"/>
          <p:nvPr/>
        </p:nvSpPr>
        <p:spPr>
          <a:xfrm>
            <a:off x="2549842" y="1965477"/>
            <a:ext cx="6320961" cy="738664"/>
          </a:xfrm>
          <a:prstGeom prst="rect">
            <a:avLst/>
          </a:prstGeom>
          <a:noFill/>
        </p:spPr>
        <p:txBody>
          <a:bodyPr wrap="none" rtlCol="0">
            <a:spAutoFit/>
          </a:bodyPr>
          <a:lstStyle/>
          <a:p>
            <a:r>
              <a:rPr kumimoji="1" lang="ja-JP" altLang="en-US" sz="1400" b="1" dirty="0">
                <a:latin typeface="+mj-ea"/>
                <a:ea typeface="+mj-ea"/>
              </a:rPr>
              <a:t>特に安全管理が必要な医薬品</a:t>
            </a:r>
            <a:r>
              <a:rPr kumimoji="1" lang="en-US" altLang="ja-JP" sz="1400" b="1" dirty="0">
                <a:latin typeface="+mj-ea"/>
                <a:ea typeface="+mj-ea"/>
              </a:rPr>
              <a:t>(</a:t>
            </a:r>
            <a:r>
              <a:rPr kumimoji="1" lang="ja-JP" altLang="en-US" sz="1400" b="1" dirty="0">
                <a:latin typeface="+mj-ea"/>
                <a:ea typeface="+mj-ea"/>
              </a:rPr>
              <a:t>ハイリスク薬</a:t>
            </a:r>
            <a:r>
              <a:rPr kumimoji="1" lang="en-US" altLang="ja-JP" sz="1400" b="1" dirty="0">
                <a:latin typeface="+mj-ea"/>
                <a:ea typeface="+mj-ea"/>
              </a:rPr>
              <a:t>)</a:t>
            </a:r>
            <a:r>
              <a:rPr kumimoji="1" lang="ja-JP" altLang="en-US" sz="1400" b="1" dirty="0">
                <a:latin typeface="+mj-ea"/>
                <a:ea typeface="+mj-ea"/>
              </a:rPr>
              <a:t>の服薬指導に対する評価　</a:t>
            </a:r>
            <a:endParaRPr kumimoji="1" lang="en-US" altLang="ja-JP" sz="1400" b="1" dirty="0">
              <a:latin typeface="+mj-ea"/>
              <a:ea typeface="+mj-ea"/>
            </a:endParaRPr>
          </a:p>
          <a:p>
            <a:r>
              <a:rPr kumimoji="1" lang="ja-JP" altLang="en-US" sz="1400" dirty="0">
                <a:latin typeface="+mj-ea"/>
                <a:ea typeface="+mj-ea"/>
              </a:rPr>
              <a:t>　　イ　</a:t>
            </a:r>
            <a:r>
              <a:rPr kumimoji="1" lang="en-US" altLang="ja-JP" sz="1400" dirty="0">
                <a:latin typeface="+mj-ea"/>
                <a:ea typeface="+mj-ea"/>
              </a:rPr>
              <a:t>(10</a:t>
            </a:r>
            <a:r>
              <a:rPr kumimoji="1" lang="ja-JP" altLang="en-US" sz="1400" dirty="0">
                <a:latin typeface="+mj-ea"/>
                <a:ea typeface="+mj-ea"/>
              </a:rPr>
              <a:t>点</a:t>
            </a:r>
            <a:r>
              <a:rPr kumimoji="1" lang="en-US" altLang="ja-JP" sz="1400" dirty="0">
                <a:latin typeface="+mj-ea"/>
                <a:ea typeface="+mj-ea"/>
              </a:rPr>
              <a:t>)</a:t>
            </a:r>
            <a:r>
              <a:rPr kumimoji="1" lang="ja-JP" altLang="en-US" sz="1400" dirty="0">
                <a:latin typeface="+mj-ea"/>
                <a:ea typeface="+mj-ea"/>
              </a:rPr>
              <a:t>　</a:t>
            </a:r>
            <a:r>
              <a:rPr kumimoji="1" lang="ja-JP" altLang="en-US" sz="1400" dirty="0">
                <a:solidFill>
                  <a:srgbClr val="FF6565"/>
                </a:solidFill>
                <a:latin typeface="+mj-ea"/>
                <a:ea typeface="+mj-ea"/>
              </a:rPr>
              <a:t>新たに処方</a:t>
            </a:r>
            <a:r>
              <a:rPr kumimoji="1" lang="ja-JP" altLang="en-US" sz="1400" dirty="0">
                <a:latin typeface="+mj-ea"/>
                <a:ea typeface="+mj-ea"/>
              </a:rPr>
              <a:t>された患者に対して</a:t>
            </a:r>
            <a:endParaRPr kumimoji="1" lang="en-US" altLang="ja-JP" sz="1400" dirty="0">
              <a:latin typeface="+mj-ea"/>
              <a:ea typeface="+mj-ea"/>
            </a:endParaRPr>
          </a:p>
          <a:p>
            <a:r>
              <a:rPr kumimoji="1" lang="ja-JP" altLang="en-US" sz="1400" dirty="0">
                <a:latin typeface="+mj-ea"/>
                <a:ea typeface="+mj-ea"/>
              </a:rPr>
              <a:t>　　ロ　</a:t>
            </a:r>
            <a:r>
              <a:rPr kumimoji="1" lang="en-US" altLang="ja-JP" sz="1400" dirty="0">
                <a:latin typeface="+mj-ea"/>
                <a:ea typeface="+mj-ea"/>
              </a:rPr>
              <a:t>(  5</a:t>
            </a:r>
            <a:r>
              <a:rPr kumimoji="1" lang="ja-JP" altLang="en-US" sz="1400" dirty="0">
                <a:latin typeface="+mj-ea"/>
                <a:ea typeface="+mj-ea"/>
              </a:rPr>
              <a:t>点</a:t>
            </a:r>
            <a:r>
              <a:rPr kumimoji="1" lang="en-US" altLang="ja-JP" sz="1400" dirty="0">
                <a:latin typeface="+mj-ea"/>
                <a:ea typeface="+mj-ea"/>
              </a:rPr>
              <a:t>)</a:t>
            </a:r>
            <a:r>
              <a:rPr kumimoji="1" lang="ja-JP" altLang="en-US" sz="1400" dirty="0">
                <a:latin typeface="+mj-ea"/>
                <a:ea typeface="+mj-ea"/>
              </a:rPr>
              <a:t>　</a:t>
            </a:r>
            <a:r>
              <a:rPr kumimoji="1" lang="ja-JP" altLang="en-US" sz="1400" dirty="0">
                <a:solidFill>
                  <a:srgbClr val="FF6565"/>
                </a:solidFill>
                <a:latin typeface="+mj-ea"/>
                <a:ea typeface="+mj-ea"/>
              </a:rPr>
              <a:t>用法又は用量の変更、患者の副作用の発現状況等</a:t>
            </a:r>
            <a:r>
              <a:rPr kumimoji="1" lang="ja-JP" altLang="en-US" sz="1400" dirty="0">
                <a:latin typeface="+mj-ea"/>
                <a:ea typeface="+mj-ea"/>
              </a:rPr>
              <a:t>に応じて</a:t>
            </a:r>
          </a:p>
        </p:txBody>
      </p:sp>
      <p:sp>
        <p:nvSpPr>
          <p:cNvPr id="16" name="テキスト ボックス 15">
            <a:extLst>
              <a:ext uri="{FF2B5EF4-FFF2-40B4-BE49-F238E27FC236}">
                <a16:creationId xmlns:a16="http://schemas.microsoft.com/office/drawing/2014/main" id="{69772850-3538-45EB-7307-A6E593771576}"/>
              </a:ext>
            </a:extLst>
          </p:cNvPr>
          <p:cNvSpPr txBox="1"/>
          <p:nvPr/>
        </p:nvSpPr>
        <p:spPr>
          <a:xfrm>
            <a:off x="2419350" y="2354013"/>
            <a:ext cx="543739" cy="307777"/>
          </a:xfrm>
          <a:prstGeom prst="rect">
            <a:avLst/>
          </a:prstGeom>
          <a:noFill/>
        </p:spPr>
        <p:txBody>
          <a:bodyPr wrap="none" rtlCol="0">
            <a:spAutoFit/>
          </a:bodyPr>
          <a:lstStyle/>
          <a:p>
            <a:r>
              <a:rPr kumimoji="1" lang="ja-JP" altLang="en-US" sz="1400" b="1" dirty="0">
                <a:solidFill>
                  <a:srgbClr val="FF6565"/>
                </a:solidFill>
              </a:rPr>
              <a:t>新設</a:t>
            </a:r>
          </a:p>
        </p:txBody>
      </p:sp>
      <p:sp>
        <p:nvSpPr>
          <p:cNvPr id="17" name="正方形/長方形 16">
            <a:extLst>
              <a:ext uri="{FF2B5EF4-FFF2-40B4-BE49-F238E27FC236}">
                <a16:creationId xmlns:a16="http://schemas.microsoft.com/office/drawing/2014/main" id="{B1DFF92B-C4A8-8E17-1865-AEAC02A9C1FD}"/>
              </a:ext>
            </a:extLst>
          </p:cNvPr>
          <p:cNvSpPr/>
          <p:nvPr/>
        </p:nvSpPr>
        <p:spPr>
          <a:xfrm>
            <a:off x="1521142" y="3231612"/>
            <a:ext cx="1028700" cy="307775"/>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加算２</a:t>
            </a:r>
          </a:p>
        </p:txBody>
      </p:sp>
      <p:sp>
        <p:nvSpPr>
          <p:cNvPr id="18" name="テキスト ボックス 17">
            <a:extLst>
              <a:ext uri="{FF2B5EF4-FFF2-40B4-BE49-F238E27FC236}">
                <a16:creationId xmlns:a16="http://schemas.microsoft.com/office/drawing/2014/main" id="{45C0B5B6-4174-7487-A2DA-41CCB0672229}"/>
              </a:ext>
            </a:extLst>
          </p:cNvPr>
          <p:cNvSpPr txBox="1"/>
          <p:nvPr/>
        </p:nvSpPr>
        <p:spPr>
          <a:xfrm>
            <a:off x="2549842" y="3231612"/>
            <a:ext cx="6304931" cy="523220"/>
          </a:xfrm>
          <a:prstGeom prst="rect">
            <a:avLst/>
          </a:prstGeom>
          <a:noFill/>
        </p:spPr>
        <p:txBody>
          <a:bodyPr wrap="none" rtlCol="0">
            <a:spAutoFit/>
          </a:bodyPr>
          <a:lstStyle/>
          <a:p>
            <a:r>
              <a:rPr kumimoji="1" lang="ja-JP" altLang="en-US" sz="1400" b="1" dirty="0">
                <a:latin typeface="+mj-ea"/>
                <a:ea typeface="+mj-ea"/>
              </a:rPr>
              <a:t>薬局でのレジメンを活用した薬学的管理等の評価　</a:t>
            </a:r>
            <a:endParaRPr kumimoji="1" lang="en-US" altLang="ja-JP" sz="1400" b="1" dirty="0">
              <a:latin typeface="+mj-ea"/>
              <a:ea typeface="+mj-ea"/>
            </a:endParaRPr>
          </a:p>
          <a:p>
            <a:r>
              <a:rPr kumimoji="1" lang="ja-JP" altLang="en-US" sz="1400" dirty="0">
                <a:latin typeface="+mj-ea"/>
                <a:ea typeface="+mj-ea"/>
              </a:rPr>
              <a:t>　　　 </a:t>
            </a:r>
            <a:r>
              <a:rPr kumimoji="1" lang="en-US" altLang="ja-JP" sz="1400" dirty="0">
                <a:latin typeface="+mj-ea"/>
                <a:ea typeface="+mj-ea"/>
              </a:rPr>
              <a:t>(100</a:t>
            </a:r>
            <a:r>
              <a:rPr kumimoji="1" lang="ja-JP" altLang="en-US" sz="1400" dirty="0">
                <a:latin typeface="+mj-ea"/>
                <a:ea typeface="+mj-ea"/>
              </a:rPr>
              <a:t>点</a:t>
            </a:r>
            <a:r>
              <a:rPr kumimoji="1" lang="en-US" altLang="ja-JP" sz="1400" dirty="0">
                <a:latin typeface="+mj-ea"/>
                <a:ea typeface="+mj-ea"/>
              </a:rPr>
              <a:t>)</a:t>
            </a:r>
            <a:r>
              <a:rPr kumimoji="1" lang="ja-JP" altLang="en-US" sz="1400" dirty="0">
                <a:latin typeface="+mj-ea"/>
                <a:ea typeface="+mj-ea"/>
              </a:rPr>
              <a:t>　患者のレジメン等を把握した上で必要な服薬指導を実施</a:t>
            </a:r>
          </a:p>
        </p:txBody>
      </p:sp>
      <p:sp>
        <p:nvSpPr>
          <p:cNvPr id="19" name="正方形/長方形 18">
            <a:extLst>
              <a:ext uri="{FF2B5EF4-FFF2-40B4-BE49-F238E27FC236}">
                <a16:creationId xmlns:a16="http://schemas.microsoft.com/office/drawing/2014/main" id="{AF705792-1A22-29B7-2F83-4EA6EC05B756}"/>
              </a:ext>
            </a:extLst>
          </p:cNvPr>
          <p:cNvSpPr/>
          <p:nvPr/>
        </p:nvSpPr>
        <p:spPr>
          <a:xfrm>
            <a:off x="1521142" y="4362755"/>
            <a:ext cx="1028700" cy="30777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加算３</a:t>
            </a:r>
          </a:p>
        </p:txBody>
      </p:sp>
      <p:sp>
        <p:nvSpPr>
          <p:cNvPr id="20" name="テキスト ボックス 19">
            <a:extLst>
              <a:ext uri="{FF2B5EF4-FFF2-40B4-BE49-F238E27FC236}">
                <a16:creationId xmlns:a16="http://schemas.microsoft.com/office/drawing/2014/main" id="{EF48DD08-B7CF-516C-3C0D-5BBC576C4C1F}"/>
              </a:ext>
            </a:extLst>
          </p:cNvPr>
          <p:cNvSpPr txBox="1"/>
          <p:nvPr/>
        </p:nvSpPr>
        <p:spPr>
          <a:xfrm>
            <a:off x="1763623" y="4670530"/>
            <a:ext cx="543739" cy="307777"/>
          </a:xfrm>
          <a:prstGeom prst="rect">
            <a:avLst/>
          </a:prstGeom>
          <a:noFill/>
        </p:spPr>
        <p:txBody>
          <a:bodyPr wrap="none" rtlCol="0">
            <a:spAutoFit/>
          </a:bodyPr>
          <a:lstStyle/>
          <a:p>
            <a:r>
              <a:rPr kumimoji="1" lang="ja-JP" altLang="en-US" sz="1400" b="1" dirty="0">
                <a:solidFill>
                  <a:srgbClr val="FF6565"/>
                </a:solidFill>
              </a:rPr>
              <a:t>新設</a:t>
            </a:r>
          </a:p>
        </p:txBody>
      </p:sp>
      <p:sp>
        <p:nvSpPr>
          <p:cNvPr id="21" name="テキスト ボックス 20">
            <a:extLst>
              <a:ext uri="{FF2B5EF4-FFF2-40B4-BE49-F238E27FC236}">
                <a16:creationId xmlns:a16="http://schemas.microsoft.com/office/drawing/2014/main" id="{0CFA9788-4C28-2B18-537D-55A45B580354}"/>
              </a:ext>
            </a:extLst>
          </p:cNvPr>
          <p:cNvSpPr txBox="1"/>
          <p:nvPr/>
        </p:nvSpPr>
        <p:spPr>
          <a:xfrm>
            <a:off x="2549842" y="4391330"/>
            <a:ext cx="6500497" cy="954107"/>
          </a:xfrm>
          <a:prstGeom prst="rect">
            <a:avLst/>
          </a:prstGeom>
          <a:noFill/>
        </p:spPr>
        <p:txBody>
          <a:bodyPr wrap="none" rtlCol="0">
            <a:spAutoFit/>
          </a:bodyPr>
          <a:lstStyle/>
          <a:p>
            <a:r>
              <a:rPr kumimoji="1" lang="ja-JP" altLang="en-US" sz="1400" b="1" dirty="0">
                <a:latin typeface="+mj-ea"/>
                <a:ea typeface="+mj-ea"/>
              </a:rPr>
              <a:t>重点的な服薬指導・説明が必要な場合の評価</a:t>
            </a:r>
            <a:endParaRPr kumimoji="1" lang="en-US" altLang="ja-JP" sz="1400" b="1" dirty="0">
              <a:latin typeface="+mj-ea"/>
              <a:ea typeface="+mj-ea"/>
            </a:endParaRPr>
          </a:p>
          <a:p>
            <a:r>
              <a:rPr kumimoji="1" lang="ja-JP" altLang="en-US" sz="1400" b="1" dirty="0">
                <a:latin typeface="+mj-ea"/>
                <a:ea typeface="+mj-ea"/>
              </a:rPr>
              <a:t>　　</a:t>
            </a:r>
            <a:r>
              <a:rPr kumimoji="1" lang="ja-JP" altLang="en-US" sz="1400" dirty="0">
                <a:latin typeface="+mj-ea"/>
                <a:ea typeface="+mj-ea"/>
              </a:rPr>
              <a:t>イ　</a:t>
            </a:r>
            <a:r>
              <a:rPr kumimoji="1" lang="en-US" altLang="ja-JP" sz="1400" dirty="0">
                <a:latin typeface="+mj-ea"/>
                <a:ea typeface="+mj-ea"/>
              </a:rPr>
              <a:t>(  5</a:t>
            </a:r>
            <a:r>
              <a:rPr kumimoji="1" lang="ja-JP" altLang="en-US" sz="1400" dirty="0">
                <a:latin typeface="+mj-ea"/>
                <a:ea typeface="+mj-ea"/>
              </a:rPr>
              <a:t>点</a:t>
            </a:r>
            <a:r>
              <a:rPr kumimoji="1" lang="en-US" altLang="ja-JP" sz="1400" dirty="0">
                <a:latin typeface="+mj-ea"/>
                <a:ea typeface="+mj-ea"/>
              </a:rPr>
              <a:t>)</a:t>
            </a:r>
            <a:r>
              <a:rPr kumimoji="1" lang="ja-JP" altLang="en-US" sz="1400" dirty="0">
                <a:latin typeface="+mj-ea"/>
                <a:ea typeface="+mj-ea"/>
              </a:rPr>
              <a:t>　リスク管理計画</a:t>
            </a:r>
            <a:r>
              <a:rPr kumimoji="1" lang="en-US" altLang="ja-JP" sz="1400" dirty="0">
                <a:latin typeface="+mj-ea"/>
                <a:ea typeface="+mj-ea"/>
              </a:rPr>
              <a:t>(RMP)</a:t>
            </a:r>
            <a:r>
              <a:rPr kumimoji="1" lang="ja-JP" altLang="en-US" sz="1400" dirty="0">
                <a:latin typeface="+mj-ea"/>
                <a:ea typeface="+mj-ea"/>
              </a:rPr>
              <a:t>に基づく資料を用いた場合</a:t>
            </a:r>
            <a:endParaRPr kumimoji="1" lang="en-US" altLang="ja-JP" sz="1400" dirty="0">
              <a:latin typeface="+mj-ea"/>
              <a:ea typeface="+mj-ea"/>
            </a:endParaRPr>
          </a:p>
          <a:p>
            <a:r>
              <a:rPr kumimoji="1" lang="ja-JP" altLang="en-US" sz="1400" dirty="0">
                <a:latin typeface="+mj-ea"/>
                <a:ea typeface="+mj-ea"/>
              </a:rPr>
              <a:t>　　ロ　</a:t>
            </a:r>
            <a:r>
              <a:rPr kumimoji="1" lang="en-US" altLang="ja-JP" sz="1400" dirty="0">
                <a:latin typeface="+mj-ea"/>
                <a:ea typeface="+mj-ea"/>
              </a:rPr>
              <a:t>(</a:t>
            </a:r>
            <a:r>
              <a:rPr kumimoji="1" lang="ja-JP" altLang="en-US" sz="1400" dirty="0">
                <a:latin typeface="+mj-ea"/>
                <a:ea typeface="+mj-ea"/>
              </a:rPr>
              <a:t>  </a:t>
            </a:r>
            <a:r>
              <a:rPr kumimoji="1" lang="en-US" altLang="ja-JP" sz="1400" dirty="0">
                <a:latin typeface="+mj-ea"/>
                <a:ea typeface="+mj-ea"/>
              </a:rPr>
              <a:t>5</a:t>
            </a:r>
            <a:r>
              <a:rPr kumimoji="1" lang="ja-JP" altLang="en-US" sz="1400" dirty="0">
                <a:latin typeface="+mj-ea"/>
                <a:ea typeface="+mj-ea"/>
              </a:rPr>
              <a:t>点</a:t>
            </a:r>
            <a:r>
              <a:rPr kumimoji="1" lang="en-US" altLang="ja-JP" sz="1400" dirty="0">
                <a:latin typeface="+mj-ea"/>
                <a:ea typeface="+mj-ea"/>
              </a:rPr>
              <a:t>)</a:t>
            </a:r>
            <a:r>
              <a:rPr kumimoji="1" lang="ja-JP" altLang="en-US" sz="1400" dirty="0">
                <a:latin typeface="+mj-ea"/>
                <a:ea typeface="+mj-ea"/>
              </a:rPr>
              <a:t>　選定療養を受けようとする患者に対する説明を行った場合</a:t>
            </a:r>
            <a:endParaRPr kumimoji="1" lang="en-US" altLang="ja-JP" sz="1400" dirty="0">
              <a:latin typeface="+mj-ea"/>
              <a:ea typeface="+mj-ea"/>
            </a:endParaRPr>
          </a:p>
          <a:p>
            <a:r>
              <a:rPr kumimoji="1" lang="ja-JP" altLang="en-US" sz="1400" dirty="0">
                <a:latin typeface="+mj-ea"/>
                <a:ea typeface="+mj-ea"/>
              </a:rPr>
              <a:t>　　　　</a:t>
            </a:r>
            <a:r>
              <a:rPr kumimoji="1" lang="en-US" altLang="ja-JP" sz="1400" dirty="0">
                <a:latin typeface="+mj-ea"/>
                <a:ea typeface="+mj-ea"/>
              </a:rPr>
              <a:t>(  5</a:t>
            </a:r>
            <a:r>
              <a:rPr kumimoji="1" lang="ja-JP" altLang="en-US" sz="1400" dirty="0">
                <a:latin typeface="+mj-ea"/>
                <a:ea typeface="+mj-ea"/>
              </a:rPr>
              <a:t>点</a:t>
            </a:r>
            <a:r>
              <a:rPr kumimoji="1" lang="en-US" altLang="ja-JP" sz="1400" dirty="0">
                <a:latin typeface="+mj-ea"/>
                <a:ea typeface="+mj-ea"/>
              </a:rPr>
              <a:t>)</a:t>
            </a:r>
            <a:r>
              <a:rPr kumimoji="1" lang="ja-JP" altLang="en-US" sz="1400" dirty="0">
                <a:latin typeface="+mj-ea"/>
                <a:ea typeface="+mj-ea"/>
              </a:rPr>
              <a:t>　前回調剤された銘柄と異なる銘柄での薬剤交付が必要な場合</a:t>
            </a:r>
          </a:p>
        </p:txBody>
      </p:sp>
      <p:cxnSp>
        <p:nvCxnSpPr>
          <p:cNvPr id="23" name="直線コネクタ 22">
            <a:extLst>
              <a:ext uri="{FF2B5EF4-FFF2-40B4-BE49-F238E27FC236}">
                <a16:creationId xmlns:a16="http://schemas.microsoft.com/office/drawing/2014/main" id="{4585B22B-3436-358B-C262-0C6EA2903325}"/>
              </a:ext>
            </a:extLst>
          </p:cNvPr>
          <p:cNvCxnSpPr>
            <a:cxnSpLocks/>
          </p:cNvCxnSpPr>
          <p:nvPr/>
        </p:nvCxnSpPr>
        <p:spPr>
          <a:xfrm>
            <a:off x="1130617" y="1774154"/>
            <a:ext cx="0" cy="2742488"/>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021FBF53-FADD-1498-B178-66249C689ED0}"/>
              </a:ext>
            </a:extLst>
          </p:cNvPr>
          <p:cNvCxnSpPr>
            <a:cxnSpLocks/>
            <a:endCxn id="14" idx="1"/>
          </p:cNvCxnSpPr>
          <p:nvPr/>
        </p:nvCxnSpPr>
        <p:spPr>
          <a:xfrm>
            <a:off x="1130617" y="2100468"/>
            <a:ext cx="390525" cy="1"/>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B4F74A61-D816-D09E-2B17-AB1E6D51BD55}"/>
              </a:ext>
            </a:extLst>
          </p:cNvPr>
          <p:cNvCxnSpPr>
            <a:cxnSpLocks/>
          </p:cNvCxnSpPr>
          <p:nvPr/>
        </p:nvCxnSpPr>
        <p:spPr>
          <a:xfrm>
            <a:off x="1130617" y="3381840"/>
            <a:ext cx="390525" cy="1"/>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32DBA2F4-CDF8-0386-FDEB-7B6FEC56D5A8}"/>
              </a:ext>
            </a:extLst>
          </p:cNvPr>
          <p:cNvCxnSpPr>
            <a:cxnSpLocks/>
          </p:cNvCxnSpPr>
          <p:nvPr/>
        </p:nvCxnSpPr>
        <p:spPr>
          <a:xfrm>
            <a:off x="1130616" y="4509324"/>
            <a:ext cx="390525" cy="1"/>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74384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楕円 22">
            <a:extLst>
              <a:ext uri="{FF2B5EF4-FFF2-40B4-BE49-F238E27FC236}">
                <a16:creationId xmlns:a16="http://schemas.microsoft.com/office/drawing/2014/main" id="{D419321C-D5ED-BF76-9C1A-A06FB8B218BC}"/>
              </a:ext>
            </a:extLst>
          </p:cNvPr>
          <p:cNvSpPr/>
          <p:nvPr/>
        </p:nvSpPr>
        <p:spPr>
          <a:xfrm>
            <a:off x="2593451" y="4482963"/>
            <a:ext cx="6436249" cy="2160364"/>
          </a:xfrm>
          <a:prstGeom prst="ellipse">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900BE1A5-1E00-CFAD-ED65-C7EAE3AA54F6}"/>
              </a:ext>
            </a:extLst>
          </p:cNvPr>
          <p:cNvSpPr/>
          <p:nvPr/>
        </p:nvSpPr>
        <p:spPr>
          <a:xfrm>
            <a:off x="338592" y="4466591"/>
            <a:ext cx="2160364" cy="2160364"/>
          </a:xfrm>
          <a:prstGeom prst="ellips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368D1BC9-90FD-DC45-F13A-98D0F04F1B9D}"/>
              </a:ext>
            </a:extLst>
          </p:cNvPr>
          <p:cNvSpPr txBox="1"/>
          <p:nvPr/>
        </p:nvSpPr>
        <p:spPr>
          <a:xfrm>
            <a:off x="548640" y="513805"/>
            <a:ext cx="2954655"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　特定薬剤管理指導加算</a:t>
            </a:r>
          </a:p>
        </p:txBody>
      </p:sp>
      <p:sp>
        <p:nvSpPr>
          <p:cNvPr id="4" name="正方形/長方形 3">
            <a:extLst>
              <a:ext uri="{FF2B5EF4-FFF2-40B4-BE49-F238E27FC236}">
                <a16:creationId xmlns:a16="http://schemas.microsoft.com/office/drawing/2014/main" id="{DECCE15B-79ED-FB1B-4B70-018F169FF158}"/>
              </a:ext>
            </a:extLst>
          </p:cNvPr>
          <p:cNvSpPr/>
          <p:nvPr/>
        </p:nvSpPr>
        <p:spPr>
          <a:xfrm>
            <a:off x="687611" y="1076553"/>
            <a:ext cx="3059205" cy="36933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メイリオ" panose="020B0604030504040204" pitchFamily="50" charset="-128"/>
              </a:rPr>
              <a:t>特定薬剤管理指導加算３</a:t>
            </a:r>
          </a:p>
        </p:txBody>
      </p:sp>
      <p:sp>
        <p:nvSpPr>
          <p:cNvPr id="5" name="テキスト ボックス 4">
            <a:extLst>
              <a:ext uri="{FF2B5EF4-FFF2-40B4-BE49-F238E27FC236}">
                <a16:creationId xmlns:a16="http://schemas.microsoft.com/office/drawing/2014/main" id="{9EE32EF4-78C3-0D01-AFAE-AA8BF15D995F}"/>
              </a:ext>
            </a:extLst>
          </p:cNvPr>
          <p:cNvSpPr txBox="1"/>
          <p:nvPr/>
        </p:nvSpPr>
        <p:spPr>
          <a:xfrm>
            <a:off x="3941444" y="1145350"/>
            <a:ext cx="3161443" cy="338554"/>
          </a:xfrm>
          <a:prstGeom prst="rect">
            <a:avLst/>
          </a:prstGeom>
          <a:noFill/>
        </p:spPr>
        <p:txBody>
          <a:bodyPr wrap="none" rtlCol="0">
            <a:spAutoFit/>
          </a:bodyPr>
          <a:lstStyle/>
          <a:p>
            <a:r>
              <a:rPr kumimoji="1" lang="ja-JP" altLang="en-US" sz="1600" dirty="0">
                <a:latin typeface="メイリオ" panose="020B0604030504040204" pitchFamily="50" charset="-128"/>
              </a:rPr>
              <a:t>最初に処方された</a:t>
            </a:r>
            <a:r>
              <a:rPr kumimoji="1" lang="en-US" altLang="ja-JP" sz="1600" dirty="0">
                <a:latin typeface="メイリオ" panose="020B0604030504040204" pitchFamily="50" charset="-128"/>
              </a:rPr>
              <a:t>1</a:t>
            </a:r>
            <a:r>
              <a:rPr kumimoji="1" lang="ja-JP" altLang="en-US" sz="1600" dirty="0">
                <a:latin typeface="メイリオ" panose="020B0604030504040204" pitchFamily="50" charset="-128"/>
              </a:rPr>
              <a:t>回に限り算定</a:t>
            </a:r>
            <a:endParaRPr kumimoji="1" lang="en-US" altLang="ja-JP" sz="1600" dirty="0">
              <a:latin typeface="メイリオ" panose="020B0604030504040204" pitchFamily="50" charset="-128"/>
            </a:endParaRPr>
          </a:p>
        </p:txBody>
      </p:sp>
      <p:sp>
        <p:nvSpPr>
          <p:cNvPr id="6" name="テキスト ボックス 5">
            <a:extLst>
              <a:ext uri="{FF2B5EF4-FFF2-40B4-BE49-F238E27FC236}">
                <a16:creationId xmlns:a16="http://schemas.microsoft.com/office/drawing/2014/main" id="{92EE0FA2-BAAA-B87D-012D-8B5A47D3FCF4}"/>
              </a:ext>
            </a:extLst>
          </p:cNvPr>
          <p:cNvSpPr txBox="1"/>
          <p:nvPr/>
        </p:nvSpPr>
        <p:spPr>
          <a:xfrm>
            <a:off x="7102887" y="1157369"/>
            <a:ext cx="720069" cy="307777"/>
          </a:xfrm>
          <a:prstGeom prst="rect">
            <a:avLst/>
          </a:prstGeom>
          <a:noFill/>
        </p:spPr>
        <p:txBody>
          <a:bodyPr wrap="none" rtlCol="0">
            <a:spAutoFit/>
          </a:bodyPr>
          <a:lstStyle/>
          <a:p>
            <a:r>
              <a:rPr kumimoji="1" lang="en-US" altLang="ja-JP" sz="1400" b="1" dirty="0">
                <a:solidFill>
                  <a:srgbClr val="FF6565"/>
                </a:solidFill>
                <a:latin typeface="メイリオ" panose="020B0604030504040204" pitchFamily="50" charset="-128"/>
              </a:rPr>
              <a:t>(</a:t>
            </a:r>
            <a:r>
              <a:rPr kumimoji="1" lang="ja-JP" altLang="en-US" sz="1400" b="1" dirty="0">
                <a:solidFill>
                  <a:srgbClr val="FF6565"/>
                </a:solidFill>
                <a:latin typeface="メイリオ" panose="020B0604030504040204" pitchFamily="50" charset="-128"/>
              </a:rPr>
              <a:t>新設</a:t>
            </a:r>
            <a:r>
              <a:rPr kumimoji="1" lang="en-US" altLang="ja-JP" sz="1400" b="1" dirty="0">
                <a:solidFill>
                  <a:srgbClr val="FF6565"/>
                </a:solidFill>
                <a:latin typeface="メイリオ" panose="020B0604030504040204" pitchFamily="50" charset="-128"/>
              </a:rPr>
              <a:t>)</a:t>
            </a:r>
            <a:endParaRPr kumimoji="1" lang="ja-JP" altLang="en-US" sz="1400" b="1" dirty="0">
              <a:solidFill>
                <a:srgbClr val="FF6565"/>
              </a:solidFill>
              <a:latin typeface="メイリオ" panose="020B0604030504040204" pitchFamily="50" charset="-128"/>
            </a:endParaRPr>
          </a:p>
        </p:txBody>
      </p:sp>
      <p:sp>
        <p:nvSpPr>
          <p:cNvPr id="7" name="テキスト ボックス 6">
            <a:extLst>
              <a:ext uri="{FF2B5EF4-FFF2-40B4-BE49-F238E27FC236}">
                <a16:creationId xmlns:a16="http://schemas.microsoft.com/office/drawing/2014/main" id="{038845E5-0641-87AC-9913-2CD50DEAAA8C}"/>
              </a:ext>
            </a:extLst>
          </p:cNvPr>
          <p:cNvSpPr txBox="1"/>
          <p:nvPr/>
        </p:nvSpPr>
        <p:spPr>
          <a:xfrm>
            <a:off x="555166" y="1648826"/>
            <a:ext cx="8170639" cy="954107"/>
          </a:xfrm>
          <a:prstGeom prst="rect">
            <a:avLst/>
          </a:prstGeom>
          <a:noFill/>
        </p:spPr>
        <p:txBody>
          <a:bodyPr wrap="square">
            <a:spAutoFit/>
          </a:bodyPr>
          <a:lstStyle/>
          <a:p>
            <a:pPr algn="l"/>
            <a:r>
              <a:rPr lang="ja-JP" altLang="en-US" sz="1400" b="0" i="0" u="none" strike="noStrike" baseline="0" dirty="0">
                <a:latin typeface="ＭＳゴシック"/>
              </a:rPr>
              <a:t>「イ」については、当該医薬品の医薬品リスク管理計画に基づき製造販売業者が作成した当該医薬品に係る安全管理等に関する資料を用いて特に必要な患者に説明及び指導を行ったときとは、以下の場合をいう。</a:t>
            </a:r>
            <a:endParaRPr lang="en-US" altLang="ja-JP" sz="1400" b="0" i="0" u="none" strike="noStrike" baseline="0" dirty="0">
              <a:latin typeface="ＭＳゴシック"/>
            </a:endParaRPr>
          </a:p>
          <a:p>
            <a:pPr algn="l"/>
            <a:endParaRPr lang="en-US" altLang="ja-JP" sz="1400" dirty="0">
              <a:latin typeface="ＭＳゴシック"/>
            </a:endParaRPr>
          </a:p>
        </p:txBody>
      </p:sp>
      <p:sp>
        <p:nvSpPr>
          <p:cNvPr id="8" name="テキスト ボックス 7">
            <a:extLst>
              <a:ext uri="{FF2B5EF4-FFF2-40B4-BE49-F238E27FC236}">
                <a16:creationId xmlns:a16="http://schemas.microsoft.com/office/drawing/2014/main" id="{56DB7BD8-DD54-01AA-1C37-5318BF0D3AD9}"/>
              </a:ext>
            </a:extLst>
          </p:cNvPr>
          <p:cNvSpPr txBox="1"/>
          <p:nvPr/>
        </p:nvSpPr>
        <p:spPr>
          <a:xfrm>
            <a:off x="623520" y="2577023"/>
            <a:ext cx="8033799" cy="738664"/>
          </a:xfrm>
          <a:prstGeom prst="rect">
            <a:avLst/>
          </a:prstGeom>
          <a:noFill/>
        </p:spPr>
        <p:txBody>
          <a:bodyPr wrap="square">
            <a:spAutoFit/>
          </a:bodyPr>
          <a:lstStyle/>
          <a:p>
            <a:pPr algn="l"/>
            <a:r>
              <a:rPr lang="ja-JP" altLang="en-US" sz="1400" dirty="0">
                <a:latin typeface="メイリオ" panose="020B0604030504040204" pitchFamily="50" charset="-128"/>
              </a:rPr>
              <a:t>ＲＭＰの策定が義務づけられている医薬品について、当該医薬品を新たに処方された場合に限り患者又はその家族等に対し、ＲＭＰに基づきＲＭＰに係る情報提供資材を活用し、副作用、併用禁忌等の当該医薬品の特性を踏まえ、適正使用や安全性等に関して十分な指導を行った場合</a:t>
            </a:r>
          </a:p>
        </p:txBody>
      </p:sp>
      <p:sp>
        <p:nvSpPr>
          <p:cNvPr id="9" name="正方形/長方形 8">
            <a:extLst>
              <a:ext uri="{FF2B5EF4-FFF2-40B4-BE49-F238E27FC236}">
                <a16:creationId xmlns:a16="http://schemas.microsoft.com/office/drawing/2014/main" id="{0569E37B-27DA-2BB3-D410-777FD282F346}"/>
              </a:ext>
            </a:extLst>
          </p:cNvPr>
          <p:cNvSpPr/>
          <p:nvPr/>
        </p:nvSpPr>
        <p:spPr>
          <a:xfrm>
            <a:off x="623520" y="2513980"/>
            <a:ext cx="8033799" cy="954107"/>
          </a:xfrm>
          <a:prstGeom prst="rect">
            <a:avLst/>
          </a:prstGeom>
          <a:noFill/>
          <a:ln w="28575">
            <a:solidFill>
              <a:schemeClr val="bg1">
                <a:lumMod val="6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ndParaRPr>
          </a:p>
        </p:txBody>
      </p:sp>
      <p:sp>
        <p:nvSpPr>
          <p:cNvPr id="10" name="正方形/長方形 9">
            <a:extLst>
              <a:ext uri="{FF2B5EF4-FFF2-40B4-BE49-F238E27FC236}">
                <a16:creationId xmlns:a16="http://schemas.microsoft.com/office/drawing/2014/main" id="{85374672-F54E-1D60-47B7-6C7A1AD6F17C}"/>
              </a:ext>
            </a:extLst>
          </p:cNvPr>
          <p:cNvSpPr/>
          <p:nvPr/>
        </p:nvSpPr>
        <p:spPr>
          <a:xfrm>
            <a:off x="1070290" y="3863153"/>
            <a:ext cx="2676526" cy="9144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治験時や市販後に</a:t>
            </a:r>
            <a:endParaRPr kumimoji="1" lang="en-US" altLang="ja-JP" sz="1200" dirty="0">
              <a:solidFill>
                <a:schemeClr val="tx1"/>
              </a:solidFill>
            </a:endParaRPr>
          </a:p>
          <a:p>
            <a:pPr algn="ctr"/>
            <a:r>
              <a:rPr kumimoji="1" lang="ja-JP" altLang="en-US" sz="1600" dirty="0">
                <a:solidFill>
                  <a:schemeClr val="tx1"/>
                </a:solidFill>
              </a:rPr>
              <a:t>確認されている副作用</a:t>
            </a:r>
          </a:p>
        </p:txBody>
      </p:sp>
      <p:sp>
        <p:nvSpPr>
          <p:cNvPr id="11" name="正方形/長方形 10">
            <a:extLst>
              <a:ext uri="{FF2B5EF4-FFF2-40B4-BE49-F238E27FC236}">
                <a16:creationId xmlns:a16="http://schemas.microsoft.com/office/drawing/2014/main" id="{3E146936-56FB-C03B-956B-2D110EAE978F}"/>
              </a:ext>
            </a:extLst>
          </p:cNvPr>
          <p:cNvSpPr/>
          <p:nvPr/>
        </p:nvSpPr>
        <p:spPr>
          <a:xfrm>
            <a:off x="433087" y="5105945"/>
            <a:ext cx="1720942" cy="9144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重大な副作用</a:t>
            </a:r>
            <a:endParaRPr kumimoji="1" lang="en-US" altLang="ja-JP" sz="1400" dirty="0">
              <a:solidFill>
                <a:schemeClr val="tx1"/>
              </a:solidFill>
            </a:endParaRPr>
          </a:p>
          <a:p>
            <a:pPr algn="ctr"/>
            <a:r>
              <a:rPr kumimoji="1" lang="ja-JP" altLang="en-US" sz="1400" dirty="0">
                <a:solidFill>
                  <a:schemeClr val="tx1"/>
                </a:solidFill>
              </a:rPr>
              <a:t>その他の副作用</a:t>
            </a:r>
          </a:p>
        </p:txBody>
      </p:sp>
      <p:sp>
        <p:nvSpPr>
          <p:cNvPr id="12" name="正方形/長方形 11">
            <a:extLst>
              <a:ext uri="{FF2B5EF4-FFF2-40B4-BE49-F238E27FC236}">
                <a16:creationId xmlns:a16="http://schemas.microsoft.com/office/drawing/2014/main" id="{83B2A36D-4779-ACE1-2F81-3C9102182CF0}"/>
              </a:ext>
            </a:extLst>
          </p:cNvPr>
          <p:cNvSpPr/>
          <p:nvPr/>
        </p:nvSpPr>
        <p:spPr>
          <a:xfrm>
            <a:off x="2503666" y="5105945"/>
            <a:ext cx="1720942" cy="9144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重要な特定された</a:t>
            </a:r>
            <a:endParaRPr kumimoji="1" lang="en-US" altLang="ja-JP" sz="1400" dirty="0">
              <a:solidFill>
                <a:schemeClr val="tx1"/>
              </a:solidFill>
            </a:endParaRPr>
          </a:p>
          <a:p>
            <a:pPr algn="ctr"/>
            <a:r>
              <a:rPr kumimoji="1" lang="ja-JP" altLang="en-US" sz="1400" dirty="0">
                <a:solidFill>
                  <a:schemeClr val="tx1"/>
                </a:solidFill>
              </a:rPr>
              <a:t>リスク</a:t>
            </a:r>
          </a:p>
        </p:txBody>
      </p:sp>
      <p:sp>
        <p:nvSpPr>
          <p:cNvPr id="13" name="二等辺三角形 12">
            <a:extLst>
              <a:ext uri="{FF2B5EF4-FFF2-40B4-BE49-F238E27FC236}">
                <a16:creationId xmlns:a16="http://schemas.microsoft.com/office/drawing/2014/main" id="{3B3037B9-1FD2-3AB4-89EC-4F9E487D0BD2}"/>
              </a:ext>
            </a:extLst>
          </p:cNvPr>
          <p:cNvSpPr/>
          <p:nvPr/>
        </p:nvSpPr>
        <p:spPr>
          <a:xfrm rot="9000000">
            <a:off x="3057526" y="4830212"/>
            <a:ext cx="228600" cy="223072"/>
          </a:xfrm>
          <a:prstGeom prst="triangle">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二等辺三角形 13">
            <a:extLst>
              <a:ext uri="{FF2B5EF4-FFF2-40B4-BE49-F238E27FC236}">
                <a16:creationId xmlns:a16="http://schemas.microsoft.com/office/drawing/2014/main" id="{933BF839-9474-7C11-D727-320B43806122}"/>
              </a:ext>
            </a:extLst>
          </p:cNvPr>
          <p:cNvSpPr/>
          <p:nvPr/>
        </p:nvSpPr>
        <p:spPr>
          <a:xfrm rot="12940430">
            <a:off x="1336368" y="4840665"/>
            <a:ext cx="228600" cy="223072"/>
          </a:xfrm>
          <a:prstGeom prst="triangle">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551B9028-6C58-01B4-B7DF-40C4A1EF1B94}"/>
              </a:ext>
            </a:extLst>
          </p:cNvPr>
          <p:cNvSpPr txBox="1"/>
          <p:nvPr/>
        </p:nvSpPr>
        <p:spPr>
          <a:xfrm>
            <a:off x="916072" y="6174918"/>
            <a:ext cx="1005403" cy="338554"/>
          </a:xfrm>
          <a:prstGeom prst="rect">
            <a:avLst/>
          </a:prstGeom>
          <a:noFill/>
        </p:spPr>
        <p:txBody>
          <a:bodyPr wrap="none" rtlCol="0">
            <a:spAutoFit/>
          </a:bodyPr>
          <a:lstStyle/>
          <a:p>
            <a:r>
              <a:rPr kumimoji="1" lang="ja-JP" altLang="en-US" sz="1600" b="1" dirty="0"/>
              <a:t>添付文書</a:t>
            </a:r>
          </a:p>
        </p:txBody>
      </p:sp>
      <p:sp>
        <p:nvSpPr>
          <p:cNvPr id="17" name="正方形/長方形 16">
            <a:extLst>
              <a:ext uri="{FF2B5EF4-FFF2-40B4-BE49-F238E27FC236}">
                <a16:creationId xmlns:a16="http://schemas.microsoft.com/office/drawing/2014/main" id="{32B33E85-C98C-6E93-F48F-330CC90FF6D5}"/>
              </a:ext>
            </a:extLst>
          </p:cNvPr>
          <p:cNvSpPr/>
          <p:nvPr/>
        </p:nvSpPr>
        <p:spPr>
          <a:xfrm>
            <a:off x="4478514" y="3863153"/>
            <a:ext cx="2160364" cy="914400"/>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関連は疑わしいが</a:t>
            </a:r>
            <a:endParaRPr kumimoji="1" lang="en-US" altLang="ja-JP" sz="1400" dirty="0">
              <a:solidFill>
                <a:schemeClr val="tx1"/>
              </a:solidFill>
            </a:endParaRPr>
          </a:p>
          <a:p>
            <a:pPr algn="ctr"/>
            <a:r>
              <a:rPr kumimoji="1" lang="ja-JP" altLang="en-US" sz="1400" dirty="0">
                <a:solidFill>
                  <a:schemeClr val="tx1"/>
                </a:solidFill>
              </a:rPr>
              <a:t>確認が十分でない副作用</a:t>
            </a:r>
          </a:p>
        </p:txBody>
      </p:sp>
      <p:sp>
        <p:nvSpPr>
          <p:cNvPr id="18" name="正方形/長方形 17">
            <a:extLst>
              <a:ext uri="{FF2B5EF4-FFF2-40B4-BE49-F238E27FC236}">
                <a16:creationId xmlns:a16="http://schemas.microsoft.com/office/drawing/2014/main" id="{90B41400-FD16-3B18-63A8-23725B3FCC57}"/>
              </a:ext>
            </a:extLst>
          </p:cNvPr>
          <p:cNvSpPr/>
          <p:nvPr/>
        </p:nvSpPr>
        <p:spPr>
          <a:xfrm>
            <a:off x="6742774" y="3863153"/>
            <a:ext cx="2160364"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高齢者や小児など</a:t>
            </a:r>
            <a:endParaRPr kumimoji="1" lang="en-US" altLang="ja-JP" sz="1400" dirty="0">
              <a:solidFill>
                <a:schemeClr val="tx1"/>
              </a:solidFill>
            </a:endParaRPr>
          </a:p>
          <a:p>
            <a:pPr algn="ctr"/>
            <a:r>
              <a:rPr kumimoji="1" lang="ja-JP" altLang="en-US" sz="1400" dirty="0">
                <a:solidFill>
                  <a:schemeClr val="tx1"/>
                </a:solidFill>
              </a:rPr>
              <a:t>情報が</a:t>
            </a:r>
            <a:endParaRPr kumimoji="1" lang="en-US" altLang="ja-JP" sz="1400" dirty="0">
              <a:solidFill>
                <a:schemeClr val="tx1"/>
              </a:solidFill>
            </a:endParaRPr>
          </a:p>
          <a:p>
            <a:pPr algn="ctr"/>
            <a:r>
              <a:rPr kumimoji="1" lang="ja-JP" altLang="en-US" sz="1400" dirty="0">
                <a:solidFill>
                  <a:schemeClr val="tx1"/>
                </a:solidFill>
              </a:rPr>
              <a:t>不足している条件</a:t>
            </a:r>
          </a:p>
        </p:txBody>
      </p:sp>
      <p:sp>
        <p:nvSpPr>
          <p:cNvPr id="19" name="正方形/長方形 18">
            <a:extLst>
              <a:ext uri="{FF2B5EF4-FFF2-40B4-BE49-F238E27FC236}">
                <a16:creationId xmlns:a16="http://schemas.microsoft.com/office/drawing/2014/main" id="{5EC649E7-AD73-28E4-4355-CEFAA50E704E}"/>
              </a:ext>
            </a:extLst>
          </p:cNvPr>
          <p:cNvSpPr/>
          <p:nvPr/>
        </p:nvSpPr>
        <p:spPr>
          <a:xfrm>
            <a:off x="4478514" y="5105945"/>
            <a:ext cx="2160364" cy="914400"/>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重要な</a:t>
            </a:r>
            <a:endParaRPr kumimoji="1" lang="en-US" altLang="ja-JP" sz="1400" dirty="0">
              <a:solidFill>
                <a:schemeClr val="tx1"/>
              </a:solidFill>
            </a:endParaRPr>
          </a:p>
          <a:p>
            <a:pPr algn="ctr"/>
            <a:r>
              <a:rPr kumimoji="1" lang="ja-JP" altLang="en-US" sz="1400" dirty="0">
                <a:solidFill>
                  <a:schemeClr val="tx1"/>
                </a:solidFill>
              </a:rPr>
              <a:t>潜在的リスク</a:t>
            </a:r>
          </a:p>
        </p:txBody>
      </p:sp>
      <p:sp>
        <p:nvSpPr>
          <p:cNvPr id="20" name="正方形/長方形 19">
            <a:extLst>
              <a:ext uri="{FF2B5EF4-FFF2-40B4-BE49-F238E27FC236}">
                <a16:creationId xmlns:a16="http://schemas.microsoft.com/office/drawing/2014/main" id="{FC7FCA91-0F6B-3BD1-8D5D-B81F73EF7A1E}"/>
              </a:ext>
            </a:extLst>
          </p:cNvPr>
          <p:cNvSpPr/>
          <p:nvPr/>
        </p:nvSpPr>
        <p:spPr>
          <a:xfrm>
            <a:off x="6742774" y="5105945"/>
            <a:ext cx="2160364" cy="914400"/>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重要な不足情報</a:t>
            </a:r>
          </a:p>
        </p:txBody>
      </p:sp>
      <p:sp>
        <p:nvSpPr>
          <p:cNvPr id="21" name="二等辺三角形 20">
            <a:extLst>
              <a:ext uri="{FF2B5EF4-FFF2-40B4-BE49-F238E27FC236}">
                <a16:creationId xmlns:a16="http://schemas.microsoft.com/office/drawing/2014/main" id="{0EB41828-96D3-24E3-3E58-A0646C76E466}"/>
              </a:ext>
            </a:extLst>
          </p:cNvPr>
          <p:cNvSpPr/>
          <p:nvPr/>
        </p:nvSpPr>
        <p:spPr>
          <a:xfrm rot="10800000">
            <a:off x="5444396" y="4840665"/>
            <a:ext cx="228600" cy="223072"/>
          </a:xfrm>
          <a:prstGeom prst="triangle">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二等辺三角形 21">
            <a:extLst>
              <a:ext uri="{FF2B5EF4-FFF2-40B4-BE49-F238E27FC236}">
                <a16:creationId xmlns:a16="http://schemas.microsoft.com/office/drawing/2014/main" id="{F16EBE9C-0485-2804-B283-DA7716E04F45}"/>
              </a:ext>
            </a:extLst>
          </p:cNvPr>
          <p:cNvSpPr/>
          <p:nvPr/>
        </p:nvSpPr>
        <p:spPr>
          <a:xfrm rot="10800000">
            <a:off x="7811077" y="4830213"/>
            <a:ext cx="228600" cy="223072"/>
          </a:xfrm>
          <a:prstGeom prst="triangle">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EA826F83-B9D1-44B4-BF93-D073CABDFAEB}"/>
              </a:ext>
            </a:extLst>
          </p:cNvPr>
          <p:cNvSpPr txBox="1"/>
          <p:nvPr/>
        </p:nvSpPr>
        <p:spPr>
          <a:xfrm>
            <a:off x="5522165" y="6185149"/>
            <a:ext cx="726481" cy="369332"/>
          </a:xfrm>
          <a:prstGeom prst="rect">
            <a:avLst/>
          </a:prstGeom>
          <a:noFill/>
        </p:spPr>
        <p:txBody>
          <a:bodyPr wrap="none" rtlCol="0">
            <a:spAutoFit/>
          </a:bodyPr>
          <a:lstStyle/>
          <a:p>
            <a:r>
              <a:rPr kumimoji="1" lang="en-US" altLang="ja-JP" b="1" dirty="0">
                <a:latin typeface="+mj-ea"/>
                <a:ea typeface="+mj-ea"/>
              </a:rPr>
              <a:t>RMP</a:t>
            </a:r>
            <a:endParaRPr kumimoji="1" lang="ja-JP" altLang="en-US" b="1" dirty="0">
              <a:latin typeface="+mj-ea"/>
              <a:ea typeface="+mj-ea"/>
            </a:endParaRPr>
          </a:p>
        </p:txBody>
      </p:sp>
    </p:spTree>
    <p:extLst>
      <p:ext uri="{BB962C8B-B14F-4D97-AF65-F5344CB8AC3E}">
        <p14:creationId xmlns:p14="http://schemas.microsoft.com/office/powerpoint/2010/main" val="18776423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5119EB2-19C2-B396-B0CF-9586B4D15A39}"/>
              </a:ext>
            </a:extLst>
          </p:cNvPr>
          <p:cNvPicPr>
            <a:picLocks noChangeAspect="1"/>
          </p:cNvPicPr>
          <p:nvPr/>
        </p:nvPicPr>
        <p:blipFill>
          <a:blip r:embed="rId2"/>
          <a:stretch>
            <a:fillRect/>
          </a:stretch>
        </p:blipFill>
        <p:spPr>
          <a:xfrm>
            <a:off x="328612" y="161925"/>
            <a:ext cx="4214772" cy="5981700"/>
          </a:xfrm>
          <a:prstGeom prst="rect">
            <a:avLst/>
          </a:prstGeom>
          <a:ln>
            <a:solidFill>
              <a:schemeClr val="bg1">
                <a:lumMod val="65000"/>
              </a:schemeClr>
            </a:solidFill>
          </a:ln>
        </p:spPr>
      </p:pic>
      <p:sp>
        <p:nvSpPr>
          <p:cNvPr id="5" name="テキスト ボックス 4">
            <a:extLst>
              <a:ext uri="{FF2B5EF4-FFF2-40B4-BE49-F238E27FC236}">
                <a16:creationId xmlns:a16="http://schemas.microsoft.com/office/drawing/2014/main" id="{5906EED1-1637-96E0-04AE-BC8630905417}"/>
              </a:ext>
            </a:extLst>
          </p:cNvPr>
          <p:cNvSpPr txBox="1"/>
          <p:nvPr/>
        </p:nvSpPr>
        <p:spPr>
          <a:xfrm>
            <a:off x="3287910" y="6381750"/>
            <a:ext cx="5856090" cy="253916"/>
          </a:xfrm>
          <a:prstGeom prst="rect">
            <a:avLst/>
          </a:prstGeom>
          <a:noFill/>
        </p:spPr>
        <p:txBody>
          <a:bodyPr wrap="none" rtlCol="0">
            <a:spAutoFit/>
          </a:bodyPr>
          <a:lstStyle/>
          <a:p>
            <a:r>
              <a:rPr kumimoji="1" lang="ja-JP" altLang="en-US" sz="1050" dirty="0">
                <a:latin typeface="+mj-ea"/>
                <a:ea typeface="+mj-ea"/>
              </a:rPr>
              <a:t>ニプロ株式会社　ホームページ「患者さん向け資材」より　</a:t>
            </a:r>
            <a:r>
              <a:rPr kumimoji="1" lang="en-US" altLang="ja-JP" sz="1050" dirty="0">
                <a:latin typeface="+mj-ea"/>
                <a:ea typeface="+mj-ea"/>
              </a:rPr>
              <a:t>https://order.nipro.co.jp/items</a:t>
            </a:r>
            <a:endParaRPr kumimoji="1" lang="ja-JP" altLang="en-US" sz="1050" dirty="0">
              <a:latin typeface="+mj-ea"/>
              <a:ea typeface="+mj-ea"/>
            </a:endParaRPr>
          </a:p>
        </p:txBody>
      </p:sp>
      <p:pic>
        <p:nvPicPr>
          <p:cNvPr id="7" name="図 6">
            <a:extLst>
              <a:ext uri="{FF2B5EF4-FFF2-40B4-BE49-F238E27FC236}">
                <a16:creationId xmlns:a16="http://schemas.microsoft.com/office/drawing/2014/main" id="{AF40B539-3713-F4C0-DBCE-01063CC910BA}"/>
              </a:ext>
            </a:extLst>
          </p:cNvPr>
          <p:cNvPicPr>
            <a:picLocks noChangeAspect="1"/>
          </p:cNvPicPr>
          <p:nvPr/>
        </p:nvPicPr>
        <p:blipFill>
          <a:blip r:embed="rId3"/>
          <a:stretch>
            <a:fillRect/>
          </a:stretch>
        </p:blipFill>
        <p:spPr>
          <a:xfrm>
            <a:off x="4724401" y="161926"/>
            <a:ext cx="4212716" cy="2973682"/>
          </a:xfrm>
          <a:prstGeom prst="rect">
            <a:avLst/>
          </a:prstGeom>
          <a:ln>
            <a:solidFill>
              <a:schemeClr val="bg1">
                <a:lumMod val="65000"/>
              </a:schemeClr>
            </a:solidFill>
          </a:ln>
        </p:spPr>
      </p:pic>
      <p:pic>
        <p:nvPicPr>
          <p:cNvPr id="9" name="図 8">
            <a:extLst>
              <a:ext uri="{FF2B5EF4-FFF2-40B4-BE49-F238E27FC236}">
                <a16:creationId xmlns:a16="http://schemas.microsoft.com/office/drawing/2014/main" id="{BF7A0268-9D9B-B737-D667-A855C39BC059}"/>
              </a:ext>
            </a:extLst>
          </p:cNvPr>
          <p:cNvPicPr>
            <a:picLocks noChangeAspect="1"/>
          </p:cNvPicPr>
          <p:nvPr/>
        </p:nvPicPr>
        <p:blipFill>
          <a:blip r:embed="rId4"/>
          <a:stretch>
            <a:fillRect/>
          </a:stretch>
        </p:blipFill>
        <p:spPr>
          <a:xfrm>
            <a:off x="4719678" y="3169944"/>
            <a:ext cx="4210050" cy="2973681"/>
          </a:xfrm>
          <a:prstGeom prst="rect">
            <a:avLst/>
          </a:prstGeom>
          <a:ln>
            <a:solidFill>
              <a:schemeClr val="bg1">
                <a:lumMod val="65000"/>
              </a:schemeClr>
            </a:solidFill>
          </a:ln>
        </p:spPr>
      </p:pic>
    </p:spTree>
    <p:extLst>
      <p:ext uri="{BB962C8B-B14F-4D97-AF65-F5344CB8AC3E}">
        <p14:creationId xmlns:p14="http://schemas.microsoft.com/office/powerpoint/2010/main" val="27231566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4CD2B-6A2E-4EBC-6382-122C007F7A15}"/>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04A4478-F622-D478-8C7F-181A9ADE0198}"/>
              </a:ext>
            </a:extLst>
          </p:cNvPr>
          <p:cNvSpPr txBox="1"/>
          <p:nvPr/>
        </p:nvSpPr>
        <p:spPr>
          <a:xfrm>
            <a:off x="548640" y="513805"/>
            <a:ext cx="2954655"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　特定薬剤管理指導加算</a:t>
            </a:r>
          </a:p>
        </p:txBody>
      </p:sp>
      <p:sp>
        <p:nvSpPr>
          <p:cNvPr id="4" name="正方形/長方形 3">
            <a:extLst>
              <a:ext uri="{FF2B5EF4-FFF2-40B4-BE49-F238E27FC236}">
                <a16:creationId xmlns:a16="http://schemas.microsoft.com/office/drawing/2014/main" id="{CB8B6C1C-0AE9-57B8-2BF0-545AC906F419}"/>
              </a:ext>
            </a:extLst>
          </p:cNvPr>
          <p:cNvSpPr/>
          <p:nvPr/>
        </p:nvSpPr>
        <p:spPr>
          <a:xfrm>
            <a:off x="601886" y="1076553"/>
            <a:ext cx="3059205" cy="36933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メイリオ" panose="020B0604030504040204" pitchFamily="50" charset="-128"/>
              </a:rPr>
              <a:t>特定薬剤管理指導加算３</a:t>
            </a:r>
          </a:p>
        </p:txBody>
      </p:sp>
      <p:sp>
        <p:nvSpPr>
          <p:cNvPr id="5" name="テキスト ボックス 4">
            <a:extLst>
              <a:ext uri="{FF2B5EF4-FFF2-40B4-BE49-F238E27FC236}">
                <a16:creationId xmlns:a16="http://schemas.microsoft.com/office/drawing/2014/main" id="{B1272A4A-3FC7-CEF9-EF53-0F0FC50CFFDD}"/>
              </a:ext>
            </a:extLst>
          </p:cNvPr>
          <p:cNvSpPr txBox="1"/>
          <p:nvPr/>
        </p:nvSpPr>
        <p:spPr>
          <a:xfrm>
            <a:off x="3855719" y="1145350"/>
            <a:ext cx="3161443" cy="338554"/>
          </a:xfrm>
          <a:prstGeom prst="rect">
            <a:avLst/>
          </a:prstGeom>
          <a:noFill/>
        </p:spPr>
        <p:txBody>
          <a:bodyPr wrap="none" rtlCol="0">
            <a:spAutoFit/>
          </a:bodyPr>
          <a:lstStyle/>
          <a:p>
            <a:r>
              <a:rPr kumimoji="1" lang="ja-JP" altLang="en-US" sz="1600" dirty="0">
                <a:latin typeface="メイリオ" panose="020B0604030504040204" pitchFamily="50" charset="-128"/>
              </a:rPr>
              <a:t>最初に処方された</a:t>
            </a:r>
            <a:r>
              <a:rPr kumimoji="1" lang="en-US" altLang="ja-JP" sz="1600" dirty="0">
                <a:latin typeface="メイリオ" panose="020B0604030504040204" pitchFamily="50" charset="-128"/>
              </a:rPr>
              <a:t>1</a:t>
            </a:r>
            <a:r>
              <a:rPr kumimoji="1" lang="ja-JP" altLang="en-US" sz="1600" dirty="0">
                <a:latin typeface="メイリオ" panose="020B0604030504040204" pitchFamily="50" charset="-128"/>
              </a:rPr>
              <a:t>回に限り算定</a:t>
            </a:r>
            <a:endParaRPr kumimoji="1" lang="en-US" altLang="ja-JP" sz="1600" dirty="0">
              <a:latin typeface="メイリオ" panose="020B0604030504040204" pitchFamily="50" charset="-128"/>
            </a:endParaRPr>
          </a:p>
        </p:txBody>
      </p:sp>
      <p:sp>
        <p:nvSpPr>
          <p:cNvPr id="6" name="テキスト ボックス 5">
            <a:extLst>
              <a:ext uri="{FF2B5EF4-FFF2-40B4-BE49-F238E27FC236}">
                <a16:creationId xmlns:a16="http://schemas.microsoft.com/office/drawing/2014/main" id="{5AC20EDD-BE36-6897-FE5A-830B42072AD8}"/>
              </a:ext>
            </a:extLst>
          </p:cNvPr>
          <p:cNvSpPr txBox="1"/>
          <p:nvPr/>
        </p:nvSpPr>
        <p:spPr>
          <a:xfrm>
            <a:off x="7017162" y="1157369"/>
            <a:ext cx="720069" cy="307777"/>
          </a:xfrm>
          <a:prstGeom prst="rect">
            <a:avLst/>
          </a:prstGeom>
          <a:noFill/>
        </p:spPr>
        <p:txBody>
          <a:bodyPr wrap="none" rtlCol="0">
            <a:spAutoFit/>
          </a:bodyPr>
          <a:lstStyle/>
          <a:p>
            <a:r>
              <a:rPr kumimoji="1" lang="en-US" altLang="ja-JP" sz="1400" b="1" dirty="0">
                <a:solidFill>
                  <a:srgbClr val="FF6565"/>
                </a:solidFill>
                <a:latin typeface="メイリオ" panose="020B0604030504040204" pitchFamily="50" charset="-128"/>
              </a:rPr>
              <a:t>(</a:t>
            </a:r>
            <a:r>
              <a:rPr kumimoji="1" lang="ja-JP" altLang="en-US" sz="1400" b="1" dirty="0">
                <a:solidFill>
                  <a:srgbClr val="FF6565"/>
                </a:solidFill>
                <a:latin typeface="メイリオ" panose="020B0604030504040204" pitchFamily="50" charset="-128"/>
              </a:rPr>
              <a:t>新設</a:t>
            </a:r>
            <a:r>
              <a:rPr kumimoji="1" lang="en-US" altLang="ja-JP" sz="1400" b="1" dirty="0">
                <a:solidFill>
                  <a:srgbClr val="FF6565"/>
                </a:solidFill>
                <a:latin typeface="メイリオ" panose="020B0604030504040204" pitchFamily="50" charset="-128"/>
              </a:rPr>
              <a:t>)</a:t>
            </a:r>
            <a:endParaRPr kumimoji="1" lang="ja-JP" altLang="en-US" sz="1400" b="1" dirty="0">
              <a:solidFill>
                <a:srgbClr val="FF6565"/>
              </a:solidFill>
              <a:latin typeface="メイリオ" panose="020B0604030504040204" pitchFamily="50" charset="-128"/>
            </a:endParaRPr>
          </a:p>
        </p:txBody>
      </p:sp>
      <p:sp>
        <p:nvSpPr>
          <p:cNvPr id="2" name="テキスト ボックス 1">
            <a:extLst>
              <a:ext uri="{FF2B5EF4-FFF2-40B4-BE49-F238E27FC236}">
                <a16:creationId xmlns:a16="http://schemas.microsoft.com/office/drawing/2014/main" id="{A5B0594A-5DC3-B266-031D-B85A8A50AB3B}"/>
              </a:ext>
            </a:extLst>
          </p:cNvPr>
          <p:cNvSpPr txBox="1"/>
          <p:nvPr/>
        </p:nvSpPr>
        <p:spPr>
          <a:xfrm>
            <a:off x="590549" y="1522530"/>
            <a:ext cx="8124824" cy="523220"/>
          </a:xfrm>
          <a:prstGeom prst="rect">
            <a:avLst/>
          </a:prstGeom>
          <a:noFill/>
        </p:spPr>
        <p:txBody>
          <a:bodyPr wrap="square">
            <a:spAutoFit/>
          </a:bodyPr>
          <a:lstStyle/>
          <a:p>
            <a:pPr algn="l"/>
            <a:r>
              <a:rPr lang="ja-JP" altLang="en-US" sz="1400" b="0" i="0" u="none" strike="noStrike" baseline="0" dirty="0">
                <a:latin typeface="ＭＳゴシック"/>
              </a:rPr>
              <a:t>「ロ」に示す選定療養を受けようとする患者、その他調剤前に医薬品の選択に係る情報が特に必要な患者に説明及び指導を行ったときとは、以下の場合をいう。</a:t>
            </a:r>
            <a:endParaRPr lang="ja-JP" altLang="en-US" sz="1400" dirty="0">
              <a:latin typeface="メイリオ" panose="020B0604030504040204" pitchFamily="50" charset="-128"/>
            </a:endParaRPr>
          </a:p>
        </p:txBody>
      </p:sp>
      <p:sp>
        <p:nvSpPr>
          <p:cNvPr id="25" name="テキスト ボックス 24">
            <a:extLst>
              <a:ext uri="{FF2B5EF4-FFF2-40B4-BE49-F238E27FC236}">
                <a16:creationId xmlns:a16="http://schemas.microsoft.com/office/drawing/2014/main" id="{8F80402C-A9AC-BBC1-F818-3C44ACE1EB00}"/>
              </a:ext>
            </a:extLst>
          </p:cNvPr>
          <p:cNvSpPr txBox="1"/>
          <p:nvPr/>
        </p:nvSpPr>
        <p:spPr>
          <a:xfrm>
            <a:off x="659034" y="2217370"/>
            <a:ext cx="8056340" cy="1384995"/>
          </a:xfrm>
          <a:prstGeom prst="rect">
            <a:avLst/>
          </a:prstGeom>
          <a:noFill/>
        </p:spPr>
        <p:txBody>
          <a:bodyPr wrap="square">
            <a:spAutoFit/>
          </a:bodyPr>
          <a:lstStyle/>
          <a:p>
            <a:pPr algn="l"/>
            <a:r>
              <a:rPr lang="ja-JP" altLang="en-US" sz="1400" b="0" i="0" u="none" strike="noStrike" baseline="0" dirty="0">
                <a:latin typeface="ＭＳゴシック"/>
              </a:rPr>
              <a:t>一般名処方又は銘柄名処方された医薬品について、選定療養の対象となる先発医薬品を選択しようとする患者に対して説明を行った場合</a:t>
            </a:r>
            <a:endParaRPr lang="en-US" altLang="ja-JP" sz="1400" b="0" i="0" u="none" strike="noStrike" baseline="0" dirty="0">
              <a:latin typeface="ＭＳゴシック"/>
            </a:endParaRPr>
          </a:p>
          <a:p>
            <a:pPr algn="l"/>
            <a:endParaRPr lang="en-US" altLang="ja-JP" sz="1400" dirty="0">
              <a:latin typeface="ＭＳゴシック"/>
            </a:endParaRPr>
          </a:p>
          <a:p>
            <a:pPr algn="l"/>
            <a:r>
              <a:rPr lang="ja-JP" altLang="en-US" sz="1400" b="0" i="0" u="none" strike="noStrike" baseline="0" dirty="0">
                <a:latin typeface="ＭＳゴシック"/>
              </a:rPr>
              <a:t>医薬品の供給の状況が安定していないため、調剤時に前回調剤された銘柄の必要な数量が確保できず、前回調剤された銘柄から別の銘柄の医薬品に変更して調剤された薬剤の交付が必要となる患者に対して説明を行った場合</a:t>
            </a:r>
            <a:endParaRPr lang="ja-JP" altLang="en-US" sz="1400" dirty="0">
              <a:latin typeface="メイリオ" panose="020B0604030504040204" pitchFamily="50" charset="-128"/>
            </a:endParaRPr>
          </a:p>
        </p:txBody>
      </p:sp>
      <p:sp>
        <p:nvSpPr>
          <p:cNvPr id="26" name="正方形/長方形 25">
            <a:extLst>
              <a:ext uri="{FF2B5EF4-FFF2-40B4-BE49-F238E27FC236}">
                <a16:creationId xmlns:a16="http://schemas.microsoft.com/office/drawing/2014/main" id="{4595E8DC-F0BE-9E22-E163-8D4CA541888D}"/>
              </a:ext>
            </a:extLst>
          </p:cNvPr>
          <p:cNvSpPr/>
          <p:nvPr/>
        </p:nvSpPr>
        <p:spPr>
          <a:xfrm>
            <a:off x="590549" y="2182911"/>
            <a:ext cx="8170639" cy="1453912"/>
          </a:xfrm>
          <a:prstGeom prst="rect">
            <a:avLst/>
          </a:prstGeom>
          <a:noFill/>
          <a:ln w="28575">
            <a:solidFill>
              <a:schemeClr val="bg1">
                <a:lumMod val="6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ndParaRPr>
          </a:p>
        </p:txBody>
      </p:sp>
      <p:sp>
        <p:nvSpPr>
          <p:cNvPr id="27" name="正方形/長方形 26">
            <a:extLst>
              <a:ext uri="{FF2B5EF4-FFF2-40B4-BE49-F238E27FC236}">
                <a16:creationId xmlns:a16="http://schemas.microsoft.com/office/drawing/2014/main" id="{2F462D3B-979A-0CF2-DA7C-D27DE27606DB}"/>
              </a:ext>
            </a:extLst>
          </p:cNvPr>
          <p:cNvSpPr/>
          <p:nvPr/>
        </p:nvSpPr>
        <p:spPr>
          <a:xfrm>
            <a:off x="676274" y="4441835"/>
            <a:ext cx="647701" cy="552450"/>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医療</a:t>
            </a:r>
            <a:endParaRPr kumimoji="1" lang="en-US" altLang="ja-JP" sz="1200" dirty="0">
              <a:solidFill>
                <a:schemeClr val="tx1"/>
              </a:solidFill>
            </a:endParaRPr>
          </a:p>
          <a:p>
            <a:pPr algn="ctr"/>
            <a:r>
              <a:rPr kumimoji="1" lang="ja-JP" altLang="en-US" sz="1200" dirty="0">
                <a:solidFill>
                  <a:schemeClr val="tx1"/>
                </a:solidFill>
              </a:rPr>
              <a:t>機関</a:t>
            </a:r>
          </a:p>
        </p:txBody>
      </p:sp>
      <p:sp>
        <p:nvSpPr>
          <p:cNvPr id="28" name="楕円 27">
            <a:extLst>
              <a:ext uri="{FF2B5EF4-FFF2-40B4-BE49-F238E27FC236}">
                <a16:creationId xmlns:a16="http://schemas.microsoft.com/office/drawing/2014/main" id="{6F3AB623-F3F4-B370-1B2A-3D6C2570B4E8}"/>
              </a:ext>
            </a:extLst>
          </p:cNvPr>
          <p:cNvSpPr/>
          <p:nvPr/>
        </p:nvSpPr>
        <p:spPr>
          <a:xfrm>
            <a:off x="2819400" y="4441835"/>
            <a:ext cx="552450" cy="552450"/>
          </a:xfrm>
          <a:prstGeom prst="ellipse">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患者</a:t>
            </a:r>
          </a:p>
        </p:txBody>
      </p:sp>
      <p:cxnSp>
        <p:nvCxnSpPr>
          <p:cNvPr id="30" name="直線矢印コネクタ 29">
            <a:extLst>
              <a:ext uri="{FF2B5EF4-FFF2-40B4-BE49-F238E27FC236}">
                <a16:creationId xmlns:a16="http://schemas.microsoft.com/office/drawing/2014/main" id="{419FE417-D240-5998-ECC0-8F81913CC79C}"/>
              </a:ext>
            </a:extLst>
          </p:cNvPr>
          <p:cNvCxnSpPr>
            <a:cxnSpLocks/>
          </p:cNvCxnSpPr>
          <p:nvPr/>
        </p:nvCxnSpPr>
        <p:spPr>
          <a:xfrm>
            <a:off x="1400175" y="4699010"/>
            <a:ext cx="1323975" cy="0"/>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418FDA46-8FCB-198A-FBC1-95B9D2E79A38}"/>
              </a:ext>
            </a:extLst>
          </p:cNvPr>
          <p:cNvSpPr txBox="1"/>
          <p:nvPr/>
        </p:nvSpPr>
        <p:spPr>
          <a:xfrm>
            <a:off x="1767758" y="4456450"/>
            <a:ext cx="607859" cy="261610"/>
          </a:xfrm>
          <a:prstGeom prst="rect">
            <a:avLst/>
          </a:prstGeom>
          <a:noFill/>
        </p:spPr>
        <p:txBody>
          <a:bodyPr wrap="none" rtlCol="0">
            <a:spAutoFit/>
          </a:bodyPr>
          <a:lstStyle/>
          <a:p>
            <a:r>
              <a:rPr kumimoji="1" lang="ja-JP" altLang="en-US" sz="1100" dirty="0"/>
              <a:t>処方箋</a:t>
            </a:r>
          </a:p>
        </p:txBody>
      </p:sp>
      <p:sp>
        <p:nvSpPr>
          <p:cNvPr id="33" name="テキスト ボックス 32">
            <a:extLst>
              <a:ext uri="{FF2B5EF4-FFF2-40B4-BE49-F238E27FC236}">
                <a16:creationId xmlns:a16="http://schemas.microsoft.com/office/drawing/2014/main" id="{AA4D69E4-04D6-0F49-3D72-60580892D975}"/>
              </a:ext>
            </a:extLst>
          </p:cNvPr>
          <p:cNvSpPr txBox="1"/>
          <p:nvPr/>
        </p:nvSpPr>
        <p:spPr>
          <a:xfrm>
            <a:off x="1419225" y="4732675"/>
            <a:ext cx="1172116" cy="261610"/>
          </a:xfrm>
          <a:prstGeom prst="rect">
            <a:avLst/>
          </a:prstGeom>
          <a:noFill/>
        </p:spPr>
        <p:txBody>
          <a:bodyPr wrap="none" rtlCol="0">
            <a:spAutoFit/>
          </a:bodyPr>
          <a:lstStyle/>
          <a:p>
            <a:r>
              <a:rPr kumimoji="1" lang="ja-JP" altLang="en-US" sz="1100" dirty="0"/>
              <a:t>一般名・後発品</a:t>
            </a:r>
          </a:p>
        </p:txBody>
      </p:sp>
      <p:sp>
        <p:nvSpPr>
          <p:cNvPr id="34" name="正方形/長方形 33">
            <a:extLst>
              <a:ext uri="{FF2B5EF4-FFF2-40B4-BE49-F238E27FC236}">
                <a16:creationId xmlns:a16="http://schemas.microsoft.com/office/drawing/2014/main" id="{8CF76961-C8B5-5635-2CAF-7BDAA013F085}"/>
              </a:ext>
            </a:extLst>
          </p:cNvPr>
          <p:cNvSpPr/>
          <p:nvPr/>
        </p:nvSpPr>
        <p:spPr>
          <a:xfrm>
            <a:off x="1378266" y="5400675"/>
            <a:ext cx="647701" cy="552450"/>
          </a:xfrm>
          <a:prstGeom prst="rect">
            <a:avLst/>
          </a:prstGeom>
          <a:solidFill>
            <a:schemeClr val="accent6">
              <a:lumMod val="40000"/>
              <a:lumOff val="60000"/>
            </a:schemeClr>
          </a:solid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薬局</a:t>
            </a:r>
            <a:endParaRPr kumimoji="1" lang="en-US" altLang="ja-JP" sz="1200" dirty="0">
              <a:solidFill>
                <a:schemeClr val="tx1"/>
              </a:solidFill>
            </a:endParaRPr>
          </a:p>
        </p:txBody>
      </p:sp>
      <p:cxnSp>
        <p:nvCxnSpPr>
          <p:cNvPr id="35" name="直線矢印コネクタ 34">
            <a:extLst>
              <a:ext uri="{FF2B5EF4-FFF2-40B4-BE49-F238E27FC236}">
                <a16:creationId xmlns:a16="http://schemas.microsoft.com/office/drawing/2014/main" id="{753153D8-93B6-4FD1-7EA3-184967EA7F35}"/>
              </a:ext>
            </a:extLst>
          </p:cNvPr>
          <p:cNvCxnSpPr>
            <a:cxnSpLocks/>
          </p:cNvCxnSpPr>
          <p:nvPr/>
        </p:nvCxnSpPr>
        <p:spPr>
          <a:xfrm flipH="1">
            <a:off x="1852920" y="4863480"/>
            <a:ext cx="938446" cy="537195"/>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吹き出し: 円形 37">
            <a:extLst>
              <a:ext uri="{FF2B5EF4-FFF2-40B4-BE49-F238E27FC236}">
                <a16:creationId xmlns:a16="http://schemas.microsoft.com/office/drawing/2014/main" id="{A529DB19-69CA-87EF-6067-91EA29121011}"/>
              </a:ext>
            </a:extLst>
          </p:cNvPr>
          <p:cNvSpPr/>
          <p:nvPr/>
        </p:nvSpPr>
        <p:spPr>
          <a:xfrm>
            <a:off x="3347167" y="4121017"/>
            <a:ext cx="1134016" cy="552450"/>
          </a:xfrm>
          <a:prstGeom prst="wedgeEllipseCallout">
            <a:avLst>
              <a:gd name="adj1" fmla="val -58333"/>
              <a:gd name="adj2" fmla="val 40734"/>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chemeClr val="tx1"/>
              </a:solidFill>
            </a:endParaRPr>
          </a:p>
        </p:txBody>
      </p:sp>
      <p:sp>
        <p:nvSpPr>
          <p:cNvPr id="39" name="テキスト ボックス 38">
            <a:extLst>
              <a:ext uri="{FF2B5EF4-FFF2-40B4-BE49-F238E27FC236}">
                <a16:creationId xmlns:a16="http://schemas.microsoft.com/office/drawing/2014/main" id="{A832B184-B626-B2C3-32B3-46DAE2047FF5}"/>
              </a:ext>
            </a:extLst>
          </p:cNvPr>
          <p:cNvSpPr txBox="1"/>
          <p:nvPr/>
        </p:nvSpPr>
        <p:spPr>
          <a:xfrm>
            <a:off x="3385342" y="4279478"/>
            <a:ext cx="1082348" cy="307777"/>
          </a:xfrm>
          <a:prstGeom prst="rect">
            <a:avLst/>
          </a:prstGeom>
          <a:noFill/>
        </p:spPr>
        <p:txBody>
          <a:bodyPr wrap="none" rtlCol="0">
            <a:spAutoFit/>
          </a:bodyPr>
          <a:lstStyle/>
          <a:p>
            <a:r>
              <a:rPr kumimoji="1" lang="ja-JP" altLang="en-US" sz="1400" b="1" dirty="0">
                <a:solidFill>
                  <a:srgbClr val="FF6565"/>
                </a:solidFill>
              </a:rPr>
              <a:t>先発品希望</a:t>
            </a:r>
          </a:p>
        </p:txBody>
      </p:sp>
      <p:sp>
        <p:nvSpPr>
          <p:cNvPr id="41" name="楕円 40">
            <a:extLst>
              <a:ext uri="{FF2B5EF4-FFF2-40B4-BE49-F238E27FC236}">
                <a16:creationId xmlns:a16="http://schemas.microsoft.com/office/drawing/2014/main" id="{CEB2C667-FA18-E73E-345C-4DE7CA5D501C}"/>
              </a:ext>
            </a:extLst>
          </p:cNvPr>
          <p:cNvSpPr/>
          <p:nvPr/>
        </p:nvSpPr>
        <p:spPr>
          <a:xfrm>
            <a:off x="1922891" y="5684997"/>
            <a:ext cx="323850" cy="323850"/>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薬</a:t>
            </a:r>
          </a:p>
        </p:txBody>
      </p:sp>
      <p:cxnSp>
        <p:nvCxnSpPr>
          <p:cNvPr id="43" name="直線矢印コネクタ 42">
            <a:extLst>
              <a:ext uri="{FF2B5EF4-FFF2-40B4-BE49-F238E27FC236}">
                <a16:creationId xmlns:a16="http://schemas.microsoft.com/office/drawing/2014/main" id="{978A3FB4-AB33-D062-B86D-47194A526950}"/>
              </a:ext>
            </a:extLst>
          </p:cNvPr>
          <p:cNvCxnSpPr>
            <a:cxnSpLocks/>
          </p:cNvCxnSpPr>
          <p:nvPr/>
        </p:nvCxnSpPr>
        <p:spPr>
          <a:xfrm flipV="1">
            <a:off x="2154012" y="5110805"/>
            <a:ext cx="801800" cy="468623"/>
          </a:xfrm>
          <a:prstGeom prst="straightConnector1">
            <a:avLst/>
          </a:prstGeom>
          <a:ln w="28575">
            <a:solidFill>
              <a:srgbClr val="FF6565"/>
            </a:solidFill>
            <a:tailEnd type="triangle"/>
          </a:ln>
        </p:spPr>
        <p:style>
          <a:lnRef idx="1">
            <a:schemeClr val="accent1"/>
          </a:lnRef>
          <a:fillRef idx="0">
            <a:schemeClr val="accent1"/>
          </a:fillRef>
          <a:effectRef idx="0">
            <a:schemeClr val="accent1"/>
          </a:effectRef>
          <a:fontRef idx="minor">
            <a:schemeClr val="tx1"/>
          </a:fontRef>
        </p:style>
      </p:cxnSp>
      <p:sp>
        <p:nvSpPr>
          <p:cNvPr id="46" name="吹き出し: 円形 45">
            <a:extLst>
              <a:ext uri="{FF2B5EF4-FFF2-40B4-BE49-F238E27FC236}">
                <a16:creationId xmlns:a16="http://schemas.microsoft.com/office/drawing/2014/main" id="{1839439E-A6DD-A7B3-6479-33FA8BC74EF8}"/>
              </a:ext>
            </a:extLst>
          </p:cNvPr>
          <p:cNvSpPr/>
          <p:nvPr/>
        </p:nvSpPr>
        <p:spPr>
          <a:xfrm>
            <a:off x="2322143" y="5953125"/>
            <a:ext cx="1134016" cy="552450"/>
          </a:xfrm>
          <a:prstGeom prst="wedgeEllipseCallout">
            <a:avLst>
              <a:gd name="adj1" fmla="val -60853"/>
              <a:gd name="adj2" fmla="val -45473"/>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chemeClr val="tx1"/>
              </a:solidFill>
            </a:endParaRPr>
          </a:p>
        </p:txBody>
      </p:sp>
      <p:sp>
        <p:nvSpPr>
          <p:cNvPr id="47" name="テキスト ボックス 46">
            <a:extLst>
              <a:ext uri="{FF2B5EF4-FFF2-40B4-BE49-F238E27FC236}">
                <a16:creationId xmlns:a16="http://schemas.microsoft.com/office/drawing/2014/main" id="{9572DE81-3084-4603-FBE4-BB80761CD31F}"/>
              </a:ext>
            </a:extLst>
          </p:cNvPr>
          <p:cNvSpPr txBox="1"/>
          <p:nvPr/>
        </p:nvSpPr>
        <p:spPr>
          <a:xfrm>
            <a:off x="2319402" y="6023624"/>
            <a:ext cx="1130438" cy="415498"/>
          </a:xfrm>
          <a:prstGeom prst="rect">
            <a:avLst/>
          </a:prstGeom>
          <a:noFill/>
        </p:spPr>
        <p:txBody>
          <a:bodyPr wrap="none" rtlCol="0">
            <a:spAutoFit/>
          </a:bodyPr>
          <a:lstStyle/>
          <a:p>
            <a:r>
              <a:rPr kumimoji="1" lang="en-US" altLang="ja-JP" sz="1050" b="1" dirty="0">
                <a:solidFill>
                  <a:srgbClr val="FF6565"/>
                </a:solidFill>
              </a:rPr>
              <a:t>10</a:t>
            </a:r>
            <a:r>
              <a:rPr kumimoji="1" lang="ja-JP" altLang="en-US" sz="1050" b="1" dirty="0">
                <a:solidFill>
                  <a:srgbClr val="FF6565"/>
                </a:solidFill>
              </a:rPr>
              <a:t>月から新しい</a:t>
            </a:r>
            <a:endParaRPr kumimoji="1" lang="en-US" altLang="ja-JP" sz="1050" b="1" dirty="0">
              <a:solidFill>
                <a:srgbClr val="FF6565"/>
              </a:solidFill>
            </a:endParaRPr>
          </a:p>
          <a:p>
            <a:r>
              <a:rPr kumimoji="1" lang="ja-JP" altLang="en-US" sz="1050" b="1" dirty="0">
                <a:solidFill>
                  <a:srgbClr val="FF6565"/>
                </a:solidFill>
              </a:rPr>
              <a:t>制度が・・・</a:t>
            </a:r>
          </a:p>
        </p:txBody>
      </p:sp>
      <p:sp>
        <p:nvSpPr>
          <p:cNvPr id="48" name="正方形/長方形 47">
            <a:extLst>
              <a:ext uri="{FF2B5EF4-FFF2-40B4-BE49-F238E27FC236}">
                <a16:creationId xmlns:a16="http://schemas.microsoft.com/office/drawing/2014/main" id="{20700BA2-37AA-D423-337A-A43CE26251BE}"/>
              </a:ext>
            </a:extLst>
          </p:cNvPr>
          <p:cNvSpPr/>
          <p:nvPr/>
        </p:nvSpPr>
        <p:spPr>
          <a:xfrm>
            <a:off x="548640" y="3781425"/>
            <a:ext cx="4023360" cy="2800350"/>
          </a:xfrm>
          <a:prstGeom prst="rect">
            <a:avLst/>
          </a:pr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CCFDB597-0D45-92A2-3451-59A1C6873C58}"/>
              </a:ext>
            </a:extLst>
          </p:cNvPr>
          <p:cNvSpPr/>
          <p:nvPr/>
        </p:nvSpPr>
        <p:spPr>
          <a:xfrm>
            <a:off x="6414217" y="5456397"/>
            <a:ext cx="647701" cy="552450"/>
          </a:xfrm>
          <a:prstGeom prst="rect">
            <a:avLst/>
          </a:prstGeom>
          <a:solidFill>
            <a:schemeClr val="accent6">
              <a:lumMod val="40000"/>
              <a:lumOff val="60000"/>
            </a:schemeClr>
          </a:solid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薬局</a:t>
            </a:r>
            <a:endParaRPr kumimoji="1" lang="en-US" altLang="ja-JP" sz="1200" dirty="0">
              <a:solidFill>
                <a:schemeClr val="tx1"/>
              </a:solidFill>
            </a:endParaRPr>
          </a:p>
        </p:txBody>
      </p:sp>
      <p:sp>
        <p:nvSpPr>
          <p:cNvPr id="50" name="楕円 49">
            <a:extLst>
              <a:ext uri="{FF2B5EF4-FFF2-40B4-BE49-F238E27FC236}">
                <a16:creationId xmlns:a16="http://schemas.microsoft.com/office/drawing/2014/main" id="{3C4C6230-A3C5-0888-6E71-85396C928CE6}"/>
              </a:ext>
            </a:extLst>
          </p:cNvPr>
          <p:cNvSpPr/>
          <p:nvPr/>
        </p:nvSpPr>
        <p:spPr>
          <a:xfrm>
            <a:off x="6958842" y="5740719"/>
            <a:ext cx="323850" cy="323850"/>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薬</a:t>
            </a:r>
          </a:p>
        </p:txBody>
      </p:sp>
      <p:sp>
        <p:nvSpPr>
          <p:cNvPr id="51" name="楕円 50">
            <a:extLst>
              <a:ext uri="{FF2B5EF4-FFF2-40B4-BE49-F238E27FC236}">
                <a16:creationId xmlns:a16="http://schemas.microsoft.com/office/drawing/2014/main" id="{29CE1FA0-1007-3948-33C3-0CCF211C6B84}"/>
              </a:ext>
            </a:extLst>
          </p:cNvPr>
          <p:cNvSpPr/>
          <p:nvPr/>
        </p:nvSpPr>
        <p:spPr>
          <a:xfrm>
            <a:off x="6414217" y="4285193"/>
            <a:ext cx="552450" cy="552450"/>
          </a:xfrm>
          <a:prstGeom prst="ellipse">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患者</a:t>
            </a:r>
          </a:p>
        </p:txBody>
      </p:sp>
      <p:sp>
        <p:nvSpPr>
          <p:cNvPr id="7" name="楕円 6">
            <a:extLst>
              <a:ext uri="{FF2B5EF4-FFF2-40B4-BE49-F238E27FC236}">
                <a16:creationId xmlns:a16="http://schemas.microsoft.com/office/drawing/2014/main" id="{C182155F-DB5F-626B-F858-48DA80F61FD0}"/>
              </a:ext>
            </a:extLst>
          </p:cNvPr>
          <p:cNvSpPr/>
          <p:nvPr/>
        </p:nvSpPr>
        <p:spPr>
          <a:xfrm>
            <a:off x="4954946" y="4275683"/>
            <a:ext cx="552450" cy="552450"/>
          </a:xfrm>
          <a:prstGeom prst="ellipse">
            <a:avLst/>
          </a:prstGeom>
          <a:noFill/>
          <a:ln w="19050">
            <a:solidFill>
              <a:schemeClr val="bg1">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前回</a:t>
            </a:r>
          </a:p>
        </p:txBody>
      </p:sp>
      <p:cxnSp>
        <p:nvCxnSpPr>
          <p:cNvPr id="9" name="直線矢印コネクタ 8">
            <a:extLst>
              <a:ext uri="{FF2B5EF4-FFF2-40B4-BE49-F238E27FC236}">
                <a16:creationId xmlns:a16="http://schemas.microsoft.com/office/drawing/2014/main" id="{7EC6086F-47C4-D5DF-5FBA-798CBCCAE6A4}"/>
              </a:ext>
            </a:extLst>
          </p:cNvPr>
          <p:cNvCxnSpPr>
            <a:cxnSpLocks/>
          </p:cNvCxnSpPr>
          <p:nvPr/>
        </p:nvCxnSpPr>
        <p:spPr>
          <a:xfrm>
            <a:off x="5581650" y="4551908"/>
            <a:ext cx="751934" cy="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52CA1C02-7FEC-FADC-3496-A5B225A1967A}"/>
              </a:ext>
            </a:extLst>
          </p:cNvPr>
          <p:cNvSpPr txBox="1"/>
          <p:nvPr/>
        </p:nvSpPr>
        <p:spPr>
          <a:xfrm>
            <a:off x="5612176" y="4228600"/>
            <a:ext cx="548548" cy="369332"/>
          </a:xfrm>
          <a:prstGeom prst="rect">
            <a:avLst/>
          </a:prstGeom>
          <a:noFill/>
        </p:spPr>
        <p:txBody>
          <a:bodyPr wrap="none" rtlCol="0">
            <a:spAutoFit/>
          </a:bodyPr>
          <a:lstStyle/>
          <a:p>
            <a:r>
              <a:rPr kumimoji="1" lang="en-US" altLang="ja-JP" dirty="0"/>
              <a:t>A</a:t>
            </a:r>
            <a:r>
              <a:rPr kumimoji="1" lang="ja-JP" altLang="en-US" dirty="0"/>
              <a:t>薬</a:t>
            </a:r>
          </a:p>
        </p:txBody>
      </p:sp>
      <p:cxnSp>
        <p:nvCxnSpPr>
          <p:cNvPr id="14" name="直線矢印コネクタ 13">
            <a:extLst>
              <a:ext uri="{FF2B5EF4-FFF2-40B4-BE49-F238E27FC236}">
                <a16:creationId xmlns:a16="http://schemas.microsoft.com/office/drawing/2014/main" id="{38D3E699-B65B-A59E-C905-28A0FC0260B0}"/>
              </a:ext>
            </a:extLst>
          </p:cNvPr>
          <p:cNvCxnSpPr>
            <a:cxnSpLocks/>
          </p:cNvCxnSpPr>
          <p:nvPr/>
        </p:nvCxnSpPr>
        <p:spPr>
          <a:xfrm>
            <a:off x="6699967" y="4896662"/>
            <a:ext cx="0" cy="428285"/>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E3A42484-E9A6-8860-385D-0A6A92CA360F}"/>
              </a:ext>
            </a:extLst>
          </p:cNvPr>
          <p:cNvSpPr txBox="1"/>
          <p:nvPr/>
        </p:nvSpPr>
        <p:spPr>
          <a:xfrm>
            <a:off x="5527850" y="4860756"/>
            <a:ext cx="1172117" cy="430887"/>
          </a:xfrm>
          <a:prstGeom prst="rect">
            <a:avLst/>
          </a:prstGeom>
          <a:noFill/>
        </p:spPr>
        <p:txBody>
          <a:bodyPr wrap="none" rtlCol="0">
            <a:spAutoFit/>
          </a:bodyPr>
          <a:lstStyle/>
          <a:p>
            <a:pPr algn="ctr"/>
            <a:r>
              <a:rPr kumimoji="1" lang="ja-JP" altLang="en-US" sz="1100" dirty="0"/>
              <a:t>処方箋</a:t>
            </a:r>
            <a:endParaRPr kumimoji="1" lang="en-US" altLang="ja-JP" sz="1100" dirty="0"/>
          </a:p>
          <a:p>
            <a:pPr algn="ctr"/>
            <a:r>
              <a:rPr kumimoji="1" lang="ja-JP" altLang="en-US" sz="1100" dirty="0"/>
              <a:t>同一内容の処方</a:t>
            </a:r>
          </a:p>
        </p:txBody>
      </p:sp>
      <p:cxnSp>
        <p:nvCxnSpPr>
          <p:cNvPr id="17" name="直線矢印コネクタ 16">
            <a:extLst>
              <a:ext uri="{FF2B5EF4-FFF2-40B4-BE49-F238E27FC236}">
                <a16:creationId xmlns:a16="http://schemas.microsoft.com/office/drawing/2014/main" id="{23A2E8C6-C116-A2EA-ED96-3F5E33D2581C}"/>
              </a:ext>
            </a:extLst>
          </p:cNvPr>
          <p:cNvCxnSpPr>
            <a:cxnSpLocks/>
          </p:cNvCxnSpPr>
          <p:nvPr/>
        </p:nvCxnSpPr>
        <p:spPr>
          <a:xfrm flipV="1">
            <a:off x="6836187" y="4909931"/>
            <a:ext cx="0" cy="401746"/>
          </a:xfrm>
          <a:prstGeom prst="straightConnector1">
            <a:avLst/>
          </a:prstGeom>
          <a:ln w="28575">
            <a:solidFill>
              <a:srgbClr val="FF6565"/>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0DAEBD7E-C478-18F9-B659-B95CC6D81339}"/>
              </a:ext>
            </a:extLst>
          </p:cNvPr>
          <p:cNvCxnSpPr>
            <a:cxnSpLocks/>
          </p:cNvCxnSpPr>
          <p:nvPr/>
        </p:nvCxnSpPr>
        <p:spPr>
          <a:xfrm>
            <a:off x="7053491" y="4565654"/>
            <a:ext cx="751934" cy="0"/>
          </a:xfrm>
          <a:prstGeom prst="straightConnector1">
            <a:avLst/>
          </a:prstGeom>
          <a:ln w="19050">
            <a:solidFill>
              <a:srgbClr val="FF6565"/>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B77C5EBD-E3AC-D60A-CB35-34DB0ADDA08B}"/>
              </a:ext>
            </a:extLst>
          </p:cNvPr>
          <p:cNvSpPr txBox="1"/>
          <p:nvPr/>
        </p:nvSpPr>
        <p:spPr>
          <a:xfrm>
            <a:off x="7084017" y="4242346"/>
            <a:ext cx="540533" cy="369332"/>
          </a:xfrm>
          <a:prstGeom prst="rect">
            <a:avLst/>
          </a:prstGeom>
          <a:noFill/>
        </p:spPr>
        <p:txBody>
          <a:bodyPr wrap="none" rtlCol="0">
            <a:spAutoFit/>
          </a:bodyPr>
          <a:lstStyle/>
          <a:p>
            <a:r>
              <a:rPr kumimoji="1" lang="en-US" altLang="ja-JP" dirty="0"/>
              <a:t>B</a:t>
            </a:r>
            <a:r>
              <a:rPr kumimoji="1" lang="ja-JP" altLang="en-US" dirty="0"/>
              <a:t>薬</a:t>
            </a:r>
          </a:p>
        </p:txBody>
      </p:sp>
      <p:sp>
        <p:nvSpPr>
          <p:cNvPr id="22" name="吹き出し: 円形 21">
            <a:extLst>
              <a:ext uri="{FF2B5EF4-FFF2-40B4-BE49-F238E27FC236}">
                <a16:creationId xmlns:a16="http://schemas.microsoft.com/office/drawing/2014/main" id="{D5872086-F6CC-2372-83CA-129DB25B6DE5}"/>
              </a:ext>
            </a:extLst>
          </p:cNvPr>
          <p:cNvSpPr/>
          <p:nvPr/>
        </p:nvSpPr>
        <p:spPr>
          <a:xfrm>
            <a:off x="7264839" y="5630132"/>
            <a:ext cx="1134016" cy="552450"/>
          </a:xfrm>
          <a:prstGeom prst="wedgeEllipseCallout">
            <a:avLst>
              <a:gd name="adj1" fmla="val -60853"/>
              <a:gd name="adj2" fmla="val -45473"/>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chemeClr val="tx1"/>
              </a:solidFill>
            </a:endParaRPr>
          </a:p>
        </p:txBody>
      </p:sp>
      <p:sp>
        <p:nvSpPr>
          <p:cNvPr id="23" name="テキスト ボックス 22">
            <a:extLst>
              <a:ext uri="{FF2B5EF4-FFF2-40B4-BE49-F238E27FC236}">
                <a16:creationId xmlns:a16="http://schemas.microsoft.com/office/drawing/2014/main" id="{FA243A7D-97B7-F899-0F72-40C663E558A1}"/>
              </a:ext>
            </a:extLst>
          </p:cNvPr>
          <p:cNvSpPr txBox="1"/>
          <p:nvPr/>
        </p:nvSpPr>
        <p:spPr>
          <a:xfrm>
            <a:off x="7262098" y="5700631"/>
            <a:ext cx="992579" cy="415498"/>
          </a:xfrm>
          <a:prstGeom prst="rect">
            <a:avLst/>
          </a:prstGeom>
          <a:noFill/>
        </p:spPr>
        <p:txBody>
          <a:bodyPr wrap="none" rtlCol="0">
            <a:spAutoFit/>
          </a:bodyPr>
          <a:lstStyle/>
          <a:p>
            <a:r>
              <a:rPr kumimoji="1" lang="en-US" altLang="ja-JP" sz="1050" b="1" dirty="0">
                <a:solidFill>
                  <a:srgbClr val="FF6565"/>
                </a:solidFill>
                <a:latin typeface="+mj-ea"/>
                <a:ea typeface="+mj-ea"/>
              </a:rPr>
              <a:t>A</a:t>
            </a:r>
            <a:r>
              <a:rPr kumimoji="1" lang="ja-JP" altLang="en-US" sz="1050" b="1" dirty="0">
                <a:solidFill>
                  <a:srgbClr val="FF6565"/>
                </a:solidFill>
                <a:latin typeface="+mj-ea"/>
                <a:ea typeface="+mj-ea"/>
              </a:rPr>
              <a:t>薬の入荷が</a:t>
            </a:r>
            <a:endParaRPr kumimoji="1" lang="en-US" altLang="ja-JP" sz="1050" b="1" dirty="0">
              <a:solidFill>
                <a:srgbClr val="FF6565"/>
              </a:solidFill>
              <a:latin typeface="+mj-ea"/>
              <a:ea typeface="+mj-ea"/>
            </a:endParaRPr>
          </a:p>
          <a:p>
            <a:r>
              <a:rPr kumimoji="1" lang="ja-JP" altLang="en-US" sz="1050" b="1" dirty="0">
                <a:solidFill>
                  <a:srgbClr val="FF6565"/>
                </a:solidFill>
                <a:latin typeface="+mj-ea"/>
                <a:ea typeface="+mj-ea"/>
              </a:rPr>
              <a:t>困難で・・・</a:t>
            </a:r>
            <a:endParaRPr kumimoji="1" lang="en-US" altLang="ja-JP" sz="1050" b="1" dirty="0">
              <a:solidFill>
                <a:srgbClr val="FF6565"/>
              </a:solidFill>
              <a:latin typeface="+mj-ea"/>
              <a:ea typeface="+mj-ea"/>
            </a:endParaRPr>
          </a:p>
        </p:txBody>
      </p:sp>
      <p:sp>
        <p:nvSpPr>
          <p:cNvPr id="24" name="テキスト ボックス 23">
            <a:extLst>
              <a:ext uri="{FF2B5EF4-FFF2-40B4-BE49-F238E27FC236}">
                <a16:creationId xmlns:a16="http://schemas.microsoft.com/office/drawing/2014/main" id="{ACCE050B-07D2-4DF7-E3C2-F6B02D3867CA}"/>
              </a:ext>
            </a:extLst>
          </p:cNvPr>
          <p:cNvSpPr txBox="1"/>
          <p:nvPr/>
        </p:nvSpPr>
        <p:spPr>
          <a:xfrm>
            <a:off x="6910363" y="4891743"/>
            <a:ext cx="889987" cy="430887"/>
          </a:xfrm>
          <a:prstGeom prst="rect">
            <a:avLst/>
          </a:prstGeom>
          <a:noFill/>
        </p:spPr>
        <p:txBody>
          <a:bodyPr wrap="none" rtlCol="0">
            <a:spAutoFit/>
          </a:bodyPr>
          <a:lstStyle/>
          <a:p>
            <a:pPr algn="ctr"/>
            <a:r>
              <a:rPr kumimoji="1" lang="ja-JP" altLang="en-US" sz="1100" dirty="0"/>
              <a:t>別の銘柄に</a:t>
            </a:r>
            <a:endParaRPr kumimoji="1" lang="en-US" altLang="ja-JP" sz="1100" dirty="0"/>
          </a:p>
          <a:p>
            <a:pPr algn="ctr"/>
            <a:r>
              <a:rPr kumimoji="1" lang="ja-JP" altLang="en-US" sz="1100" dirty="0"/>
              <a:t>変更し調剤</a:t>
            </a:r>
          </a:p>
        </p:txBody>
      </p:sp>
      <p:sp>
        <p:nvSpPr>
          <p:cNvPr id="29" name="正方形/長方形 28">
            <a:extLst>
              <a:ext uri="{FF2B5EF4-FFF2-40B4-BE49-F238E27FC236}">
                <a16:creationId xmlns:a16="http://schemas.microsoft.com/office/drawing/2014/main" id="{4D8D2F3B-39CE-44C4-6B1A-3A83889DB100}"/>
              </a:ext>
            </a:extLst>
          </p:cNvPr>
          <p:cNvSpPr/>
          <p:nvPr/>
        </p:nvSpPr>
        <p:spPr>
          <a:xfrm>
            <a:off x="4727674" y="3781425"/>
            <a:ext cx="4023360" cy="2800350"/>
          </a:xfrm>
          <a:prstGeom prst="rect">
            <a:avLst/>
          </a:pr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8F0DDFB2-7D26-B61F-770B-B27B5B1CB951}"/>
              </a:ext>
            </a:extLst>
          </p:cNvPr>
          <p:cNvSpPr/>
          <p:nvPr/>
        </p:nvSpPr>
        <p:spPr>
          <a:xfrm>
            <a:off x="7810500" y="0"/>
            <a:ext cx="1333500" cy="258480"/>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参考資料</a:t>
            </a:r>
          </a:p>
        </p:txBody>
      </p:sp>
    </p:spTree>
    <p:extLst>
      <p:ext uri="{BB962C8B-B14F-4D97-AF65-F5344CB8AC3E}">
        <p14:creationId xmlns:p14="http://schemas.microsoft.com/office/powerpoint/2010/main" val="260735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2C70799-77CE-5B77-5BA7-4C3F20548FEA}"/>
              </a:ext>
            </a:extLst>
          </p:cNvPr>
          <p:cNvSpPr txBox="1"/>
          <p:nvPr/>
        </p:nvSpPr>
        <p:spPr>
          <a:xfrm>
            <a:off x="161927" y="1230182"/>
            <a:ext cx="627095" cy="276999"/>
          </a:xfrm>
          <a:prstGeom prst="rect">
            <a:avLst/>
          </a:prstGeom>
          <a:noFill/>
        </p:spPr>
        <p:txBody>
          <a:bodyPr wrap="none" rtlCol="0">
            <a:spAutoFit/>
          </a:bodyPr>
          <a:lstStyle/>
          <a:p>
            <a:r>
              <a:rPr kumimoji="1" lang="en-US" altLang="ja-JP" sz="1200" dirty="0">
                <a:latin typeface="+mj-ea"/>
                <a:ea typeface="+mj-ea"/>
              </a:rPr>
              <a:t>(</a:t>
            </a:r>
            <a:r>
              <a:rPr kumimoji="1" lang="ja-JP" altLang="en-US" sz="1200" dirty="0">
                <a:latin typeface="+mj-ea"/>
                <a:ea typeface="+mj-ea"/>
              </a:rPr>
              <a:t>万人</a:t>
            </a:r>
            <a:r>
              <a:rPr kumimoji="1" lang="en-US" altLang="ja-JP" sz="1200" dirty="0">
                <a:latin typeface="+mj-ea"/>
                <a:ea typeface="+mj-ea"/>
              </a:rPr>
              <a:t>)</a:t>
            </a:r>
            <a:endParaRPr kumimoji="1" lang="ja-JP" altLang="en-US" sz="1200" dirty="0">
              <a:latin typeface="+mj-ea"/>
              <a:ea typeface="+mj-ea"/>
            </a:endParaRPr>
          </a:p>
        </p:txBody>
      </p:sp>
      <p:sp>
        <p:nvSpPr>
          <p:cNvPr id="5" name="テキスト ボックス 4">
            <a:extLst>
              <a:ext uri="{FF2B5EF4-FFF2-40B4-BE49-F238E27FC236}">
                <a16:creationId xmlns:a16="http://schemas.microsoft.com/office/drawing/2014/main" id="{E280B64D-6521-FB92-03B0-AD7D8818E0BC}"/>
              </a:ext>
            </a:extLst>
          </p:cNvPr>
          <p:cNvSpPr txBox="1"/>
          <p:nvPr/>
        </p:nvSpPr>
        <p:spPr>
          <a:xfrm>
            <a:off x="8353426" y="1230182"/>
            <a:ext cx="627095" cy="276999"/>
          </a:xfrm>
          <a:prstGeom prst="rect">
            <a:avLst/>
          </a:prstGeom>
          <a:noFill/>
        </p:spPr>
        <p:txBody>
          <a:bodyPr wrap="none" rtlCol="0">
            <a:spAutoFit/>
          </a:bodyPr>
          <a:lstStyle/>
          <a:p>
            <a:r>
              <a:rPr kumimoji="1" lang="en-US" altLang="ja-JP" sz="1200" dirty="0">
                <a:latin typeface="+mj-ea"/>
                <a:ea typeface="+mj-ea"/>
              </a:rPr>
              <a:t>(</a:t>
            </a:r>
            <a:r>
              <a:rPr kumimoji="1" lang="ja-JP" altLang="en-US" sz="1200" dirty="0">
                <a:latin typeface="+mj-ea"/>
                <a:ea typeface="+mj-ea"/>
              </a:rPr>
              <a:t>兆円</a:t>
            </a:r>
            <a:r>
              <a:rPr kumimoji="1" lang="en-US" altLang="ja-JP" sz="1200" dirty="0">
                <a:latin typeface="+mj-ea"/>
                <a:ea typeface="+mj-ea"/>
              </a:rPr>
              <a:t>)</a:t>
            </a:r>
            <a:endParaRPr kumimoji="1" lang="ja-JP" altLang="en-US" sz="1200" dirty="0">
              <a:latin typeface="+mj-ea"/>
              <a:ea typeface="+mj-ea"/>
            </a:endParaRPr>
          </a:p>
        </p:txBody>
      </p:sp>
      <p:sp>
        <p:nvSpPr>
          <p:cNvPr id="6" name="テキスト ボックス 5">
            <a:extLst>
              <a:ext uri="{FF2B5EF4-FFF2-40B4-BE49-F238E27FC236}">
                <a16:creationId xmlns:a16="http://schemas.microsoft.com/office/drawing/2014/main" id="{143314BC-093E-F014-3035-232699AAC062}"/>
              </a:ext>
            </a:extLst>
          </p:cNvPr>
          <p:cNvSpPr txBox="1"/>
          <p:nvPr/>
        </p:nvSpPr>
        <p:spPr>
          <a:xfrm>
            <a:off x="329565" y="658250"/>
            <a:ext cx="2262158"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　環境を理解する</a:t>
            </a:r>
          </a:p>
        </p:txBody>
      </p:sp>
      <p:graphicFrame>
        <p:nvGraphicFramePr>
          <p:cNvPr id="7" name="グラフ 6">
            <a:extLst>
              <a:ext uri="{FF2B5EF4-FFF2-40B4-BE49-F238E27FC236}">
                <a16:creationId xmlns:a16="http://schemas.microsoft.com/office/drawing/2014/main" id="{C32C867F-D4EC-BBCC-4BBE-8420D930D1DB}"/>
              </a:ext>
            </a:extLst>
          </p:cNvPr>
          <p:cNvGraphicFramePr>
            <a:graphicFrameLocks/>
          </p:cNvGraphicFramePr>
          <p:nvPr/>
        </p:nvGraphicFramePr>
        <p:xfrm>
          <a:off x="298132" y="1709781"/>
          <a:ext cx="8547735" cy="4624344"/>
        </p:xfrm>
        <a:graphic>
          <a:graphicData uri="http://schemas.openxmlformats.org/drawingml/2006/chart">
            <c:chart xmlns:c="http://schemas.openxmlformats.org/drawingml/2006/chart" xmlns:r="http://schemas.openxmlformats.org/officeDocument/2006/relationships" r:id="rId2"/>
          </a:graphicData>
        </a:graphic>
      </p:graphicFrame>
      <p:sp>
        <p:nvSpPr>
          <p:cNvPr id="8" name="テキスト ボックス 7">
            <a:extLst>
              <a:ext uri="{FF2B5EF4-FFF2-40B4-BE49-F238E27FC236}">
                <a16:creationId xmlns:a16="http://schemas.microsoft.com/office/drawing/2014/main" id="{0E1CBF74-021E-8330-3370-116799974578}"/>
              </a:ext>
            </a:extLst>
          </p:cNvPr>
          <p:cNvSpPr txBox="1"/>
          <p:nvPr/>
        </p:nvSpPr>
        <p:spPr>
          <a:xfrm>
            <a:off x="5934075" y="5991225"/>
            <a:ext cx="1117614" cy="261610"/>
          </a:xfrm>
          <a:prstGeom prst="rect">
            <a:avLst/>
          </a:prstGeom>
          <a:noFill/>
        </p:spPr>
        <p:txBody>
          <a:bodyPr wrap="none" rtlCol="0">
            <a:spAutoFit/>
          </a:bodyPr>
          <a:lstStyle/>
          <a:p>
            <a:r>
              <a:rPr kumimoji="1" lang="en-US" altLang="ja-JP" sz="1100" dirty="0"/>
              <a:t>(</a:t>
            </a:r>
            <a:r>
              <a:rPr kumimoji="1" lang="ja-JP" altLang="en-US" sz="1100" dirty="0"/>
              <a:t>単位：十万円</a:t>
            </a:r>
            <a:r>
              <a:rPr kumimoji="1" lang="en-US" altLang="ja-JP" sz="1100" dirty="0"/>
              <a:t>)</a:t>
            </a:r>
            <a:endParaRPr kumimoji="1" lang="ja-JP" altLang="en-US" sz="1100" dirty="0"/>
          </a:p>
        </p:txBody>
      </p:sp>
    </p:spTree>
    <p:extLst>
      <p:ext uri="{BB962C8B-B14F-4D97-AF65-F5344CB8AC3E}">
        <p14:creationId xmlns:p14="http://schemas.microsoft.com/office/powerpoint/2010/main" val="36264055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0214E37-93C8-3E86-F696-44BDB76CC500}"/>
              </a:ext>
            </a:extLst>
          </p:cNvPr>
          <p:cNvSpPr txBox="1"/>
          <p:nvPr/>
        </p:nvSpPr>
        <p:spPr>
          <a:xfrm>
            <a:off x="548640" y="513805"/>
            <a:ext cx="5048177"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　後発医薬品の選択促進策“選定療養費制度”</a:t>
            </a:r>
          </a:p>
        </p:txBody>
      </p:sp>
      <p:sp>
        <p:nvSpPr>
          <p:cNvPr id="2" name="正方形/長方形 1">
            <a:extLst>
              <a:ext uri="{FF2B5EF4-FFF2-40B4-BE49-F238E27FC236}">
                <a16:creationId xmlns:a16="http://schemas.microsoft.com/office/drawing/2014/main" id="{DECC7ECF-15E8-CB19-4F59-3B5A690E586A}"/>
              </a:ext>
            </a:extLst>
          </p:cNvPr>
          <p:cNvSpPr/>
          <p:nvPr/>
        </p:nvSpPr>
        <p:spPr>
          <a:xfrm>
            <a:off x="634365" y="1028700"/>
            <a:ext cx="3429000" cy="369332"/>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保険給付と選定療養の適用場面</a:t>
            </a:r>
          </a:p>
        </p:txBody>
      </p:sp>
      <p:sp>
        <p:nvSpPr>
          <p:cNvPr id="3" name="テキスト ボックス 2">
            <a:extLst>
              <a:ext uri="{FF2B5EF4-FFF2-40B4-BE49-F238E27FC236}">
                <a16:creationId xmlns:a16="http://schemas.microsoft.com/office/drawing/2014/main" id="{5306BD80-F38F-952B-3AD4-205B65C610E3}"/>
              </a:ext>
            </a:extLst>
          </p:cNvPr>
          <p:cNvSpPr txBox="1"/>
          <p:nvPr/>
        </p:nvSpPr>
        <p:spPr>
          <a:xfrm>
            <a:off x="649568" y="1476920"/>
            <a:ext cx="8013732" cy="1600438"/>
          </a:xfrm>
          <a:prstGeom prst="rect">
            <a:avLst/>
          </a:prstGeom>
          <a:noFill/>
        </p:spPr>
        <p:txBody>
          <a:bodyPr wrap="none" rtlCol="0">
            <a:spAutoFit/>
          </a:bodyPr>
          <a:lstStyle/>
          <a:p>
            <a:r>
              <a:rPr kumimoji="1" lang="ja-JP" altLang="en-US" sz="1400" dirty="0"/>
              <a:t>長期収載品の使用について</a:t>
            </a:r>
            <a:endParaRPr kumimoji="1" lang="en-US" altLang="ja-JP" sz="1400" dirty="0"/>
          </a:p>
          <a:p>
            <a:endParaRPr kumimoji="1" lang="en-US" altLang="ja-JP" sz="1400" dirty="0"/>
          </a:p>
          <a:p>
            <a:r>
              <a:rPr kumimoji="1" lang="ja-JP" altLang="en-US" sz="1400" dirty="0"/>
              <a:t>①銘柄名処方の場合であって、患者希望により長期収載品を処方・調剤した場合</a:t>
            </a:r>
            <a:endParaRPr kumimoji="1" lang="en-US" altLang="ja-JP" sz="1400" dirty="0"/>
          </a:p>
          <a:p>
            <a:r>
              <a:rPr kumimoji="1" lang="ja-JP" altLang="en-US" sz="1400" dirty="0"/>
              <a:t>②一般名処方の場合</a:t>
            </a:r>
            <a:endParaRPr kumimoji="1" lang="en-US" altLang="ja-JP" sz="1400" dirty="0"/>
          </a:p>
          <a:p>
            <a:endParaRPr kumimoji="1" lang="en-US" altLang="ja-JP" sz="1400" dirty="0"/>
          </a:p>
          <a:p>
            <a:r>
              <a:rPr kumimoji="1" lang="en-US" altLang="ja-JP" sz="1400" dirty="0"/>
              <a:t>※</a:t>
            </a:r>
            <a:r>
              <a:rPr kumimoji="1" lang="ja-JP" altLang="en-US" sz="1400" dirty="0"/>
              <a:t>ただし、①医療上の必要性があると認められる場合</a:t>
            </a:r>
            <a:r>
              <a:rPr kumimoji="1" lang="en-US" altLang="ja-JP" sz="1400" dirty="0"/>
              <a:t>(</a:t>
            </a:r>
            <a:r>
              <a:rPr kumimoji="1" lang="ja-JP" altLang="en-US" sz="1400" dirty="0"/>
              <a:t>変更不可</a:t>
            </a:r>
            <a:r>
              <a:rPr kumimoji="1" lang="en-US" altLang="ja-JP" sz="1400" dirty="0"/>
              <a:t>)</a:t>
            </a:r>
            <a:r>
              <a:rPr kumimoji="1" lang="ja-JP" altLang="en-US" sz="1400" dirty="0"/>
              <a:t>や、②薬局に在庫がない、後発品</a:t>
            </a:r>
            <a:endParaRPr kumimoji="1" lang="en-US" altLang="ja-JP" sz="1400" dirty="0"/>
          </a:p>
          <a:p>
            <a:r>
              <a:rPr kumimoji="1" lang="ja-JP" altLang="en-US" sz="1400" dirty="0"/>
              <a:t>　提供が困難な場合は選定療養の対象とせず、保険給付の対象とする。</a:t>
            </a:r>
          </a:p>
        </p:txBody>
      </p:sp>
      <p:sp>
        <p:nvSpPr>
          <p:cNvPr id="5" name="正方形/長方形 4">
            <a:extLst>
              <a:ext uri="{FF2B5EF4-FFF2-40B4-BE49-F238E27FC236}">
                <a16:creationId xmlns:a16="http://schemas.microsoft.com/office/drawing/2014/main" id="{C27A82C5-E399-4284-69FA-3DD9EFE4E4C8}"/>
              </a:ext>
            </a:extLst>
          </p:cNvPr>
          <p:cNvSpPr/>
          <p:nvPr/>
        </p:nvSpPr>
        <p:spPr>
          <a:xfrm>
            <a:off x="607621" y="5577760"/>
            <a:ext cx="3429000" cy="369332"/>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対象品目の範囲</a:t>
            </a:r>
          </a:p>
        </p:txBody>
      </p:sp>
      <p:sp>
        <p:nvSpPr>
          <p:cNvPr id="7" name="テキスト ボックス 6">
            <a:extLst>
              <a:ext uri="{FF2B5EF4-FFF2-40B4-BE49-F238E27FC236}">
                <a16:creationId xmlns:a16="http://schemas.microsoft.com/office/drawing/2014/main" id="{0DF17FA5-2D72-DF5B-E268-964985E7DBC9}"/>
              </a:ext>
            </a:extLst>
          </p:cNvPr>
          <p:cNvSpPr txBox="1"/>
          <p:nvPr/>
        </p:nvSpPr>
        <p:spPr>
          <a:xfrm>
            <a:off x="759986" y="6070679"/>
            <a:ext cx="5126724" cy="523220"/>
          </a:xfrm>
          <a:prstGeom prst="rect">
            <a:avLst/>
          </a:prstGeom>
          <a:noFill/>
        </p:spPr>
        <p:txBody>
          <a:bodyPr wrap="none" rtlCol="0">
            <a:spAutoFit/>
          </a:bodyPr>
          <a:lstStyle/>
          <a:p>
            <a:r>
              <a:rPr kumimoji="1" lang="ja-JP" altLang="en-US" sz="1400" dirty="0"/>
              <a:t>①　後発品上市後</a:t>
            </a:r>
            <a:r>
              <a:rPr kumimoji="1" lang="en-US" altLang="ja-JP" sz="1400" dirty="0"/>
              <a:t>5</a:t>
            </a:r>
            <a:r>
              <a:rPr kumimoji="1" lang="ja-JP" altLang="en-US" sz="1400" dirty="0"/>
              <a:t>年を経過した長期収載品</a:t>
            </a:r>
            <a:endParaRPr kumimoji="1" lang="en-US" altLang="ja-JP" sz="1400" dirty="0"/>
          </a:p>
          <a:p>
            <a:r>
              <a:rPr kumimoji="1" lang="ja-JP" altLang="en-US" sz="1400" dirty="0"/>
              <a:t>②　後発品上市後</a:t>
            </a:r>
            <a:r>
              <a:rPr kumimoji="1" lang="en-US" altLang="ja-JP" sz="1400" dirty="0"/>
              <a:t>5</a:t>
            </a:r>
            <a:r>
              <a:rPr kumimoji="1" lang="ja-JP" altLang="en-US" sz="1400" dirty="0"/>
              <a:t>年未満、置換率</a:t>
            </a:r>
            <a:r>
              <a:rPr kumimoji="1" lang="en-US" altLang="ja-JP" sz="1400" dirty="0"/>
              <a:t>50</a:t>
            </a:r>
            <a:r>
              <a:rPr kumimoji="1" lang="ja-JP" altLang="en-US" sz="1400" dirty="0"/>
              <a:t>％に達成している医薬品</a:t>
            </a:r>
          </a:p>
        </p:txBody>
      </p:sp>
      <p:pic>
        <p:nvPicPr>
          <p:cNvPr id="9" name="図 8">
            <a:extLst>
              <a:ext uri="{FF2B5EF4-FFF2-40B4-BE49-F238E27FC236}">
                <a16:creationId xmlns:a16="http://schemas.microsoft.com/office/drawing/2014/main" id="{B11723D5-84AF-2932-3E8C-09F2BD97160D}"/>
              </a:ext>
            </a:extLst>
          </p:cNvPr>
          <p:cNvPicPr>
            <a:picLocks noChangeAspect="1"/>
          </p:cNvPicPr>
          <p:nvPr/>
        </p:nvPicPr>
        <p:blipFill>
          <a:blip r:embed="rId2"/>
          <a:stretch>
            <a:fillRect/>
          </a:stretch>
        </p:blipFill>
        <p:spPr>
          <a:xfrm>
            <a:off x="1858677" y="3156246"/>
            <a:ext cx="5126723" cy="2197167"/>
          </a:xfrm>
          <a:prstGeom prst="rect">
            <a:avLst/>
          </a:prstGeom>
        </p:spPr>
      </p:pic>
    </p:spTree>
    <p:extLst>
      <p:ext uri="{BB962C8B-B14F-4D97-AF65-F5344CB8AC3E}">
        <p14:creationId xmlns:p14="http://schemas.microsoft.com/office/powerpoint/2010/main" val="7627377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505331C-AE50-389A-A0FB-1AACAA539B5D}"/>
              </a:ext>
            </a:extLst>
          </p:cNvPr>
          <p:cNvSpPr txBox="1"/>
          <p:nvPr/>
        </p:nvSpPr>
        <p:spPr>
          <a:xfrm>
            <a:off x="548640" y="513805"/>
            <a:ext cx="3185487"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　薬剤師に求められる判断</a:t>
            </a:r>
          </a:p>
        </p:txBody>
      </p:sp>
      <p:sp>
        <p:nvSpPr>
          <p:cNvPr id="4" name="正方形/長方形 3">
            <a:extLst>
              <a:ext uri="{FF2B5EF4-FFF2-40B4-BE49-F238E27FC236}">
                <a16:creationId xmlns:a16="http://schemas.microsoft.com/office/drawing/2014/main" id="{4399A49D-22A3-772B-D6FD-6D362F5A8F20}"/>
              </a:ext>
            </a:extLst>
          </p:cNvPr>
          <p:cNvSpPr/>
          <p:nvPr/>
        </p:nvSpPr>
        <p:spPr>
          <a:xfrm>
            <a:off x="634365" y="1314450"/>
            <a:ext cx="6080760" cy="369332"/>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mj-ea"/>
                <a:ea typeface="+mj-ea"/>
              </a:rPr>
              <a:t>令和</a:t>
            </a:r>
            <a:r>
              <a:rPr kumimoji="1" lang="en-US" altLang="ja-JP" sz="1400" dirty="0">
                <a:latin typeface="+mj-ea"/>
                <a:ea typeface="+mj-ea"/>
              </a:rPr>
              <a:t>6</a:t>
            </a:r>
            <a:r>
              <a:rPr kumimoji="1" lang="ja-JP" altLang="en-US" sz="1400" dirty="0">
                <a:latin typeface="+mj-ea"/>
                <a:ea typeface="+mj-ea"/>
              </a:rPr>
              <a:t>年</a:t>
            </a:r>
            <a:r>
              <a:rPr kumimoji="1" lang="en-US" altLang="ja-JP" sz="1400" dirty="0">
                <a:latin typeface="+mj-ea"/>
                <a:ea typeface="+mj-ea"/>
              </a:rPr>
              <a:t>3</a:t>
            </a:r>
            <a:r>
              <a:rPr kumimoji="1" lang="ja-JP" altLang="en-US" sz="1400" dirty="0">
                <a:latin typeface="+mj-ea"/>
                <a:ea typeface="+mj-ea"/>
              </a:rPr>
              <a:t>月</a:t>
            </a:r>
            <a:r>
              <a:rPr kumimoji="1" lang="en-US" altLang="ja-JP" sz="1400" dirty="0">
                <a:latin typeface="+mj-ea"/>
                <a:ea typeface="+mj-ea"/>
              </a:rPr>
              <a:t>27</a:t>
            </a:r>
            <a:r>
              <a:rPr kumimoji="1" lang="ja-JP" altLang="en-US" sz="1400" dirty="0">
                <a:latin typeface="+mj-ea"/>
                <a:ea typeface="+mj-ea"/>
              </a:rPr>
              <a:t>日 保医発</a:t>
            </a:r>
            <a:r>
              <a:rPr kumimoji="1" lang="en-US" altLang="ja-JP" sz="1400" dirty="0">
                <a:latin typeface="+mj-ea"/>
                <a:ea typeface="+mj-ea"/>
              </a:rPr>
              <a:t>0327</a:t>
            </a:r>
            <a:r>
              <a:rPr kumimoji="1" lang="ja-JP" altLang="en-US" sz="1400" dirty="0">
                <a:latin typeface="+mj-ea"/>
                <a:ea typeface="+mj-ea"/>
              </a:rPr>
              <a:t>第</a:t>
            </a:r>
            <a:r>
              <a:rPr kumimoji="1" lang="en-US" altLang="ja-JP" sz="1400" dirty="0">
                <a:latin typeface="+mj-ea"/>
                <a:ea typeface="+mj-ea"/>
              </a:rPr>
              <a:t>11</a:t>
            </a:r>
            <a:r>
              <a:rPr kumimoji="1" lang="ja-JP" altLang="en-US" sz="1400" dirty="0">
                <a:latin typeface="+mj-ea"/>
                <a:ea typeface="+mj-ea"/>
              </a:rPr>
              <a:t>号「長期収載品の処方又は調剤」より　</a:t>
            </a:r>
          </a:p>
        </p:txBody>
      </p:sp>
      <p:sp>
        <p:nvSpPr>
          <p:cNvPr id="6" name="テキスト ボックス 5">
            <a:extLst>
              <a:ext uri="{FF2B5EF4-FFF2-40B4-BE49-F238E27FC236}">
                <a16:creationId xmlns:a16="http://schemas.microsoft.com/office/drawing/2014/main" id="{6A7003D7-C328-BE4A-60E7-6074FFA7502C}"/>
              </a:ext>
            </a:extLst>
          </p:cNvPr>
          <p:cNvSpPr txBox="1"/>
          <p:nvPr/>
        </p:nvSpPr>
        <p:spPr>
          <a:xfrm>
            <a:off x="548640" y="1829345"/>
            <a:ext cx="8382000" cy="1169551"/>
          </a:xfrm>
          <a:prstGeom prst="rect">
            <a:avLst/>
          </a:prstGeom>
          <a:noFill/>
        </p:spPr>
        <p:txBody>
          <a:bodyPr wrap="square">
            <a:spAutoFit/>
          </a:bodyPr>
          <a:lstStyle/>
          <a:p>
            <a:r>
              <a:rPr lang="ja-JP" altLang="en-US" sz="1400" dirty="0">
                <a:latin typeface="+mj-ea"/>
                <a:ea typeface="+mj-ea"/>
              </a:rPr>
              <a:t>保険薬局においては、処方箋に記載のある「変更不可（医療上必要）」欄又は「患者希望」欄の「✓」又は「</a:t>
            </a:r>
            <a:r>
              <a:rPr lang="en-US" altLang="ja-JP" sz="1400" dirty="0">
                <a:latin typeface="+mj-ea"/>
                <a:ea typeface="+mj-ea"/>
              </a:rPr>
              <a:t>×</a:t>
            </a:r>
            <a:r>
              <a:rPr lang="ja-JP" altLang="en-US" sz="1400" dirty="0">
                <a:latin typeface="+mj-ea"/>
                <a:ea typeface="+mj-ea"/>
              </a:rPr>
              <a:t>」の記載の有無に基づき、長期収載品を調剤した場合に選定療養の対象となるか否か判断すること。 </a:t>
            </a:r>
            <a:r>
              <a:rPr lang="ja-JP" altLang="en-US" sz="1400" b="1" dirty="0">
                <a:solidFill>
                  <a:srgbClr val="FF5757"/>
                </a:solidFill>
                <a:latin typeface="+mj-ea"/>
                <a:ea typeface="+mj-ea"/>
              </a:rPr>
              <a:t>ただし、</a:t>
            </a:r>
            <a:r>
              <a:rPr lang="ja-JP" altLang="en-US" sz="1400" dirty="0">
                <a:latin typeface="+mj-ea"/>
                <a:ea typeface="+mj-ea"/>
              </a:rPr>
              <a:t>保険薬局において、次の場合において、次のような判断をすることは差し支えないこと。なお、これらの場合において、患者に対して調剤する薬剤を変更 すること等を説明の上、同意を得ること。</a:t>
            </a:r>
          </a:p>
        </p:txBody>
      </p:sp>
      <p:sp>
        <p:nvSpPr>
          <p:cNvPr id="7" name="テキスト ボックス 6">
            <a:extLst>
              <a:ext uri="{FF2B5EF4-FFF2-40B4-BE49-F238E27FC236}">
                <a16:creationId xmlns:a16="http://schemas.microsoft.com/office/drawing/2014/main" id="{7EF46ED0-F5B9-C281-6872-68423045F23F}"/>
              </a:ext>
            </a:extLst>
          </p:cNvPr>
          <p:cNvSpPr txBox="1"/>
          <p:nvPr/>
        </p:nvSpPr>
        <p:spPr>
          <a:xfrm>
            <a:off x="548640" y="3267620"/>
            <a:ext cx="8382000" cy="1600438"/>
          </a:xfrm>
          <a:prstGeom prst="rect">
            <a:avLst/>
          </a:prstGeom>
          <a:noFill/>
        </p:spPr>
        <p:txBody>
          <a:bodyPr wrap="square">
            <a:spAutoFit/>
          </a:bodyPr>
          <a:lstStyle/>
          <a:p>
            <a:r>
              <a:rPr lang="ja-JP" altLang="en-US" sz="1400" dirty="0">
                <a:latin typeface="+mj-ea"/>
                <a:ea typeface="+mj-ea"/>
              </a:rPr>
              <a:t>・後発医薬品の在庫状況を踏まえ、当薬局において後発医薬品の提供が困難であり、長期収載品を提供</a:t>
            </a:r>
            <a:endParaRPr lang="en-US" altLang="ja-JP" sz="1400" dirty="0">
              <a:latin typeface="+mj-ea"/>
              <a:ea typeface="+mj-ea"/>
            </a:endParaRPr>
          </a:p>
          <a:p>
            <a:r>
              <a:rPr lang="ja-JP" altLang="en-US" sz="1400" dirty="0">
                <a:latin typeface="+mj-ea"/>
                <a:ea typeface="+mj-ea"/>
              </a:rPr>
              <a:t>　せざる得ない場合</a:t>
            </a:r>
            <a:endParaRPr lang="en-US" altLang="ja-JP" sz="1400" dirty="0">
              <a:latin typeface="+mj-ea"/>
              <a:ea typeface="+mj-ea"/>
            </a:endParaRPr>
          </a:p>
          <a:p>
            <a:endParaRPr lang="en-US" altLang="ja-JP" sz="1400" dirty="0">
              <a:latin typeface="+mj-ea"/>
              <a:ea typeface="+mj-ea"/>
            </a:endParaRPr>
          </a:p>
          <a:p>
            <a:r>
              <a:rPr lang="ja-JP" altLang="en-US" sz="1400" dirty="0">
                <a:latin typeface="+mj-ea"/>
                <a:ea typeface="+mj-ea"/>
              </a:rPr>
              <a:t>・処方段階では後発医薬品も使用可能としていたが、</a:t>
            </a:r>
            <a:r>
              <a:rPr lang="ja-JP" altLang="en-US" sz="1400" b="1" dirty="0">
                <a:solidFill>
                  <a:srgbClr val="FF5757"/>
                </a:solidFill>
                <a:latin typeface="+mj-ea"/>
                <a:ea typeface="+mj-ea"/>
              </a:rPr>
              <a:t>薬剤師において</a:t>
            </a:r>
            <a:r>
              <a:rPr lang="ja-JP" altLang="en-US" sz="1400" dirty="0">
                <a:latin typeface="+mj-ea"/>
                <a:ea typeface="+mj-ea"/>
              </a:rPr>
              <a:t>、患者が服用しにくい剤形である、</a:t>
            </a:r>
            <a:endParaRPr lang="en-US" altLang="ja-JP" sz="1400" dirty="0">
              <a:latin typeface="+mj-ea"/>
              <a:ea typeface="+mj-ea"/>
            </a:endParaRPr>
          </a:p>
          <a:p>
            <a:r>
              <a:rPr lang="ja-JP" altLang="en-US" sz="1400" dirty="0">
                <a:latin typeface="+mj-ea"/>
                <a:ea typeface="+mj-ea"/>
              </a:rPr>
              <a:t>　長期収載品と後発医薬品で効能・効果等の差異があるべきと判断した場合、「医療上必要がある」場</a:t>
            </a:r>
            <a:endParaRPr lang="en-US" altLang="ja-JP" sz="1400" dirty="0">
              <a:latin typeface="+mj-ea"/>
              <a:ea typeface="+mj-ea"/>
            </a:endParaRPr>
          </a:p>
          <a:p>
            <a:r>
              <a:rPr lang="ja-JP" altLang="en-US" sz="1400" dirty="0">
                <a:latin typeface="+mj-ea"/>
                <a:ea typeface="+mj-ea"/>
              </a:rPr>
              <a:t>　合に該当し、保険給付とすることも想定される。　</a:t>
            </a:r>
            <a:endParaRPr lang="en-US" altLang="ja-JP" sz="1400" dirty="0">
              <a:latin typeface="+mj-ea"/>
              <a:ea typeface="+mj-ea"/>
            </a:endParaRPr>
          </a:p>
          <a:p>
            <a:r>
              <a:rPr lang="ja-JP" altLang="en-US" sz="1400" dirty="0">
                <a:latin typeface="+mj-ea"/>
                <a:ea typeface="+mj-ea"/>
              </a:rPr>
              <a:t>　</a:t>
            </a:r>
          </a:p>
        </p:txBody>
      </p:sp>
      <p:sp>
        <p:nvSpPr>
          <p:cNvPr id="2" name="正方形/長方形 1">
            <a:extLst>
              <a:ext uri="{FF2B5EF4-FFF2-40B4-BE49-F238E27FC236}">
                <a16:creationId xmlns:a16="http://schemas.microsoft.com/office/drawing/2014/main" id="{84CCADB7-F413-3478-6947-4CDAC970E7F4}"/>
              </a:ext>
            </a:extLst>
          </p:cNvPr>
          <p:cNvSpPr/>
          <p:nvPr/>
        </p:nvSpPr>
        <p:spPr>
          <a:xfrm>
            <a:off x="7810500" y="0"/>
            <a:ext cx="1333500" cy="258480"/>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参考資料</a:t>
            </a:r>
          </a:p>
        </p:txBody>
      </p:sp>
    </p:spTree>
    <p:extLst>
      <p:ext uri="{BB962C8B-B14F-4D97-AF65-F5344CB8AC3E}">
        <p14:creationId xmlns:p14="http://schemas.microsoft.com/office/powerpoint/2010/main" val="14048154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9A14833B-1408-3C38-D0A1-F4693783A292}"/>
              </a:ext>
            </a:extLst>
          </p:cNvPr>
          <p:cNvSpPr/>
          <p:nvPr/>
        </p:nvSpPr>
        <p:spPr>
          <a:xfrm>
            <a:off x="647700" y="1104900"/>
            <a:ext cx="1533525" cy="438150"/>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メイリオ" panose="020B0604030504040204" pitchFamily="50" charset="-128"/>
              </a:rPr>
              <a:t>選定療養</a:t>
            </a:r>
          </a:p>
        </p:txBody>
      </p:sp>
      <p:sp>
        <p:nvSpPr>
          <p:cNvPr id="6" name="テキスト ボックス 5">
            <a:extLst>
              <a:ext uri="{FF2B5EF4-FFF2-40B4-BE49-F238E27FC236}">
                <a16:creationId xmlns:a16="http://schemas.microsoft.com/office/drawing/2014/main" id="{D90588F5-A75F-4F18-1B79-6CAEA0CEBCA1}"/>
              </a:ext>
            </a:extLst>
          </p:cNvPr>
          <p:cNvSpPr txBox="1"/>
          <p:nvPr/>
        </p:nvSpPr>
        <p:spPr>
          <a:xfrm>
            <a:off x="2307320" y="1197561"/>
            <a:ext cx="6309163" cy="338554"/>
          </a:xfrm>
          <a:prstGeom prst="rect">
            <a:avLst/>
          </a:prstGeom>
          <a:noFill/>
        </p:spPr>
        <p:txBody>
          <a:bodyPr wrap="none" rtlCol="0">
            <a:spAutoFit/>
          </a:bodyPr>
          <a:lstStyle/>
          <a:p>
            <a:r>
              <a:rPr kumimoji="1" lang="ja-JP" altLang="en-US" sz="1600" b="1" dirty="0">
                <a:latin typeface="+mj-ea"/>
                <a:ea typeface="+mj-ea"/>
              </a:rPr>
              <a:t>長期収載品の差額の「</a:t>
            </a:r>
            <a:r>
              <a:rPr kumimoji="1" lang="en-US" altLang="ja-JP" sz="1600" b="1" dirty="0">
                <a:latin typeface="+mj-ea"/>
                <a:ea typeface="+mj-ea"/>
              </a:rPr>
              <a:t>1/4</a:t>
            </a:r>
            <a:r>
              <a:rPr kumimoji="1" lang="ja-JP" altLang="en-US" sz="1600" b="1" dirty="0">
                <a:latin typeface="+mj-ea"/>
                <a:ea typeface="+mj-ea"/>
              </a:rPr>
              <a:t>」の追加負担　（</a:t>
            </a:r>
            <a:r>
              <a:rPr kumimoji="1" lang="en-US" altLang="ja-JP" sz="1600" b="1" dirty="0">
                <a:latin typeface="+mj-ea"/>
                <a:ea typeface="+mj-ea"/>
              </a:rPr>
              <a:t>3/4</a:t>
            </a:r>
            <a:r>
              <a:rPr kumimoji="1" lang="ja-JP" altLang="en-US" sz="1600" b="1" dirty="0">
                <a:latin typeface="+mj-ea"/>
                <a:ea typeface="+mj-ea"/>
              </a:rPr>
              <a:t>は保険給付対象）</a:t>
            </a:r>
            <a:endParaRPr kumimoji="1" lang="en-US" altLang="ja-JP" sz="1600" b="1" dirty="0">
              <a:latin typeface="+mj-ea"/>
              <a:ea typeface="+mj-ea"/>
            </a:endParaRPr>
          </a:p>
        </p:txBody>
      </p:sp>
      <p:sp>
        <p:nvSpPr>
          <p:cNvPr id="8" name="テキスト ボックス 7">
            <a:extLst>
              <a:ext uri="{FF2B5EF4-FFF2-40B4-BE49-F238E27FC236}">
                <a16:creationId xmlns:a16="http://schemas.microsoft.com/office/drawing/2014/main" id="{A5C878CC-9CC4-770B-DAF8-9945702C4A5E}"/>
              </a:ext>
            </a:extLst>
          </p:cNvPr>
          <p:cNvSpPr txBox="1"/>
          <p:nvPr/>
        </p:nvSpPr>
        <p:spPr>
          <a:xfrm>
            <a:off x="795337" y="1764813"/>
            <a:ext cx="8091487" cy="954107"/>
          </a:xfrm>
          <a:prstGeom prst="rect">
            <a:avLst/>
          </a:prstGeom>
          <a:noFill/>
        </p:spPr>
        <p:txBody>
          <a:bodyPr wrap="square">
            <a:spAutoFit/>
          </a:bodyPr>
          <a:lstStyle/>
          <a:p>
            <a:r>
              <a:rPr kumimoji="1" lang="ja-JP" altLang="en-US" sz="1400" dirty="0">
                <a:latin typeface="+mj-ea"/>
                <a:ea typeface="+mj-ea"/>
              </a:rPr>
              <a:t>・長期収載品と後発品の薬価の差を算出　　　　　　　　　　　　　　　　　　</a:t>
            </a:r>
            <a:r>
              <a:rPr kumimoji="1" lang="en-US" altLang="ja-JP" sz="1400" dirty="0">
                <a:latin typeface="+mj-ea"/>
                <a:ea typeface="+mj-ea"/>
              </a:rPr>
              <a:t>(</a:t>
            </a:r>
            <a:r>
              <a:rPr kumimoji="1" lang="ja-JP" altLang="en-US" sz="1400" dirty="0">
                <a:latin typeface="+mj-ea"/>
                <a:ea typeface="+mj-ea"/>
              </a:rPr>
              <a:t>③</a:t>
            </a:r>
            <a:r>
              <a:rPr kumimoji="1" lang="en-US" altLang="ja-JP" sz="1400" dirty="0">
                <a:latin typeface="+mj-ea"/>
                <a:ea typeface="+mj-ea"/>
              </a:rPr>
              <a:t>)</a:t>
            </a:r>
            <a:r>
              <a:rPr kumimoji="1" lang="ja-JP" altLang="en-US" sz="1400" dirty="0">
                <a:latin typeface="+mj-ea"/>
                <a:ea typeface="+mj-ea"/>
              </a:rPr>
              <a:t>　　　　　　　　　　　　　</a:t>
            </a:r>
            <a:endParaRPr kumimoji="1" lang="en-US" altLang="ja-JP" sz="1400" dirty="0">
              <a:latin typeface="+mj-ea"/>
              <a:ea typeface="+mj-ea"/>
            </a:endParaRPr>
          </a:p>
          <a:p>
            <a:r>
              <a:rPr kumimoji="1" lang="ja-JP" altLang="en-US" sz="1400" dirty="0">
                <a:latin typeface="+mj-ea"/>
                <a:ea typeface="+mj-ea"/>
              </a:rPr>
              <a:t>・「薬価の差」に「負担割合」を掛ける　　　　　　　　　　　　　　　　　　</a:t>
            </a:r>
            <a:r>
              <a:rPr kumimoji="1" lang="en-US" altLang="ja-JP" sz="1400" dirty="0">
                <a:latin typeface="+mj-ea"/>
                <a:ea typeface="+mj-ea"/>
              </a:rPr>
              <a:t>(</a:t>
            </a:r>
            <a:r>
              <a:rPr kumimoji="1" lang="ja-JP" altLang="en-US" sz="1400" dirty="0">
                <a:latin typeface="+mj-ea"/>
                <a:ea typeface="+mj-ea"/>
              </a:rPr>
              <a:t>④</a:t>
            </a:r>
            <a:r>
              <a:rPr kumimoji="1" lang="en-US" altLang="ja-JP" sz="1400" dirty="0">
                <a:latin typeface="+mj-ea"/>
                <a:ea typeface="+mj-ea"/>
              </a:rPr>
              <a:t>)</a:t>
            </a:r>
          </a:p>
          <a:p>
            <a:r>
              <a:rPr kumimoji="1" lang="ja-JP" altLang="en-US" sz="1400" dirty="0">
                <a:latin typeface="+mj-ea"/>
                <a:ea typeface="+mj-ea"/>
              </a:rPr>
              <a:t>・長期収載品と上記との「差」が保険給付の対象となり、自己負担を掛ける　　</a:t>
            </a:r>
            <a:r>
              <a:rPr kumimoji="1" lang="en-US" altLang="ja-JP" sz="1400" dirty="0">
                <a:latin typeface="+mj-ea"/>
                <a:ea typeface="+mj-ea"/>
              </a:rPr>
              <a:t>(</a:t>
            </a:r>
            <a:r>
              <a:rPr kumimoji="1" lang="ja-JP" altLang="en-US" sz="1400" dirty="0">
                <a:latin typeface="+mj-ea"/>
                <a:ea typeface="+mj-ea"/>
              </a:rPr>
              <a:t>⑤⑥</a:t>
            </a:r>
            <a:r>
              <a:rPr kumimoji="1" lang="en-US" altLang="ja-JP" sz="1400" dirty="0">
                <a:latin typeface="+mj-ea"/>
                <a:ea typeface="+mj-ea"/>
              </a:rPr>
              <a:t>)</a:t>
            </a:r>
          </a:p>
          <a:p>
            <a:r>
              <a:rPr kumimoji="1" lang="ja-JP" altLang="en-US" sz="1400" dirty="0">
                <a:latin typeface="+mj-ea"/>
                <a:ea typeface="+mj-ea"/>
              </a:rPr>
              <a:t>・選定療養費に消費税を掛けたものと、自己負担額を足す　　　　　　　　　　</a:t>
            </a:r>
            <a:r>
              <a:rPr kumimoji="1" lang="en-US" altLang="ja-JP" sz="1400" dirty="0">
                <a:latin typeface="+mj-ea"/>
                <a:ea typeface="+mj-ea"/>
              </a:rPr>
              <a:t>(</a:t>
            </a:r>
            <a:r>
              <a:rPr kumimoji="1" lang="ja-JP" altLang="en-US" sz="1400" dirty="0">
                <a:latin typeface="+mj-ea"/>
                <a:ea typeface="+mj-ea"/>
              </a:rPr>
              <a:t>⑦⑧</a:t>
            </a:r>
            <a:r>
              <a:rPr kumimoji="1" lang="en-US" altLang="ja-JP" sz="1400" dirty="0">
                <a:latin typeface="+mj-ea"/>
                <a:ea typeface="+mj-ea"/>
              </a:rPr>
              <a:t>)</a:t>
            </a:r>
          </a:p>
        </p:txBody>
      </p:sp>
      <p:graphicFrame>
        <p:nvGraphicFramePr>
          <p:cNvPr id="17" name="表 16">
            <a:extLst>
              <a:ext uri="{FF2B5EF4-FFF2-40B4-BE49-F238E27FC236}">
                <a16:creationId xmlns:a16="http://schemas.microsoft.com/office/drawing/2014/main" id="{9D084DC1-D654-C79B-9BE6-69FAE057B469}"/>
              </a:ext>
            </a:extLst>
          </p:cNvPr>
          <p:cNvGraphicFramePr>
            <a:graphicFrameLocks noGrp="1"/>
          </p:cNvGraphicFramePr>
          <p:nvPr/>
        </p:nvGraphicFramePr>
        <p:xfrm>
          <a:off x="795338" y="2912108"/>
          <a:ext cx="7553323" cy="2662236"/>
        </p:xfrm>
        <a:graphic>
          <a:graphicData uri="http://schemas.openxmlformats.org/drawingml/2006/table">
            <a:tbl>
              <a:tblPr>
                <a:tableStyleId>{616DA210-FB5B-4158-B5E0-FEB733F419BA}</a:tableStyleId>
              </a:tblPr>
              <a:tblGrid>
                <a:gridCol w="439321">
                  <a:extLst>
                    <a:ext uri="{9D8B030D-6E8A-4147-A177-3AD203B41FA5}">
                      <a16:colId xmlns:a16="http://schemas.microsoft.com/office/drawing/2014/main" val="715048721"/>
                    </a:ext>
                  </a:extLst>
                </a:gridCol>
                <a:gridCol w="2381319">
                  <a:extLst>
                    <a:ext uri="{9D8B030D-6E8A-4147-A177-3AD203B41FA5}">
                      <a16:colId xmlns:a16="http://schemas.microsoft.com/office/drawing/2014/main" val="475439963"/>
                    </a:ext>
                  </a:extLst>
                </a:gridCol>
                <a:gridCol w="1198147">
                  <a:extLst>
                    <a:ext uri="{9D8B030D-6E8A-4147-A177-3AD203B41FA5}">
                      <a16:colId xmlns:a16="http://schemas.microsoft.com/office/drawing/2014/main" val="2648085705"/>
                    </a:ext>
                  </a:extLst>
                </a:gridCol>
                <a:gridCol w="1717345">
                  <a:extLst>
                    <a:ext uri="{9D8B030D-6E8A-4147-A177-3AD203B41FA5}">
                      <a16:colId xmlns:a16="http://schemas.microsoft.com/office/drawing/2014/main" val="2860305427"/>
                    </a:ext>
                  </a:extLst>
                </a:gridCol>
                <a:gridCol w="1817191">
                  <a:extLst>
                    <a:ext uri="{9D8B030D-6E8A-4147-A177-3AD203B41FA5}">
                      <a16:colId xmlns:a16="http://schemas.microsoft.com/office/drawing/2014/main" val="3199472991"/>
                    </a:ext>
                  </a:extLst>
                </a:gridCol>
              </a:tblGrid>
              <a:tr h="295804">
                <a:tc gridSpan="2">
                  <a:txBody>
                    <a:bodyPr/>
                    <a:lstStyle/>
                    <a:p>
                      <a:pPr algn="ctr" fontAlgn="ctr"/>
                      <a:r>
                        <a:rPr lang="en-US" altLang="ja-JP" sz="1400" b="0" i="0" u="none" strike="noStrike" dirty="0">
                          <a:solidFill>
                            <a:schemeClr val="tx1"/>
                          </a:solidFill>
                          <a:effectLst/>
                          <a:latin typeface="メイリオ" panose="020B0604030504040204" pitchFamily="50" charset="-128"/>
                          <a:ea typeface="メイリオ" panose="020B0604030504040204" pitchFamily="50" charset="-128"/>
                        </a:rPr>
                        <a:t>【</a:t>
                      </a:r>
                      <a:r>
                        <a:rPr lang="ja-JP" altLang="en-US" sz="1400" b="1" i="0" u="none" strike="noStrike" dirty="0">
                          <a:solidFill>
                            <a:schemeClr val="tx1"/>
                          </a:solidFill>
                          <a:effectLst/>
                          <a:latin typeface="メイリオ" panose="020B0604030504040204" pitchFamily="50" charset="-128"/>
                          <a:ea typeface="メイリオ" panose="020B0604030504040204" pitchFamily="50" charset="-128"/>
                        </a:rPr>
                        <a:t>差額</a:t>
                      </a:r>
                      <a:r>
                        <a:rPr lang="en-US" altLang="ja-JP" sz="1400" b="1" i="0" u="none" strike="noStrike" dirty="0">
                          <a:solidFill>
                            <a:schemeClr val="tx1"/>
                          </a:solidFill>
                          <a:effectLst/>
                          <a:latin typeface="メイリオ" panose="020B0604030504040204" pitchFamily="50" charset="-128"/>
                          <a:ea typeface="メイリオ" panose="020B0604030504040204" pitchFamily="50" charset="-128"/>
                        </a:rPr>
                        <a:t>1/4</a:t>
                      </a:r>
                      <a:r>
                        <a:rPr lang="ja-JP" altLang="en-US" sz="1400" b="1" i="0" u="none" strike="noStrike" dirty="0">
                          <a:solidFill>
                            <a:schemeClr val="tx1"/>
                          </a:solidFill>
                          <a:effectLst/>
                          <a:latin typeface="メイリオ" panose="020B0604030504040204" pitchFamily="50" charset="-128"/>
                          <a:ea typeface="メイリオ" panose="020B0604030504040204" pitchFamily="50" charset="-128"/>
                        </a:rPr>
                        <a:t>負担</a:t>
                      </a:r>
                      <a:r>
                        <a:rPr lang="en-US" altLang="ja-JP" sz="1400" b="1" i="0" u="none" strike="noStrike" dirty="0">
                          <a:solidFill>
                            <a:schemeClr val="tx1"/>
                          </a:solidFill>
                          <a:effectLst/>
                          <a:latin typeface="メイリオ" panose="020B0604030504040204" pitchFamily="50" charset="-128"/>
                          <a:ea typeface="メイリオ" panose="020B0604030504040204" pitchFamily="50" charset="-128"/>
                        </a:rPr>
                        <a:t>】</a:t>
                      </a:r>
                      <a:endParaRPr lang="ja-JP" altLang="en-US" sz="1400" b="0" i="0" u="none" strike="noStrike" dirty="0">
                        <a:solidFill>
                          <a:schemeClr val="tx1"/>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pPr algn="ctr" fontAlgn="ct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ja-JP" altLang="en-US" sz="1400" u="none" strike="noStrike" dirty="0">
                          <a:effectLst/>
                          <a:latin typeface="メイリオ" panose="020B0604030504040204" pitchFamily="50" charset="-128"/>
                        </a:rPr>
                        <a:t>薬価</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ja-JP" altLang="en-US" sz="1400" u="none" strike="noStrike" dirty="0">
                          <a:effectLst/>
                          <a:latin typeface="メイリオ" panose="020B0604030504040204" pitchFamily="50" charset="-128"/>
                        </a:rPr>
                        <a:t>自己負担</a:t>
                      </a:r>
                      <a:r>
                        <a:rPr lang="en-US" altLang="ja-JP" sz="1400" u="none" strike="noStrike" dirty="0">
                          <a:effectLst/>
                        </a:rPr>
                        <a:t>(3</a:t>
                      </a:r>
                      <a:r>
                        <a:rPr lang="ja-JP" altLang="en-US" sz="1400" u="none" strike="noStrike" dirty="0">
                          <a:effectLst/>
                        </a:rPr>
                        <a:t>割</a:t>
                      </a:r>
                      <a:r>
                        <a:rPr lang="en-US" altLang="ja-JP" sz="1400" u="none" strike="noStrike" dirty="0">
                          <a:effectLst/>
                        </a:rPr>
                        <a:t>)</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ja-JP" altLang="en-US" sz="1400" u="none" strike="noStrike" dirty="0">
                          <a:effectLst/>
                          <a:latin typeface="メイリオ" panose="020B0604030504040204" pitchFamily="50" charset="-128"/>
                        </a:rPr>
                        <a:t>自己負担</a:t>
                      </a:r>
                      <a:r>
                        <a:rPr lang="en-US" altLang="ja-JP" sz="1400" u="none" strike="noStrike" dirty="0">
                          <a:effectLst/>
                        </a:rPr>
                        <a:t>(</a:t>
                      </a:r>
                      <a:r>
                        <a:rPr lang="ja-JP" altLang="en-US" sz="1400" u="none" strike="noStrike" dirty="0">
                          <a:effectLst/>
                        </a:rPr>
                        <a:t>１割</a:t>
                      </a:r>
                      <a:r>
                        <a:rPr lang="en-US" altLang="ja-JP" sz="1400" u="none" strike="noStrike" dirty="0">
                          <a:effectLst/>
                        </a:rPr>
                        <a:t>)</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291853846"/>
                  </a:ext>
                </a:extLst>
              </a:tr>
              <a:tr h="295804">
                <a:tc>
                  <a:txBody>
                    <a:bodyPr/>
                    <a:lstStyle/>
                    <a:p>
                      <a:pPr algn="ctr" fontAlgn="ctr"/>
                      <a:r>
                        <a:rPr lang="ja-JP" altLang="en-US" sz="1400" u="none" strike="noStrike" dirty="0">
                          <a:effectLst/>
                          <a:latin typeface="メイリオ" panose="020B0604030504040204" pitchFamily="50" charset="-128"/>
                        </a:rPr>
                        <a:t>①</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r>
                        <a:rPr lang="ja-JP" altLang="en-US" sz="1400" u="none" strike="noStrike" dirty="0">
                          <a:effectLst/>
                          <a:latin typeface="メイリオ" panose="020B0604030504040204" pitchFamily="50" charset="-128"/>
                        </a:rPr>
                        <a:t>先発品</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altLang="ja-JP" sz="1400" u="none" strike="noStrike" dirty="0">
                          <a:effectLst/>
                          <a:latin typeface="+mj-ea"/>
                          <a:ea typeface="+mj-ea"/>
                        </a:rPr>
                        <a:t>500</a:t>
                      </a:r>
                      <a:endParaRPr lang="en-US" altLang="ja-JP" sz="1400" b="0" i="0" u="none" strike="noStrike" dirty="0">
                        <a:solidFill>
                          <a:srgbClr val="000000"/>
                        </a:solidFill>
                        <a:effectLst/>
                        <a:latin typeface="+mj-ea"/>
                        <a:ea typeface="+mj-ea"/>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altLang="ja-JP" sz="1400" u="none" strike="noStrike" dirty="0">
                          <a:effectLst/>
                          <a:latin typeface="+mj-ea"/>
                          <a:ea typeface="+mj-ea"/>
                        </a:rPr>
                        <a:t>150</a:t>
                      </a:r>
                      <a:endParaRPr lang="en-US" altLang="ja-JP" sz="1400" b="0" i="0" u="none" strike="noStrike" dirty="0">
                        <a:solidFill>
                          <a:srgbClr val="000000"/>
                        </a:solidFill>
                        <a:effectLst/>
                        <a:latin typeface="+mj-ea"/>
                        <a:ea typeface="+mj-ea"/>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altLang="ja-JP" sz="1400" u="none" strike="noStrike" dirty="0">
                          <a:effectLst/>
                          <a:latin typeface="+mj-ea"/>
                          <a:ea typeface="+mj-ea"/>
                        </a:rPr>
                        <a:t>50</a:t>
                      </a:r>
                      <a:endParaRPr lang="en-US" altLang="ja-JP" sz="1400" b="0" i="0" u="none" strike="noStrike" dirty="0">
                        <a:solidFill>
                          <a:srgbClr val="000000"/>
                        </a:solidFill>
                        <a:effectLst/>
                        <a:latin typeface="+mj-ea"/>
                        <a:ea typeface="+mj-ea"/>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809454664"/>
                  </a:ext>
                </a:extLst>
              </a:tr>
              <a:tr h="295804">
                <a:tc>
                  <a:txBody>
                    <a:bodyPr/>
                    <a:lstStyle/>
                    <a:p>
                      <a:pPr algn="ctr" fontAlgn="ctr"/>
                      <a:r>
                        <a:rPr lang="ja-JP" altLang="en-US" sz="1400" u="none" strike="noStrike" dirty="0">
                          <a:effectLst/>
                          <a:latin typeface="メイリオ" panose="020B0604030504040204" pitchFamily="50" charset="-128"/>
                        </a:rPr>
                        <a:t>②</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r>
                        <a:rPr lang="ja-JP" altLang="en-US" sz="1400" u="none" strike="noStrike" dirty="0">
                          <a:effectLst/>
                          <a:latin typeface="メイリオ" panose="020B0604030504040204" pitchFamily="50" charset="-128"/>
                        </a:rPr>
                        <a:t>後発品</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altLang="ja-JP" sz="1400" u="none" strike="noStrike" dirty="0">
                          <a:effectLst/>
                          <a:latin typeface="+mj-ea"/>
                          <a:ea typeface="+mj-ea"/>
                        </a:rPr>
                        <a:t>150</a:t>
                      </a:r>
                      <a:endParaRPr lang="en-US" altLang="ja-JP" sz="1400" b="0" i="0" u="none" strike="noStrike" dirty="0">
                        <a:solidFill>
                          <a:srgbClr val="000000"/>
                        </a:solidFill>
                        <a:effectLst/>
                        <a:latin typeface="+mj-ea"/>
                        <a:ea typeface="+mj-ea"/>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altLang="ja-JP" sz="1400" u="none" strike="noStrike" dirty="0">
                          <a:effectLst/>
                          <a:latin typeface="+mj-ea"/>
                          <a:ea typeface="+mj-ea"/>
                        </a:rPr>
                        <a:t>45</a:t>
                      </a:r>
                      <a:endParaRPr lang="en-US" altLang="ja-JP" sz="1400" b="0" i="0" u="none" strike="noStrike" dirty="0">
                        <a:solidFill>
                          <a:srgbClr val="000000"/>
                        </a:solidFill>
                        <a:effectLst/>
                        <a:latin typeface="+mj-ea"/>
                        <a:ea typeface="+mj-ea"/>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altLang="ja-JP" sz="1400" u="none" strike="noStrike" dirty="0">
                          <a:effectLst/>
                          <a:latin typeface="+mj-ea"/>
                          <a:ea typeface="+mj-ea"/>
                        </a:rPr>
                        <a:t>15</a:t>
                      </a:r>
                      <a:endParaRPr lang="en-US" altLang="ja-JP" sz="1400" b="0" i="0" u="none" strike="noStrike" dirty="0">
                        <a:solidFill>
                          <a:srgbClr val="000000"/>
                        </a:solidFill>
                        <a:effectLst/>
                        <a:latin typeface="+mj-ea"/>
                        <a:ea typeface="+mj-ea"/>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782339848"/>
                  </a:ext>
                </a:extLst>
              </a:tr>
              <a:tr h="295804">
                <a:tc>
                  <a:txBody>
                    <a:bodyPr/>
                    <a:lstStyle/>
                    <a:p>
                      <a:pPr algn="ctr" fontAlgn="ctr"/>
                      <a:r>
                        <a:rPr lang="ja-JP" altLang="en-US" sz="1400" u="none" strike="noStrike" dirty="0">
                          <a:effectLst/>
                          <a:latin typeface="メイリオ" panose="020B0604030504040204" pitchFamily="50" charset="-128"/>
                        </a:rPr>
                        <a:t>③</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r>
                        <a:rPr lang="ja-JP" altLang="en-US" sz="1400" u="none" strike="noStrike" dirty="0">
                          <a:effectLst/>
                          <a:latin typeface="メイリオ" panose="020B0604030504040204" pitchFamily="50" charset="-128"/>
                        </a:rPr>
                        <a:t>差額</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altLang="ja-JP" sz="1400" u="none" strike="noStrike" dirty="0">
                          <a:effectLst/>
                          <a:latin typeface="+mj-ea"/>
                          <a:ea typeface="+mj-ea"/>
                        </a:rPr>
                        <a:t>350</a:t>
                      </a:r>
                      <a:endParaRPr lang="en-US" altLang="ja-JP" sz="1400" b="0" i="0" u="none" strike="noStrike" dirty="0">
                        <a:solidFill>
                          <a:srgbClr val="000000"/>
                        </a:solidFill>
                        <a:effectLst/>
                        <a:latin typeface="+mj-ea"/>
                        <a:ea typeface="+mj-ea"/>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endParaRPr lang="ja-JP" altLang="en-US" sz="1400" b="0" i="0" u="none" strike="noStrike" dirty="0">
                        <a:solidFill>
                          <a:srgbClr val="000000"/>
                        </a:solidFill>
                        <a:effectLst/>
                        <a:latin typeface="+mj-ea"/>
                        <a:ea typeface="+mj-ea"/>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endParaRPr lang="ja-JP" altLang="en-US" sz="1400" b="0" i="0" u="none" strike="noStrike">
                        <a:solidFill>
                          <a:srgbClr val="000000"/>
                        </a:solidFill>
                        <a:effectLst/>
                        <a:latin typeface="+mj-ea"/>
                        <a:ea typeface="+mj-ea"/>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866270332"/>
                  </a:ext>
                </a:extLst>
              </a:tr>
              <a:tr h="295804">
                <a:tc>
                  <a:txBody>
                    <a:bodyPr/>
                    <a:lstStyle/>
                    <a:p>
                      <a:pPr algn="ctr" fontAlgn="ctr"/>
                      <a:r>
                        <a:rPr lang="ja-JP" altLang="en-US" sz="1400" u="none" strike="noStrike" dirty="0">
                          <a:effectLst/>
                          <a:latin typeface="メイリオ" panose="020B0604030504040204" pitchFamily="50" charset="-128"/>
                        </a:rPr>
                        <a:t>④</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r>
                        <a:rPr lang="ja-JP" altLang="en-US" sz="1400" u="none" strike="noStrike" dirty="0">
                          <a:effectLst/>
                          <a:latin typeface="メイリオ" panose="020B0604030504040204" pitchFamily="50" charset="-128"/>
                        </a:rPr>
                        <a:t>差額　</a:t>
                      </a:r>
                      <a:r>
                        <a:rPr lang="en-US" altLang="ja-JP" sz="1400" b="0" u="none" strike="noStrike" dirty="0">
                          <a:solidFill>
                            <a:schemeClr val="tx1"/>
                          </a:solidFill>
                          <a:effectLst/>
                        </a:rPr>
                        <a:t>(1/4)</a:t>
                      </a:r>
                      <a:endParaRPr lang="en-US" altLang="ja-JP" sz="1400" b="0" i="0" u="none" strike="noStrike" dirty="0">
                        <a:solidFill>
                          <a:schemeClr val="tx1"/>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mj-ea"/>
                          <a:ea typeface="+mj-ea"/>
                        </a:rPr>
                        <a:t>87.5</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altLang="ja-JP" sz="1400" u="none" strike="noStrike" dirty="0">
                          <a:effectLst/>
                          <a:latin typeface="+mj-ea"/>
                          <a:ea typeface="+mj-ea"/>
                        </a:rPr>
                        <a:t>262.5</a:t>
                      </a:r>
                      <a:r>
                        <a:rPr lang="ja-JP" altLang="en-US" sz="1400" u="none" strike="noStrike" dirty="0">
                          <a:effectLst/>
                          <a:latin typeface="+mj-ea"/>
                          <a:ea typeface="+mj-ea"/>
                        </a:rPr>
                        <a:t>　</a:t>
                      </a:r>
                      <a:endParaRPr lang="en-US" altLang="ja-JP" sz="1400" b="0" i="0" u="none" strike="noStrike" dirty="0">
                        <a:solidFill>
                          <a:srgbClr val="000000"/>
                        </a:solidFill>
                        <a:effectLst/>
                        <a:latin typeface="+mj-ea"/>
                        <a:ea typeface="+mj-ea"/>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mj-ea"/>
                          <a:ea typeface="+mj-ea"/>
                        </a:rPr>
                        <a:t>262.5</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4026558"/>
                  </a:ext>
                </a:extLst>
              </a:tr>
              <a:tr h="295804">
                <a:tc>
                  <a:txBody>
                    <a:bodyPr/>
                    <a:lstStyle/>
                    <a:p>
                      <a:pPr algn="ctr" fontAlgn="ctr"/>
                      <a:r>
                        <a:rPr lang="ja-JP" altLang="en-US" sz="1400" u="none" strike="noStrike" dirty="0">
                          <a:effectLst/>
                          <a:latin typeface="メイリオ" panose="020B0604030504040204" pitchFamily="50" charset="-128"/>
                        </a:rPr>
                        <a:t>⑤</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pPr algn="l" fontAlgn="ctr"/>
                      <a:r>
                        <a:rPr lang="ja-JP" altLang="en-US" sz="1400" u="none" strike="noStrike" dirty="0">
                          <a:effectLst/>
                          <a:latin typeface="メイリオ" panose="020B0604030504040204" pitchFamily="50" charset="-128"/>
                        </a:rPr>
                        <a:t>保険給付</a:t>
                      </a:r>
                      <a:r>
                        <a:rPr lang="en-US" altLang="ja-JP" sz="1400" u="none" strike="noStrike" dirty="0">
                          <a:effectLst/>
                        </a:rPr>
                        <a:t>(①-④)</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pPr algn="ctr" fontAlgn="ctr"/>
                      <a:endParaRPr lang="ja-JP" altLang="en-US" sz="1400" b="0" i="0" u="none" strike="noStrike" dirty="0">
                        <a:solidFill>
                          <a:srgbClr val="000000"/>
                        </a:solidFill>
                        <a:effectLst/>
                        <a:latin typeface="+mj-ea"/>
                        <a:ea typeface="+mj-ea"/>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ja-JP" sz="1400" b="0" i="0" u="none" strike="noStrike" dirty="0">
                          <a:solidFill>
                            <a:srgbClr val="000000"/>
                          </a:solidFill>
                          <a:effectLst/>
                          <a:latin typeface="+mj-ea"/>
                          <a:ea typeface="+mj-ea"/>
                        </a:rPr>
                        <a:t>412.5</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ja-JP" sz="1400" b="0" i="0" u="none" strike="noStrike" dirty="0">
                          <a:solidFill>
                            <a:srgbClr val="000000"/>
                          </a:solidFill>
                          <a:effectLst/>
                          <a:latin typeface="+mj-ea"/>
                          <a:ea typeface="+mj-ea"/>
                        </a:rPr>
                        <a:t>412.5</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490623691"/>
                  </a:ext>
                </a:extLst>
              </a:tr>
              <a:tr h="295804">
                <a:tc>
                  <a:txBody>
                    <a:bodyPr/>
                    <a:lstStyle/>
                    <a:p>
                      <a:pPr algn="ctr" fontAlgn="ctr"/>
                      <a:r>
                        <a:rPr lang="ja-JP" altLang="en-US" sz="1400" u="none" strike="noStrike" dirty="0">
                          <a:effectLst/>
                          <a:latin typeface="メイリオ" panose="020B0604030504040204" pitchFamily="50" charset="-128"/>
                        </a:rPr>
                        <a:t>⑥</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pPr algn="l" fontAlgn="ctr"/>
                      <a:r>
                        <a:rPr lang="ja-JP" altLang="en-US" sz="1400" u="none" strike="noStrike" dirty="0">
                          <a:effectLst/>
                          <a:latin typeface="メイリオ" panose="020B0604030504040204" pitchFamily="50" charset="-128"/>
                        </a:rPr>
                        <a:t>自己負担</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pPr algn="ctr" fontAlgn="ctr"/>
                      <a:endParaRPr lang="ja-JP" altLang="en-US" sz="1400" b="0" i="0" u="none" strike="noStrike">
                        <a:solidFill>
                          <a:srgbClr val="000000"/>
                        </a:solidFill>
                        <a:effectLst/>
                        <a:latin typeface="+mj-ea"/>
                        <a:ea typeface="+mj-ea"/>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ja-JP" sz="1400" b="0" i="0" u="none" strike="noStrike" dirty="0">
                          <a:solidFill>
                            <a:srgbClr val="000000"/>
                          </a:solidFill>
                          <a:effectLst/>
                          <a:latin typeface="+mj-ea"/>
                          <a:ea typeface="+mj-ea"/>
                        </a:rPr>
                        <a:t>123.8</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ja-JP" sz="1400" b="0" i="0" u="none" strike="noStrike" dirty="0">
                          <a:solidFill>
                            <a:srgbClr val="000000"/>
                          </a:solidFill>
                          <a:effectLst/>
                          <a:latin typeface="+mj-ea"/>
                          <a:ea typeface="+mj-ea"/>
                        </a:rPr>
                        <a:t>41.3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18060030"/>
                  </a:ext>
                </a:extLst>
              </a:tr>
              <a:tr h="295804">
                <a:tc>
                  <a:txBody>
                    <a:bodyPr/>
                    <a:lstStyle/>
                    <a:p>
                      <a:pPr algn="ctr" fontAlgn="ctr"/>
                      <a:r>
                        <a:rPr lang="ja-JP" altLang="en-US" sz="1400" u="none" strike="noStrike" dirty="0">
                          <a:effectLst/>
                          <a:latin typeface="メイリオ" panose="020B0604030504040204" pitchFamily="50" charset="-128"/>
                        </a:rPr>
                        <a:t>⑦</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r>
                        <a:rPr lang="ja-JP" altLang="en-US" sz="1400" u="none" strike="noStrike" dirty="0">
                          <a:effectLst/>
                          <a:latin typeface="メイリオ" panose="020B0604030504040204" pitchFamily="50" charset="-128"/>
                        </a:rPr>
                        <a:t>選定療養費</a:t>
                      </a:r>
                      <a:r>
                        <a:rPr lang="en-US" altLang="ja-JP" sz="1400" u="none" strike="noStrike" dirty="0">
                          <a:effectLst/>
                        </a:rPr>
                        <a:t>(④×1.1)</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endParaRPr lang="ja-JP" altLang="en-US" sz="1400" b="0" i="0" u="none" strike="noStrike">
                        <a:solidFill>
                          <a:srgbClr val="000000"/>
                        </a:solidFill>
                        <a:effectLst/>
                        <a:latin typeface="+mj-ea"/>
                        <a:ea typeface="+mj-ea"/>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altLang="ja-JP" sz="1400" u="none" strike="noStrike" dirty="0">
                          <a:effectLst/>
                          <a:latin typeface="+mj-ea"/>
                          <a:ea typeface="+mj-ea"/>
                        </a:rPr>
                        <a:t>96.2 </a:t>
                      </a:r>
                      <a:endParaRPr lang="en-US" altLang="ja-JP" sz="1400" b="0" i="0" u="none" strike="noStrike" dirty="0">
                        <a:solidFill>
                          <a:srgbClr val="000000"/>
                        </a:solidFill>
                        <a:effectLst/>
                        <a:latin typeface="+mj-ea"/>
                        <a:ea typeface="+mj-ea"/>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altLang="ja-JP" sz="1400" u="none" strike="noStrike" dirty="0">
                          <a:effectLst/>
                          <a:latin typeface="+mj-ea"/>
                          <a:ea typeface="+mj-ea"/>
                        </a:rPr>
                        <a:t>96.2 </a:t>
                      </a:r>
                      <a:endParaRPr lang="en-US" altLang="ja-JP" sz="1400" b="0" i="0" u="none" strike="noStrike" dirty="0">
                        <a:solidFill>
                          <a:srgbClr val="000000"/>
                        </a:solidFill>
                        <a:effectLst/>
                        <a:latin typeface="+mj-ea"/>
                        <a:ea typeface="+mj-ea"/>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929161007"/>
                  </a:ext>
                </a:extLst>
              </a:tr>
              <a:tr h="295804">
                <a:tc>
                  <a:txBody>
                    <a:bodyPr/>
                    <a:lstStyle/>
                    <a:p>
                      <a:pPr algn="ctr" fontAlgn="ctr"/>
                      <a:r>
                        <a:rPr lang="ja-JP" altLang="en-US" sz="1400" u="none" strike="noStrike" dirty="0">
                          <a:effectLst/>
                          <a:latin typeface="メイリオ" panose="020B0604030504040204" pitchFamily="50" charset="-128"/>
                        </a:rPr>
                        <a:t>⑧</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r>
                        <a:rPr lang="ja-JP" altLang="en-US" sz="1400" u="none" strike="noStrike" dirty="0">
                          <a:effectLst/>
                          <a:latin typeface="メイリオ" panose="020B0604030504040204" pitchFamily="50" charset="-128"/>
                        </a:rPr>
                        <a:t>合計</a:t>
                      </a:r>
                      <a:r>
                        <a:rPr lang="en-US" altLang="ja-JP" sz="1400" u="none" strike="noStrike" dirty="0">
                          <a:effectLst/>
                        </a:rPr>
                        <a:t>(⑥+⑦)</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endParaRPr lang="ja-JP" altLang="en-US" sz="1400" b="0" i="0" u="none" strike="noStrike">
                        <a:solidFill>
                          <a:srgbClr val="000000"/>
                        </a:solidFill>
                        <a:effectLst/>
                        <a:latin typeface="+mj-ea"/>
                        <a:ea typeface="+mj-ea"/>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altLang="ja-JP" sz="1400" u="none" strike="noStrike" dirty="0">
                          <a:effectLst/>
                          <a:latin typeface="+mj-ea"/>
                          <a:ea typeface="+mj-ea"/>
                        </a:rPr>
                        <a:t>220.0 </a:t>
                      </a:r>
                      <a:endParaRPr lang="en-US" altLang="ja-JP" sz="1400" b="0" i="0" u="none" strike="noStrike" dirty="0">
                        <a:solidFill>
                          <a:srgbClr val="000000"/>
                        </a:solidFill>
                        <a:effectLst/>
                        <a:latin typeface="+mj-ea"/>
                        <a:ea typeface="+mj-ea"/>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altLang="ja-JP" sz="1400" u="none" strike="noStrike" dirty="0">
                          <a:effectLst/>
                          <a:latin typeface="+mj-ea"/>
                          <a:ea typeface="+mj-ea"/>
                        </a:rPr>
                        <a:t>137.5 </a:t>
                      </a:r>
                      <a:endParaRPr lang="en-US" altLang="ja-JP" sz="1400" b="0" i="0" u="none" strike="noStrike" dirty="0">
                        <a:solidFill>
                          <a:srgbClr val="000000"/>
                        </a:solidFill>
                        <a:effectLst/>
                        <a:latin typeface="+mj-ea"/>
                        <a:ea typeface="+mj-ea"/>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117470001"/>
                  </a:ext>
                </a:extLst>
              </a:tr>
            </a:tbl>
          </a:graphicData>
        </a:graphic>
      </p:graphicFrame>
      <p:sp>
        <p:nvSpPr>
          <p:cNvPr id="20" name="左中かっこ 19">
            <a:extLst>
              <a:ext uri="{FF2B5EF4-FFF2-40B4-BE49-F238E27FC236}">
                <a16:creationId xmlns:a16="http://schemas.microsoft.com/office/drawing/2014/main" id="{891A1742-DC30-53B0-3C8E-3E50E052455D}"/>
              </a:ext>
            </a:extLst>
          </p:cNvPr>
          <p:cNvSpPr/>
          <p:nvPr/>
        </p:nvSpPr>
        <p:spPr>
          <a:xfrm rot="10800000">
            <a:off x="8348661" y="4397829"/>
            <a:ext cx="148046" cy="574765"/>
          </a:xfrm>
          <a:prstGeom prst="leftBrace">
            <a:avLst/>
          </a:prstGeom>
          <a:ln w="158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latin typeface="メイリオ" panose="020B0604030504040204" pitchFamily="50" charset="-128"/>
            </a:endParaRPr>
          </a:p>
        </p:txBody>
      </p:sp>
      <p:sp>
        <p:nvSpPr>
          <p:cNvPr id="21" name="テキスト ボックス 20">
            <a:extLst>
              <a:ext uri="{FF2B5EF4-FFF2-40B4-BE49-F238E27FC236}">
                <a16:creationId xmlns:a16="http://schemas.microsoft.com/office/drawing/2014/main" id="{B0743B0B-4ABE-59A7-6C24-465FCD8CF557}"/>
              </a:ext>
            </a:extLst>
          </p:cNvPr>
          <p:cNvSpPr txBox="1"/>
          <p:nvPr/>
        </p:nvSpPr>
        <p:spPr>
          <a:xfrm>
            <a:off x="8479289" y="4566159"/>
            <a:ext cx="584972" cy="307777"/>
          </a:xfrm>
          <a:prstGeom prst="rect">
            <a:avLst/>
          </a:prstGeom>
          <a:noFill/>
        </p:spPr>
        <p:txBody>
          <a:bodyPr wrap="square">
            <a:spAutoFit/>
          </a:bodyPr>
          <a:lstStyle/>
          <a:p>
            <a:r>
              <a:rPr kumimoji="1" lang="ja-JP" altLang="en-US" sz="1400" b="1">
                <a:solidFill>
                  <a:srgbClr val="0070C0"/>
                </a:solidFill>
                <a:latin typeface="+mj-ea"/>
                <a:ea typeface="+mj-ea"/>
              </a:rPr>
              <a:t>保険</a:t>
            </a:r>
            <a:endParaRPr kumimoji="1" lang="en-US" altLang="ja-JP" sz="1400" b="1" dirty="0">
              <a:solidFill>
                <a:srgbClr val="0070C0"/>
              </a:solidFill>
              <a:latin typeface="+mj-ea"/>
              <a:ea typeface="+mj-ea"/>
            </a:endParaRPr>
          </a:p>
        </p:txBody>
      </p:sp>
      <p:cxnSp>
        <p:nvCxnSpPr>
          <p:cNvPr id="23" name="直線コネクタ 22">
            <a:extLst>
              <a:ext uri="{FF2B5EF4-FFF2-40B4-BE49-F238E27FC236}">
                <a16:creationId xmlns:a16="http://schemas.microsoft.com/office/drawing/2014/main" id="{7B8665DB-FDE0-8A8B-232D-321D5ACB2149}"/>
              </a:ext>
            </a:extLst>
          </p:cNvPr>
          <p:cNvCxnSpPr>
            <a:cxnSpLocks/>
          </p:cNvCxnSpPr>
          <p:nvPr/>
        </p:nvCxnSpPr>
        <p:spPr>
          <a:xfrm>
            <a:off x="4946469" y="4539217"/>
            <a:ext cx="347457" cy="0"/>
          </a:xfrm>
          <a:prstGeom prst="line">
            <a:avLst/>
          </a:prstGeom>
          <a:ln w="22225">
            <a:solidFill>
              <a:srgbClr val="FF6565"/>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4FFD8AC5-E6FF-1B1E-A3BD-6C3E7125F468}"/>
              </a:ext>
            </a:extLst>
          </p:cNvPr>
          <p:cNvCxnSpPr>
            <a:cxnSpLocks/>
          </p:cNvCxnSpPr>
          <p:nvPr/>
        </p:nvCxnSpPr>
        <p:spPr>
          <a:xfrm>
            <a:off x="4942115" y="4535680"/>
            <a:ext cx="0" cy="271453"/>
          </a:xfrm>
          <a:prstGeom prst="line">
            <a:avLst/>
          </a:prstGeom>
          <a:ln w="22225">
            <a:solidFill>
              <a:srgbClr val="FF6565"/>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5E695C3B-736D-A1C7-52F1-C7C2C8CE70A3}"/>
              </a:ext>
            </a:extLst>
          </p:cNvPr>
          <p:cNvCxnSpPr>
            <a:cxnSpLocks/>
          </p:cNvCxnSpPr>
          <p:nvPr/>
        </p:nvCxnSpPr>
        <p:spPr>
          <a:xfrm>
            <a:off x="4942115" y="4807133"/>
            <a:ext cx="347457" cy="0"/>
          </a:xfrm>
          <a:prstGeom prst="line">
            <a:avLst/>
          </a:prstGeom>
          <a:ln w="22225">
            <a:solidFill>
              <a:srgbClr val="FF6565"/>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16CB3617-1213-B796-3292-8A0BBF08A99A}"/>
              </a:ext>
            </a:extLst>
          </p:cNvPr>
          <p:cNvSpPr txBox="1"/>
          <p:nvPr/>
        </p:nvSpPr>
        <p:spPr>
          <a:xfrm>
            <a:off x="4477428" y="4566159"/>
            <a:ext cx="584972" cy="307777"/>
          </a:xfrm>
          <a:prstGeom prst="rect">
            <a:avLst/>
          </a:prstGeom>
          <a:noFill/>
        </p:spPr>
        <p:txBody>
          <a:bodyPr wrap="square">
            <a:spAutoFit/>
          </a:bodyPr>
          <a:lstStyle/>
          <a:p>
            <a:r>
              <a:rPr kumimoji="1" lang="en-US" altLang="ja-JP" sz="1400" b="1" dirty="0">
                <a:solidFill>
                  <a:srgbClr val="FF6565"/>
                </a:solidFill>
                <a:latin typeface="+mj-ea"/>
                <a:ea typeface="+mj-ea"/>
              </a:rPr>
              <a:t>3</a:t>
            </a:r>
            <a:r>
              <a:rPr kumimoji="1" lang="ja-JP" altLang="en-US" sz="1400" b="1" dirty="0">
                <a:solidFill>
                  <a:srgbClr val="FF6565"/>
                </a:solidFill>
                <a:latin typeface="+mj-ea"/>
                <a:ea typeface="+mj-ea"/>
              </a:rPr>
              <a:t>割</a:t>
            </a:r>
            <a:endParaRPr kumimoji="1" lang="en-US" altLang="ja-JP" sz="1400" b="1" dirty="0">
              <a:solidFill>
                <a:srgbClr val="FF6565"/>
              </a:solidFill>
              <a:latin typeface="+mj-ea"/>
              <a:ea typeface="+mj-ea"/>
            </a:endParaRPr>
          </a:p>
        </p:txBody>
      </p:sp>
      <p:sp>
        <p:nvSpPr>
          <p:cNvPr id="27" name="テキスト ボックス 26">
            <a:extLst>
              <a:ext uri="{FF2B5EF4-FFF2-40B4-BE49-F238E27FC236}">
                <a16:creationId xmlns:a16="http://schemas.microsoft.com/office/drawing/2014/main" id="{49D1AE3D-3D7C-73F3-59AD-AC19BF78D5E3}"/>
              </a:ext>
            </a:extLst>
          </p:cNvPr>
          <p:cNvSpPr txBox="1"/>
          <p:nvPr/>
        </p:nvSpPr>
        <p:spPr>
          <a:xfrm>
            <a:off x="5967441" y="4090052"/>
            <a:ext cx="740908" cy="307777"/>
          </a:xfrm>
          <a:prstGeom prst="rect">
            <a:avLst/>
          </a:prstGeom>
          <a:noFill/>
        </p:spPr>
        <p:txBody>
          <a:bodyPr wrap="none" rtlCol="0">
            <a:spAutoFit/>
          </a:bodyPr>
          <a:lstStyle/>
          <a:p>
            <a:r>
              <a:rPr kumimoji="1" lang="en-US" altLang="ja-JP" sz="1400" dirty="0">
                <a:latin typeface="メイリオ" panose="020B0604030504040204" pitchFamily="50" charset="-128"/>
              </a:rPr>
              <a:t>(87.5)</a:t>
            </a:r>
            <a:endParaRPr kumimoji="1" lang="ja-JP" altLang="en-US" sz="1400" dirty="0">
              <a:latin typeface="メイリオ" panose="020B0604030504040204" pitchFamily="50" charset="-128"/>
            </a:endParaRPr>
          </a:p>
        </p:txBody>
      </p:sp>
      <p:cxnSp>
        <p:nvCxnSpPr>
          <p:cNvPr id="28" name="直線コネクタ 27">
            <a:extLst>
              <a:ext uri="{FF2B5EF4-FFF2-40B4-BE49-F238E27FC236}">
                <a16:creationId xmlns:a16="http://schemas.microsoft.com/office/drawing/2014/main" id="{42BD4417-1D6D-021D-0322-FE97EC066669}"/>
              </a:ext>
            </a:extLst>
          </p:cNvPr>
          <p:cNvCxnSpPr>
            <a:cxnSpLocks/>
          </p:cNvCxnSpPr>
          <p:nvPr/>
        </p:nvCxnSpPr>
        <p:spPr>
          <a:xfrm flipV="1">
            <a:off x="6246093" y="4399953"/>
            <a:ext cx="0" cy="772938"/>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D29811B4-5856-00F7-4E74-19E0DA059575}"/>
              </a:ext>
            </a:extLst>
          </p:cNvPr>
          <p:cNvCxnSpPr>
            <a:cxnSpLocks/>
          </p:cNvCxnSpPr>
          <p:nvPr/>
        </p:nvCxnSpPr>
        <p:spPr>
          <a:xfrm>
            <a:off x="6072364" y="5153987"/>
            <a:ext cx="173729" cy="0"/>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sp>
        <p:nvSpPr>
          <p:cNvPr id="30" name="正方形/長方形 29">
            <a:extLst>
              <a:ext uri="{FF2B5EF4-FFF2-40B4-BE49-F238E27FC236}">
                <a16:creationId xmlns:a16="http://schemas.microsoft.com/office/drawing/2014/main" id="{67AC97FF-DC9D-503E-BB72-D3F7925D144E}"/>
              </a:ext>
            </a:extLst>
          </p:cNvPr>
          <p:cNvSpPr/>
          <p:nvPr/>
        </p:nvSpPr>
        <p:spPr>
          <a:xfrm>
            <a:off x="5984296" y="4087929"/>
            <a:ext cx="567782" cy="309900"/>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ndParaRPr>
          </a:p>
        </p:txBody>
      </p:sp>
      <p:sp>
        <p:nvSpPr>
          <p:cNvPr id="31" name="正方形/長方形 30">
            <a:extLst>
              <a:ext uri="{FF2B5EF4-FFF2-40B4-BE49-F238E27FC236}">
                <a16:creationId xmlns:a16="http://schemas.microsoft.com/office/drawing/2014/main" id="{3DE47F60-9618-708F-8566-8C1468967C12}"/>
              </a:ext>
            </a:extLst>
          </p:cNvPr>
          <p:cNvSpPr/>
          <p:nvPr/>
        </p:nvSpPr>
        <p:spPr>
          <a:xfrm>
            <a:off x="5314952" y="5022850"/>
            <a:ext cx="757410" cy="231776"/>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ndParaRPr>
          </a:p>
        </p:txBody>
      </p:sp>
      <p:sp>
        <p:nvSpPr>
          <p:cNvPr id="32" name="正方形/長方形 31">
            <a:extLst>
              <a:ext uri="{FF2B5EF4-FFF2-40B4-BE49-F238E27FC236}">
                <a16:creationId xmlns:a16="http://schemas.microsoft.com/office/drawing/2014/main" id="{CBCE3EED-9BFF-541F-CAA4-DF20FEE282C7}"/>
              </a:ext>
            </a:extLst>
          </p:cNvPr>
          <p:cNvSpPr/>
          <p:nvPr/>
        </p:nvSpPr>
        <p:spPr>
          <a:xfrm>
            <a:off x="5299834" y="4087929"/>
            <a:ext cx="661602" cy="884661"/>
          </a:xfrm>
          <a:prstGeom prst="rect">
            <a:avLst/>
          </a:prstGeom>
          <a:noFill/>
          <a:ln w="28575">
            <a:solidFill>
              <a:srgbClr val="FF656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ndParaRPr>
          </a:p>
        </p:txBody>
      </p:sp>
      <p:sp>
        <p:nvSpPr>
          <p:cNvPr id="2" name="テキスト ボックス 1">
            <a:extLst>
              <a:ext uri="{FF2B5EF4-FFF2-40B4-BE49-F238E27FC236}">
                <a16:creationId xmlns:a16="http://schemas.microsoft.com/office/drawing/2014/main" id="{19B193C9-BAB5-852D-0AE7-530C32A48806}"/>
              </a:ext>
            </a:extLst>
          </p:cNvPr>
          <p:cNvSpPr txBox="1"/>
          <p:nvPr/>
        </p:nvSpPr>
        <p:spPr>
          <a:xfrm>
            <a:off x="548640" y="513805"/>
            <a:ext cx="5048177"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　後発医薬品の選択促進策“選定療養費制度”</a:t>
            </a:r>
          </a:p>
        </p:txBody>
      </p:sp>
    </p:spTree>
    <p:extLst>
      <p:ext uri="{BB962C8B-B14F-4D97-AF65-F5344CB8AC3E}">
        <p14:creationId xmlns:p14="http://schemas.microsoft.com/office/powerpoint/2010/main" val="27578107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27085545-9F68-E693-EFCF-15C3552FF5DD}"/>
              </a:ext>
            </a:extLst>
          </p:cNvPr>
          <p:cNvSpPr/>
          <p:nvPr/>
        </p:nvSpPr>
        <p:spPr>
          <a:xfrm>
            <a:off x="7810500" y="0"/>
            <a:ext cx="1333500" cy="258480"/>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参考資料</a:t>
            </a:r>
          </a:p>
        </p:txBody>
      </p:sp>
      <p:graphicFrame>
        <p:nvGraphicFramePr>
          <p:cNvPr id="4" name="表 3">
            <a:extLst>
              <a:ext uri="{FF2B5EF4-FFF2-40B4-BE49-F238E27FC236}">
                <a16:creationId xmlns:a16="http://schemas.microsoft.com/office/drawing/2014/main" id="{66805B55-B3B7-888F-5545-0F9CD4F6A181}"/>
              </a:ext>
            </a:extLst>
          </p:cNvPr>
          <p:cNvGraphicFramePr>
            <a:graphicFrameLocks noGrp="1"/>
          </p:cNvGraphicFramePr>
          <p:nvPr>
            <p:extLst>
              <p:ext uri="{D42A27DB-BD31-4B8C-83A1-F6EECF244321}">
                <p14:modId xmlns:p14="http://schemas.microsoft.com/office/powerpoint/2010/main" val="2044113247"/>
              </p:ext>
            </p:extLst>
          </p:nvPr>
        </p:nvGraphicFramePr>
        <p:xfrm>
          <a:off x="419100" y="828675"/>
          <a:ext cx="8381998" cy="3219453"/>
        </p:xfrm>
        <a:graphic>
          <a:graphicData uri="http://schemas.openxmlformats.org/drawingml/2006/table">
            <a:tbl>
              <a:tblPr>
                <a:tableStyleId>{616DA210-FB5B-4158-B5E0-FEB733F419BA}</a:tableStyleId>
              </a:tblPr>
              <a:tblGrid>
                <a:gridCol w="673028">
                  <a:extLst>
                    <a:ext uri="{9D8B030D-6E8A-4147-A177-3AD203B41FA5}">
                      <a16:colId xmlns:a16="http://schemas.microsoft.com/office/drawing/2014/main" val="2838808005"/>
                    </a:ext>
                  </a:extLst>
                </a:gridCol>
                <a:gridCol w="1203036">
                  <a:extLst>
                    <a:ext uri="{9D8B030D-6E8A-4147-A177-3AD203B41FA5}">
                      <a16:colId xmlns:a16="http://schemas.microsoft.com/office/drawing/2014/main" val="820867798"/>
                    </a:ext>
                  </a:extLst>
                </a:gridCol>
                <a:gridCol w="1155365">
                  <a:extLst>
                    <a:ext uri="{9D8B030D-6E8A-4147-A177-3AD203B41FA5}">
                      <a16:colId xmlns:a16="http://schemas.microsoft.com/office/drawing/2014/main" val="3156281423"/>
                    </a:ext>
                  </a:extLst>
                </a:gridCol>
                <a:gridCol w="1469443">
                  <a:extLst>
                    <a:ext uri="{9D8B030D-6E8A-4147-A177-3AD203B41FA5}">
                      <a16:colId xmlns:a16="http://schemas.microsoft.com/office/drawing/2014/main" val="1511441841"/>
                    </a:ext>
                  </a:extLst>
                </a:gridCol>
                <a:gridCol w="1805957">
                  <a:extLst>
                    <a:ext uri="{9D8B030D-6E8A-4147-A177-3AD203B41FA5}">
                      <a16:colId xmlns:a16="http://schemas.microsoft.com/office/drawing/2014/main" val="3246371316"/>
                    </a:ext>
                  </a:extLst>
                </a:gridCol>
                <a:gridCol w="2075169">
                  <a:extLst>
                    <a:ext uri="{9D8B030D-6E8A-4147-A177-3AD203B41FA5}">
                      <a16:colId xmlns:a16="http://schemas.microsoft.com/office/drawing/2014/main" val="1108124855"/>
                    </a:ext>
                  </a:extLst>
                </a:gridCol>
              </a:tblGrid>
              <a:tr h="357717">
                <a:tc>
                  <a:txBody>
                    <a:bodyPr/>
                    <a:lstStyle/>
                    <a:p>
                      <a:pPr algn="ctr" fontAlgn="ctr"/>
                      <a:endParaRPr lang="ja-JP" altLang="en-US" sz="1050" b="0" i="0" u="none" strike="noStrike" dirty="0">
                        <a:solidFill>
                          <a:srgbClr val="000000"/>
                        </a:solidFill>
                        <a:effectLst/>
                        <a:latin typeface="+mj-ea"/>
                        <a:ea typeface="+mj-ea"/>
                      </a:endParaRPr>
                    </a:p>
                  </a:txBody>
                  <a:tcPr marL="7918" marR="7918" marT="79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ja-JP" altLang="en-US" sz="1050" b="0" i="0" u="none" strike="noStrike">
                        <a:solidFill>
                          <a:srgbClr val="000000"/>
                        </a:solidFill>
                        <a:effectLst/>
                        <a:latin typeface="+mj-ea"/>
                        <a:ea typeface="+mj-ea"/>
                      </a:endParaRPr>
                    </a:p>
                  </a:txBody>
                  <a:tcPr marL="7918" marR="7918" marT="79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050" u="none" strike="noStrike">
                          <a:effectLst/>
                          <a:latin typeface="+mj-ea"/>
                          <a:ea typeface="+mj-ea"/>
                        </a:rPr>
                        <a:t>ドネペジル</a:t>
                      </a:r>
                      <a:r>
                        <a:rPr lang="en-US" altLang="ja-JP" sz="1050" u="none" strike="noStrike">
                          <a:effectLst/>
                          <a:latin typeface="+mj-ea"/>
                          <a:ea typeface="+mj-ea"/>
                        </a:rPr>
                        <a:t>3㎎</a:t>
                      </a:r>
                      <a:endParaRPr lang="en-US" altLang="ja-JP" sz="1050" b="0" i="0" u="none" strike="noStrike">
                        <a:solidFill>
                          <a:srgbClr val="000000"/>
                        </a:solidFill>
                        <a:effectLst/>
                        <a:latin typeface="+mj-ea"/>
                        <a:ea typeface="+mj-ea"/>
                      </a:endParaRPr>
                    </a:p>
                  </a:txBody>
                  <a:tcPr marL="7918" marR="7918" marT="79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050" u="none" strike="noStrike">
                          <a:effectLst/>
                          <a:latin typeface="+mj-ea"/>
                          <a:ea typeface="+mj-ea"/>
                        </a:rPr>
                        <a:t>エソメプラゾール</a:t>
                      </a:r>
                      <a:r>
                        <a:rPr lang="en-US" altLang="ja-JP" sz="1050" u="none" strike="noStrike">
                          <a:effectLst/>
                          <a:latin typeface="+mj-ea"/>
                          <a:ea typeface="+mj-ea"/>
                        </a:rPr>
                        <a:t>10㎎</a:t>
                      </a:r>
                      <a:endParaRPr lang="en-US" altLang="ja-JP" sz="1050" b="0" i="0" u="none" strike="noStrike">
                        <a:solidFill>
                          <a:srgbClr val="000000"/>
                        </a:solidFill>
                        <a:effectLst/>
                        <a:latin typeface="+mj-ea"/>
                        <a:ea typeface="+mj-ea"/>
                      </a:endParaRPr>
                    </a:p>
                  </a:txBody>
                  <a:tcPr marL="7918" marR="7918" marT="79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050" u="none" strike="noStrike">
                          <a:effectLst/>
                          <a:latin typeface="+mj-ea"/>
                          <a:ea typeface="+mj-ea"/>
                        </a:rPr>
                        <a:t>ベポタスチンベシル酸塩</a:t>
                      </a:r>
                      <a:r>
                        <a:rPr lang="en-US" altLang="ja-JP" sz="1050" u="none" strike="noStrike">
                          <a:effectLst/>
                          <a:latin typeface="+mj-ea"/>
                          <a:ea typeface="+mj-ea"/>
                        </a:rPr>
                        <a:t>5㎎</a:t>
                      </a:r>
                      <a:endParaRPr lang="en-US" altLang="ja-JP" sz="1050" b="0" i="0" u="none" strike="noStrike">
                        <a:solidFill>
                          <a:srgbClr val="000000"/>
                        </a:solidFill>
                        <a:effectLst/>
                        <a:latin typeface="+mj-ea"/>
                        <a:ea typeface="+mj-ea"/>
                      </a:endParaRPr>
                    </a:p>
                  </a:txBody>
                  <a:tcPr marL="7918" marR="7918" marT="79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050" u="none" strike="noStrike">
                          <a:effectLst/>
                          <a:latin typeface="+mj-ea"/>
                          <a:ea typeface="+mj-ea"/>
                        </a:rPr>
                        <a:t>アムロジンピンべシル酸塩</a:t>
                      </a:r>
                      <a:r>
                        <a:rPr lang="en-US" altLang="ja-JP" sz="1050" u="none" strike="noStrike">
                          <a:effectLst/>
                          <a:latin typeface="+mj-ea"/>
                          <a:ea typeface="+mj-ea"/>
                        </a:rPr>
                        <a:t>2.5㎎</a:t>
                      </a:r>
                      <a:endParaRPr lang="en-US" altLang="ja-JP" sz="1050" b="0" i="0" u="none" strike="noStrike">
                        <a:solidFill>
                          <a:srgbClr val="000000"/>
                        </a:solidFill>
                        <a:effectLst/>
                        <a:latin typeface="+mj-ea"/>
                        <a:ea typeface="+mj-ea"/>
                      </a:endParaRPr>
                    </a:p>
                  </a:txBody>
                  <a:tcPr marL="7918" marR="7918" marT="79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5414954"/>
                  </a:ext>
                </a:extLst>
              </a:tr>
              <a:tr h="357717">
                <a:tc>
                  <a:txBody>
                    <a:bodyPr/>
                    <a:lstStyle/>
                    <a:p>
                      <a:pPr algn="ctr" fontAlgn="ctr"/>
                      <a:r>
                        <a:rPr lang="ja-JP" altLang="en-US" sz="1050" u="none" strike="noStrike" dirty="0">
                          <a:effectLst/>
                          <a:latin typeface="+mj-ea"/>
                          <a:ea typeface="+mj-ea"/>
                        </a:rPr>
                        <a:t>①</a:t>
                      </a:r>
                      <a:endParaRPr lang="ja-JP" altLang="en-US" sz="1050" b="0" i="0" u="none" strike="noStrike" dirty="0">
                        <a:solidFill>
                          <a:srgbClr val="000000"/>
                        </a:solidFill>
                        <a:effectLst/>
                        <a:latin typeface="+mj-ea"/>
                        <a:ea typeface="+mj-ea"/>
                      </a:endParaRPr>
                    </a:p>
                  </a:txBody>
                  <a:tcPr marL="7918" marR="7918" marT="79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050" u="none" strike="noStrike">
                          <a:effectLst/>
                          <a:latin typeface="+mj-ea"/>
                          <a:ea typeface="+mj-ea"/>
                        </a:rPr>
                        <a:t>先発品</a:t>
                      </a:r>
                      <a:endParaRPr lang="ja-JP" altLang="en-US" sz="1050" b="0" i="0" u="none" strike="noStrike">
                        <a:solidFill>
                          <a:srgbClr val="000000"/>
                        </a:solidFill>
                        <a:effectLst/>
                        <a:latin typeface="+mj-ea"/>
                        <a:ea typeface="+mj-ea"/>
                      </a:endParaRPr>
                    </a:p>
                  </a:txBody>
                  <a:tcPr marL="7918" marR="7918" marT="79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200" u="none" strike="noStrike" dirty="0">
                          <a:effectLst/>
                          <a:latin typeface="+mj-ea"/>
                          <a:ea typeface="+mj-ea"/>
                        </a:rPr>
                        <a:t>59.3</a:t>
                      </a:r>
                      <a:endParaRPr lang="en-US" altLang="ja-JP" sz="1200" b="0" i="0" u="none" strike="noStrike" dirty="0">
                        <a:solidFill>
                          <a:srgbClr val="000000"/>
                        </a:solidFill>
                        <a:effectLst/>
                        <a:latin typeface="+mj-ea"/>
                        <a:ea typeface="+mj-ea"/>
                      </a:endParaRPr>
                    </a:p>
                  </a:txBody>
                  <a:tcPr marL="7918" marR="7918" marT="79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200" u="none" strike="noStrike">
                          <a:effectLst/>
                          <a:latin typeface="+mj-ea"/>
                          <a:ea typeface="+mj-ea"/>
                        </a:rPr>
                        <a:t>40.6</a:t>
                      </a:r>
                      <a:endParaRPr lang="en-US" altLang="ja-JP" sz="1200" b="0" i="0" u="none" strike="noStrike">
                        <a:solidFill>
                          <a:srgbClr val="000000"/>
                        </a:solidFill>
                        <a:effectLst/>
                        <a:latin typeface="+mj-ea"/>
                        <a:ea typeface="+mj-ea"/>
                      </a:endParaRPr>
                    </a:p>
                  </a:txBody>
                  <a:tcPr marL="7918" marR="7918" marT="79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200" u="none" strike="noStrike">
                          <a:effectLst/>
                          <a:latin typeface="+mj-ea"/>
                          <a:ea typeface="+mj-ea"/>
                        </a:rPr>
                        <a:t>20.1</a:t>
                      </a:r>
                      <a:endParaRPr lang="en-US" altLang="ja-JP" sz="1200" b="0" i="0" u="none" strike="noStrike">
                        <a:solidFill>
                          <a:srgbClr val="000000"/>
                        </a:solidFill>
                        <a:effectLst/>
                        <a:latin typeface="+mj-ea"/>
                        <a:ea typeface="+mj-ea"/>
                      </a:endParaRPr>
                    </a:p>
                  </a:txBody>
                  <a:tcPr marL="7918" marR="7918" marT="79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200" u="none" strike="noStrike">
                          <a:effectLst/>
                          <a:latin typeface="+mj-ea"/>
                          <a:ea typeface="+mj-ea"/>
                        </a:rPr>
                        <a:t>13.1</a:t>
                      </a:r>
                      <a:endParaRPr lang="en-US" altLang="ja-JP" sz="1200" b="0" i="0" u="none" strike="noStrike">
                        <a:solidFill>
                          <a:srgbClr val="000000"/>
                        </a:solidFill>
                        <a:effectLst/>
                        <a:latin typeface="+mj-ea"/>
                        <a:ea typeface="+mj-ea"/>
                      </a:endParaRPr>
                    </a:p>
                  </a:txBody>
                  <a:tcPr marL="7918" marR="7918" marT="79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9310212"/>
                  </a:ext>
                </a:extLst>
              </a:tr>
              <a:tr h="357717">
                <a:tc>
                  <a:txBody>
                    <a:bodyPr/>
                    <a:lstStyle/>
                    <a:p>
                      <a:pPr algn="ctr" fontAlgn="ctr"/>
                      <a:r>
                        <a:rPr lang="ja-JP" altLang="en-US" sz="1050" u="none" strike="noStrike">
                          <a:effectLst/>
                          <a:latin typeface="+mj-ea"/>
                          <a:ea typeface="+mj-ea"/>
                        </a:rPr>
                        <a:t>②</a:t>
                      </a:r>
                      <a:endParaRPr lang="ja-JP" altLang="en-US" sz="1050" b="0" i="0" u="none" strike="noStrike">
                        <a:solidFill>
                          <a:srgbClr val="000000"/>
                        </a:solidFill>
                        <a:effectLst/>
                        <a:latin typeface="+mj-ea"/>
                        <a:ea typeface="+mj-ea"/>
                      </a:endParaRPr>
                    </a:p>
                  </a:txBody>
                  <a:tcPr marL="7918" marR="7918" marT="79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050" u="none" strike="noStrike">
                          <a:effectLst/>
                          <a:latin typeface="+mj-ea"/>
                          <a:ea typeface="+mj-ea"/>
                        </a:rPr>
                        <a:t>後発品</a:t>
                      </a:r>
                      <a:endParaRPr lang="ja-JP" altLang="en-US" sz="1050" b="0" i="0" u="none" strike="noStrike">
                        <a:solidFill>
                          <a:srgbClr val="000000"/>
                        </a:solidFill>
                        <a:effectLst/>
                        <a:latin typeface="+mj-ea"/>
                        <a:ea typeface="+mj-ea"/>
                      </a:endParaRPr>
                    </a:p>
                  </a:txBody>
                  <a:tcPr marL="7918" marR="7918" marT="79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200" u="none" strike="noStrike">
                          <a:effectLst/>
                          <a:latin typeface="+mj-ea"/>
                          <a:ea typeface="+mj-ea"/>
                        </a:rPr>
                        <a:t>32.3</a:t>
                      </a:r>
                      <a:endParaRPr lang="en-US" altLang="ja-JP" sz="1200" b="0" i="0" u="none" strike="noStrike">
                        <a:solidFill>
                          <a:srgbClr val="000000"/>
                        </a:solidFill>
                        <a:effectLst/>
                        <a:latin typeface="+mj-ea"/>
                        <a:ea typeface="+mj-ea"/>
                      </a:endParaRPr>
                    </a:p>
                  </a:txBody>
                  <a:tcPr marL="7918" marR="7918" marT="79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200" u="none" strike="noStrike">
                          <a:effectLst/>
                          <a:latin typeface="+mj-ea"/>
                          <a:ea typeface="+mj-ea"/>
                        </a:rPr>
                        <a:t>24.0</a:t>
                      </a:r>
                      <a:endParaRPr lang="en-US" altLang="ja-JP" sz="1200" b="0" i="0" u="none" strike="noStrike">
                        <a:solidFill>
                          <a:srgbClr val="000000"/>
                        </a:solidFill>
                        <a:effectLst/>
                        <a:latin typeface="+mj-ea"/>
                        <a:ea typeface="+mj-ea"/>
                      </a:endParaRPr>
                    </a:p>
                  </a:txBody>
                  <a:tcPr marL="7918" marR="7918" marT="79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200" u="none" strike="noStrike">
                          <a:effectLst/>
                          <a:latin typeface="+mj-ea"/>
                          <a:ea typeface="+mj-ea"/>
                        </a:rPr>
                        <a:t>10.1</a:t>
                      </a:r>
                      <a:endParaRPr lang="en-US" altLang="ja-JP" sz="1200" b="0" i="0" u="none" strike="noStrike">
                        <a:solidFill>
                          <a:srgbClr val="000000"/>
                        </a:solidFill>
                        <a:effectLst/>
                        <a:latin typeface="+mj-ea"/>
                        <a:ea typeface="+mj-ea"/>
                      </a:endParaRPr>
                    </a:p>
                  </a:txBody>
                  <a:tcPr marL="7918" marR="7918" marT="79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200" u="none" strike="noStrike">
                          <a:effectLst/>
                          <a:latin typeface="+mj-ea"/>
                          <a:ea typeface="+mj-ea"/>
                        </a:rPr>
                        <a:t>10.1</a:t>
                      </a:r>
                      <a:endParaRPr lang="en-US" altLang="ja-JP" sz="1200" b="0" i="0" u="none" strike="noStrike">
                        <a:solidFill>
                          <a:srgbClr val="000000"/>
                        </a:solidFill>
                        <a:effectLst/>
                        <a:latin typeface="+mj-ea"/>
                        <a:ea typeface="+mj-ea"/>
                      </a:endParaRPr>
                    </a:p>
                  </a:txBody>
                  <a:tcPr marL="7918" marR="7918" marT="79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3250254"/>
                  </a:ext>
                </a:extLst>
              </a:tr>
              <a:tr h="357717">
                <a:tc>
                  <a:txBody>
                    <a:bodyPr/>
                    <a:lstStyle/>
                    <a:p>
                      <a:pPr algn="ctr" fontAlgn="ctr"/>
                      <a:r>
                        <a:rPr lang="ja-JP" altLang="en-US" sz="1050" u="none" strike="noStrike">
                          <a:effectLst/>
                          <a:latin typeface="+mj-ea"/>
                          <a:ea typeface="+mj-ea"/>
                        </a:rPr>
                        <a:t>③</a:t>
                      </a:r>
                      <a:endParaRPr lang="ja-JP" altLang="en-US" sz="1050" b="0" i="0" u="none" strike="noStrike">
                        <a:solidFill>
                          <a:srgbClr val="000000"/>
                        </a:solidFill>
                        <a:effectLst/>
                        <a:latin typeface="+mj-ea"/>
                        <a:ea typeface="+mj-ea"/>
                      </a:endParaRPr>
                    </a:p>
                  </a:txBody>
                  <a:tcPr marL="7918" marR="7918" marT="79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050" u="none" strike="noStrike">
                          <a:effectLst/>
                          <a:latin typeface="+mj-ea"/>
                          <a:ea typeface="+mj-ea"/>
                        </a:rPr>
                        <a:t>差額</a:t>
                      </a:r>
                      <a:endParaRPr lang="ja-JP" altLang="en-US" sz="1050" b="0" i="0" u="none" strike="noStrike">
                        <a:solidFill>
                          <a:srgbClr val="000000"/>
                        </a:solidFill>
                        <a:effectLst/>
                        <a:latin typeface="+mj-ea"/>
                        <a:ea typeface="+mj-ea"/>
                      </a:endParaRPr>
                    </a:p>
                  </a:txBody>
                  <a:tcPr marL="7918" marR="7918" marT="79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200" u="none" strike="noStrike" dirty="0">
                          <a:effectLst/>
                          <a:latin typeface="+mj-ea"/>
                          <a:ea typeface="+mj-ea"/>
                        </a:rPr>
                        <a:t>27.0</a:t>
                      </a:r>
                      <a:endParaRPr lang="en-US" altLang="ja-JP" sz="1200" b="0" i="0" u="none" strike="noStrike" dirty="0">
                        <a:solidFill>
                          <a:srgbClr val="000000"/>
                        </a:solidFill>
                        <a:effectLst/>
                        <a:latin typeface="+mj-ea"/>
                        <a:ea typeface="+mj-ea"/>
                      </a:endParaRPr>
                    </a:p>
                  </a:txBody>
                  <a:tcPr marL="7918" marR="7918" marT="79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200" u="none" strike="noStrike" dirty="0">
                          <a:effectLst/>
                          <a:latin typeface="+mj-ea"/>
                          <a:ea typeface="+mj-ea"/>
                        </a:rPr>
                        <a:t>16.6</a:t>
                      </a:r>
                      <a:endParaRPr lang="en-US" altLang="ja-JP" sz="1200" b="0" i="0" u="none" strike="noStrike" dirty="0">
                        <a:solidFill>
                          <a:srgbClr val="000000"/>
                        </a:solidFill>
                        <a:effectLst/>
                        <a:latin typeface="+mj-ea"/>
                        <a:ea typeface="+mj-ea"/>
                      </a:endParaRPr>
                    </a:p>
                  </a:txBody>
                  <a:tcPr marL="7918" marR="7918" marT="79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200" u="none" strike="noStrike" dirty="0">
                          <a:effectLst/>
                          <a:latin typeface="+mj-ea"/>
                          <a:ea typeface="+mj-ea"/>
                        </a:rPr>
                        <a:t>10.0</a:t>
                      </a:r>
                      <a:endParaRPr lang="en-US" altLang="ja-JP" sz="1200" b="0" i="0" u="none" strike="noStrike" dirty="0">
                        <a:solidFill>
                          <a:srgbClr val="000000"/>
                        </a:solidFill>
                        <a:effectLst/>
                        <a:latin typeface="+mj-ea"/>
                        <a:ea typeface="+mj-ea"/>
                      </a:endParaRPr>
                    </a:p>
                  </a:txBody>
                  <a:tcPr marL="7918" marR="7918" marT="79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200" u="none" strike="noStrike">
                          <a:effectLst/>
                          <a:latin typeface="+mj-ea"/>
                          <a:ea typeface="+mj-ea"/>
                        </a:rPr>
                        <a:t>3.0</a:t>
                      </a:r>
                      <a:endParaRPr lang="en-US" altLang="ja-JP" sz="1200" b="0" i="0" u="none" strike="noStrike">
                        <a:solidFill>
                          <a:srgbClr val="000000"/>
                        </a:solidFill>
                        <a:effectLst/>
                        <a:latin typeface="+mj-ea"/>
                        <a:ea typeface="+mj-ea"/>
                      </a:endParaRPr>
                    </a:p>
                  </a:txBody>
                  <a:tcPr marL="7918" marR="7918" marT="79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5430289"/>
                  </a:ext>
                </a:extLst>
              </a:tr>
              <a:tr h="357717">
                <a:tc>
                  <a:txBody>
                    <a:bodyPr/>
                    <a:lstStyle/>
                    <a:p>
                      <a:pPr algn="ctr" fontAlgn="ctr"/>
                      <a:r>
                        <a:rPr lang="ja-JP" altLang="en-US" sz="1050" u="none" strike="noStrike">
                          <a:effectLst/>
                          <a:latin typeface="+mj-ea"/>
                          <a:ea typeface="+mj-ea"/>
                        </a:rPr>
                        <a:t>④</a:t>
                      </a:r>
                      <a:endParaRPr lang="ja-JP" altLang="en-US" sz="1050" b="0" i="0" u="none" strike="noStrike">
                        <a:solidFill>
                          <a:srgbClr val="000000"/>
                        </a:solidFill>
                        <a:effectLst/>
                        <a:latin typeface="+mj-ea"/>
                        <a:ea typeface="+mj-ea"/>
                      </a:endParaRPr>
                    </a:p>
                  </a:txBody>
                  <a:tcPr marL="7918" marR="7918" marT="79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050" u="none" strike="noStrike">
                          <a:effectLst/>
                          <a:latin typeface="+mj-ea"/>
                          <a:ea typeface="+mj-ea"/>
                        </a:rPr>
                        <a:t>差額</a:t>
                      </a:r>
                      <a:r>
                        <a:rPr lang="en-US" altLang="ja-JP" sz="1050" u="none" strike="noStrike">
                          <a:effectLst/>
                          <a:latin typeface="+mj-ea"/>
                          <a:ea typeface="+mj-ea"/>
                        </a:rPr>
                        <a:t>(1/4)</a:t>
                      </a:r>
                      <a:endParaRPr lang="en-US" altLang="ja-JP" sz="1050" b="0" i="0" u="none" strike="noStrike">
                        <a:solidFill>
                          <a:srgbClr val="000000"/>
                        </a:solidFill>
                        <a:effectLst/>
                        <a:latin typeface="+mj-ea"/>
                        <a:ea typeface="+mj-ea"/>
                      </a:endParaRPr>
                    </a:p>
                  </a:txBody>
                  <a:tcPr marL="7918" marR="7918" marT="79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200" u="none" strike="noStrike">
                          <a:effectLst/>
                          <a:latin typeface="+mj-ea"/>
                          <a:ea typeface="+mj-ea"/>
                        </a:rPr>
                        <a:t>6.8</a:t>
                      </a:r>
                      <a:endParaRPr lang="en-US" altLang="ja-JP" sz="1200" b="0" i="0" u="none" strike="noStrike">
                        <a:solidFill>
                          <a:srgbClr val="000000"/>
                        </a:solidFill>
                        <a:effectLst/>
                        <a:latin typeface="+mj-ea"/>
                        <a:ea typeface="+mj-ea"/>
                      </a:endParaRPr>
                    </a:p>
                  </a:txBody>
                  <a:tcPr marL="7918" marR="7918" marT="79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200" u="none" strike="noStrike">
                          <a:effectLst/>
                          <a:latin typeface="+mj-ea"/>
                          <a:ea typeface="+mj-ea"/>
                        </a:rPr>
                        <a:t>4.2</a:t>
                      </a:r>
                      <a:endParaRPr lang="en-US" altLang="ja-JP" sz="1200" b="0" i="0" u="none" strike="noStrike">
                        <a:solidFill>
                          <a:srgbClr val="000000"/>
                        </a:solidFill>
                        <a:effectLst/>
                        <a:latin typeface="+mj-ea"/>
                        <a:ea typeface="+mj-ea"/>
                      </a:endParaRPr>
                    </a:p>
                  </a:txBody>
                  <a:tcPr marL="7918" marR="7918" marT="79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200" u="none" strike="noStrike">
                          <a:effectLst/>
                          <a:latin typeface="+mj-ea"/>
                          <a:ea typeface="+mj-ea"/>
                        </a:rPr>
                        <a:t>2.5</a:t>
                      </a:r>
                      <a:endParaRPr lang="en-US" altLang="ja-JP" sz="1200" b="0" i="0" u="none" strike="noStrike">
                        <a:solidFill>
                          <a:srgbClr val="000000"/>
                        </a:solidFill>
                        <a:effectLst/>
                        <a:latin typeface="+mj-ea"/>
                        <a:ea typeface="+mj-ea"/>
                      </a:endParaRPr>
                    </a:p>
                  </a:txBody>
                  <a:tcPr marL="7918" marR="7918" marT="79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200" u="none" strike="noStrike">
                          <a:effectLst/>
                          <a:latin typeface="+mj-ea"/>
                          <a:ea typeface="+mj-ea"/>
                        </a:rPr>
                        <a:t>0.8</a:t>
                      </a:r>
                      <a:endParaRPr lang="en-US" altLang="ja-JP" sz="1200" b="0" i="0" u="none" strike="noStrike">
                        <a:solidFill>
                          <a:srgbClr val="000000"/>
                        </a:solidFill>
                        <a:effectLst/>
                        <a:latin typeface="+mj-ea"/>
                        <a:ea typeface="+mj-ea"/>
                      </a:endParaRPr>
                    </a:p>
                  </a:txBody>
                  <a:tcPr marL="7918" marR="7918" marT="79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47217136"/>
                  </a:ext>
                </a:extLst>
              </a:tr>
              <a:tr h="357717">
                <a:tc>
                  <a:txBody>
                    <a:bodyPr/>
                    <a:lstStyle/>
                    <a:p>
                      <a:pPr algn="ctr" fontAlgn="ctr"/>
                      <a:r>
                        <a:rPr lang="ja-JP" altLang="en-US" sz="1050" u="none" strike="noStrike">
                          <a:effectLst/>
                          <a:latin typeface="+mj-ea"/>
                          <a:ea typeface="+mj-ea"/>
                        </a:rPr>
                        <a:t>⑤</a:t>
                      </a:r>
                      <a:endParaRPr lang="ja-JP" altLang="en-US" sz="1050" b="0" i="0" u="none" strike="noStrike">
                        <a:solidFill>
                          <a:srgbClr val="000000"/>
                        </a:solidFill>
                        <a:effectLst/>
                        <a:latin typeface="+mj-ea"/>
                        <a:ea typeface="+mj-ea"/>
                      </a:endParaRPr>
                    </a:p>
                  </a:txBody>
                  <a:tcPr marL="7918" marR="7918" marT="79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050" u="none" strike="noStrike">
                          <a:effectLst/>
                          <a:latin typeface="+mj-ea"/>
                          <a:ea typeface="+mj-ea"/>
                        </a:rPr>
                        <a:t>保険給付</a:t>
                      </a:r>
                      <a:r>
                        <a:rPr lang="en-US" altLang="ja-JP" sz="1050" u="none" strike="noStrike">
                          <a:effectLst/>
                          <a:latin typeface="+mj-ea"/>
                          <a:ea typeface="+mj-ea"/>
                        </a:rPr>
                        <a:t>(①-④)</a:t>
                      </a:r>
                      <a:endParaRPr lang="en-US" altLang="ja-JP" sz="1050" b="0" i="0" u="none" strike="noStrike">
                        <a:solidFill>
                          <a:srgbClr val="000000"/>
                        </a:solidFill>
                        <a:effectLst/>
                        <a:latin typeface="+mj-ea"/>
                        <a:ea typeface="+mj-ea"/>
                      </a:endParaRPr>
                    </a:p>
                  </a:txBody>
                  <a:tcPr marL="7918" marR="7918" marT="79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200" u="none" strike="noStrike" dirty="0">
                          <a:effectLst/>
                          <a:latin typeface="+mj-ea"/>
                          <a:ea typeface="+mj-ea"/>
                        </a:rPr>
                        <a:t>52.6 </a:t>
                      </a:r>
                      <a:endParaRPr lang="en-US" altLang="ja-JP" sz="1200" b="0" i="0" u="none" strike="noStrike" dirty="0">
                        <a:solidFill>
                          <a:srgbClr val="000000"/>
                        </a:solidFill>
                        <a:effectLst/>
                        <a:latin typeface="+mj-ea"/>
                        <a:ea typeface="+mj-ea"/>
                      </a:endParaRPr>
                    </a:p>
                  </a:txBody>
                  <a:tcPr marL="7918" marR="7918" marT="79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200" u="none" strike="noStrike">
                          <a:effectLst/>
                          <a:latin typeface="+mj-ea"/>
                          <a:ea typeface="+mj-ea"/>
                        </a:rPr>
                        <a:t>36.5 </a:t>
                      </a:r>
                      <a:endParaRPr lang="en-US" altLang="ja-JP" sz="1200" b="0" i="0" u="none" strike="noStrike">
                        <a:solidFill>
                          <a:srgbClr val="000000"/>
                        </a:solidFill>
                        <a:effectLst/>
                        <a:latin typeface="+mj-ea"/>
                        <a:ea typeface="+mj-ea"/>
                      </a:endParaRPr>
                    </a:p>
                  </a:txBody>
                  <a:tcPr marL="7918" marR="7918" marT="79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200" u="none" strike="noStrike" dirty="0">
                          <a:effectLst/>
                          <a:latin typeface="+mj-ea"/>
                          <a:ea typeface="+mj-ea"/>
                        </a:rPr>
                        <a:t>17.6 </a:t>
                      </a:r>
                      <a:endParaRPr lang="en-US" altLang="ja-JP" sz="1200" b="0" i="0" u="none" strike="noStrike" dirty="0">
                        <a:solidFill>
                          <a:srgbClr val="000000"/>
                        </a:solidFill>
                        <a:effectLst/>
                        <a:latin typeface="+mj-ea"/>
                        <a:ea typeface="+mj-ea"/>
                      </a:endParaRPr>
                    </a:p>
                  </a:txBody>
                  <a:tcPr marL="7918" marR="7918" marT="79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200" u="none" strike="noStrike">
                          <a:effectLst/>
                          <a:latin typeface="+mj-ea"/>
                          <a:ea typeface="+mj-ea"/>
                        </a:rPr>
                        <a:t>12.4 </a:t>
                      </a:r>
                      <a:endParaRPr lang="en-US" altLang="ja-JP" sz="1200" b="0" i="0" u="none" strike="noStrike">
                        <a:solidFill>
                          <a:srgbClr val="000000"/>
                        </a:solidFill>
                        <a:effectLst/>
                        <a:latin typeface="+mj-ea"/>
                        <a:ea typeface="+mj-ea"/>
                      </a:endParaRPr>
                    </a:p>
                  </a:txBody>
                  <a:tcPr marL="7918" marR="7918" marT="79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7912114"/>
                  </a:ext>
                </a:extLst>
              </a:tr>
              <a:tr h="357717">
                <a:tc>
                  <a:txBody>
                    <a:bodyPr/>
                    <a:lstStyle/>
                    <a:p>
                      <a:pPr algn="ctr" fontAlgn="ctr"/>
                      <a:r>
                        <a:rPr lang="ja-JP" altLang="en-US" sz="1050" u="none" strike="noStrike">
                          <a:effectLst/>
                          <a:latin typeface="+mj-ea"/>
                          <a:ea typeface="+mj-ea"/>
                        </a:rPr>
                        <a:t>⑥</a:t>
                      </a:r>
                      <a:endParaRPr lang="ja-JP" altLang="en-US" sz="1050" b="0" i="0" u="none" strike="noStrike">
                        <a:solidFill>
                          <a:srgbClr val="000000"/>
                        </a:solidFill>
                        <a:effectLst/>
                        <a:latin typeface="+mj-ea"/>
                        <a:ea typeface="+mj-ea"/>
                      </a:endParaRPr>
                    </a:p>
                  </a:txBody>
                  <a:tcPr marL="7918" marR="7918" marT="79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050" u="none" strike="noStrike">
                          <a:effectLst/>
                          <a:latin typeface="+mj-ea"/>
                          <a:ea typeface="+mj-ea"/>
                        </a:rPr>
                        <a:t>自己負担</a:t>
                      </a:r>
                      <a:r>
                        <a:rPr lang="en-US" altLang="ja-JP" sz="1050" u="none" strike="noStrike">
                          <a:effectLst/>
                          <a:latin typeface="+mj-ea"/>
                          <a:ea typeface="+mj-ea"/>
                        </a:rPr>
                        <a:t>(3</a:t>
                      </a:r>
                      <a:r>
                        <a:rPr lang="ja-JP" altLang="en-US" sz="1050" u="none" strike="noStrike">
                          <a:effectLst/>
                          <a:latin typeface="+mj-ea"/>
                          <a:ea typeface="+mj-ea"/>
                        </a:rPr>
                        <a:t>割</a:t>
                      </a:r>
                      <a:r>
                        <a:rPr lang="en-US" altLang="ja-JP" sz="1050" u="none" strike="noStrike">
                          <a:effectLst/>
                          <a:latin typeface="+mj-ea"/>
                          <a:ea typeface="+mj-ea"/>
                        </a:rPr>
                        <a:t>)</a:t>
                      </a:r>
                      <a:endParaRPr lang="en-US" altLang="ja-JP" sz="1050" b="0" i="0" u="none" strike="noStrike">
                        <a:solidFill>
                          <a:srgbClr val="000000"/>
                        </a:solidFill>
                        <a:effectLst/>
                        <a:latin typeface="+mj-ea"/>
                        <a:ea typeface="+mj-ea"/>
                      </a:endParaRPr>
                    </a:p>
                  </a:txBody>
                  <a:tcPr marL="7918" marR="7918" marT="79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200" u="none" strike="noStrike">
                          <a:effectLst/>
                          <a:latin typeface="+mj-ea"/>
                          <a:ea typeface="+mj-ea"/>
                        </a:rPr>
                        <a:t>15.8 </a:t>
                      </a:r>
                      <a:endParaRPr lang="en-US" altLang="ja-JP" sz="1200" b="0" i="0" u="none" strike="noStrike">
                        <a:solidFill>
                          <a:srgbClr val="000000"/>
                        </a:solidFill>
                        <a:effectLst/>
                        <a:latin typeface="+mj-ea"/>
                        <a:ea typeface="+mj-ea"/>
                      </a:endParaRPr>
                    </a:p>
                  </a:txBody>
                  <a:tcPr marL="7918" marR="7918" marT="79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200" u="none" strike="noStrike">
                          <a:effectLst/>
                          <a:latin typeface="+mj-ea"/>
                          <a:ea typeface="+mj-ea"/>
                        </a:rPr>
                        <a:t>10.9 </a:t>
                      </a:r>
                      <a:endParaRPr lang="en-US" altLang="ja-JP" sz="1200" b="0" i="0" u="none" strike="noStrike">
                        <a:solidFill>
                          <a:srgbClr val="000000"/>
                        </a:solidFill>
                        <a:effectLst/>
                        <a:latin typeface="+mj-ea"/>
                        <a:ea typeface="+mj-ea"/>
                      </a:endParaRPr>
                    </a:p>
                  </a:txBody>
                  <a:tcPr marL="7918" marR="7918" marT="79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200" u="none" strike="noStrike" dirty="0">
                          <a:effectLst/>
                          <a:latin typeface="+mj-ea"/>
                          <a:ea typeface="+mj-ea"/>
                        </a:rPr>
                        <a:t>5.3 </a:t>
                      </a:r>
                      <a:endParaRPr lang="en-US" altLang="ja-JP" sz="1200" b="0" i="0" u="none" strike="noStrike" dirty="0">
                        <a:solidFill>
                          <a:srgbClr val="000000"/>
                        </a:solidFill>
                        <a:effectLst/>
                        <a:latin typeface="+mj-ea"/>
                        <a:ea typeface="+mj-ea"/>
                      </a:endParaRPr>
                    </a:p>
                  </a:txBody>
                  <a:tcPr marL="7918" marR="7918" marT="79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200" u="none" strike="noStrike" dirty="0">
                          <a:effectLst/>
                          <a:latin typeface="+mj-ea"/>
                          <a:ea typeface="+mj-ea"/>
                        </a:rPr>
                        <a:t>3.7 </a:t>
                      </a:r>
                      <a:endParaRPr lang="en-US" altLang="ja-JP" sz="1200" b="0" i="0" u="none" strike="noStrike" dirty="0">
                        <a:solidFill>
                          <a:srgbClr val="000000"/>
                        </a:solidFill>
                        <a:effectLst/>
                        <a:latin typeface="+mj-ea"/>
                        <a:ea typeface="+mj-ea"/>
                      </a:endParaRPr>
                    </a:p>
                  </a:txBody>
                  <a:tcPr marL="7918" marR="7918" marT="79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85247418"/>
                  </a:ext>
                </a:extLst>
              </a:tr>
              <a:tr h="357717">
                <a:tc>
                  <a:txBody>
                    <a:bodyPr/>
                    <a:lstStyle/>
                    <a:p>
                      <a:pPr algn="ctr" fontAlgn="ctr"/>
                      <a:r>
                        <a:rPr lang="ja-JP" altLang="en-US" sz="1050" u="none" strike="noStrike">
                          <a:effectLst/>
                          <a:latin typeface="+mj-ea"/>
                          <a:ea typeface="+mj-ea"/>
                        </a:rPr>
                        <a:t>⑦</a:t>
                      </a:r>
                      <a:endParaRPr lang="ja-JP" altLang="en-US" sz="1050" b="0" i="0" u="none" strike="noStrike">
                        <a:solidFill>
                          <a:srgbClr val="000000"/>
                        </a:solidFill>
                        <a:effectLst/>
                        <a:latin typeface="+mj-ea"/>
                        <a:ea typeface="+mj-ea"/>
                      </a:endParaRPr>
                    </a:p>
                  </a:txBody>
                  <a:tcPr marL="7918" marR="7918" marT="79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050" u="none" strike="noStrike">
                          <a:effectLst/>
                          <a:latin typeface="+mj-ea"/>
                          <a:ea typeface="+mj-ea"/>
                        </a:rPr>
                        <a:t>選定療養</a:t>
                      </a:r>
                      <a:r>
                        <a:rPr lang="en-US" altLang="ja-JP" sz="1050" u="none" strike="noStrike">
                          <a:effectLst/>
                          <a:latin typeface="+mj-ea"/>
                          <a:ea typeface="+mj-ea"/>
                        </a:rPr>
                        <a:t>(④×1.1)</a:t>
                      </a:r>
                      <a:endParaRPr lang="en-US" altLang="ja-JP" sz="1050" b="0" i="0" u="none" strike="noStrike">
                        <a:solidFill>
                          <a:srgbClr val="000000"/>
                        </a:solidFill>
                        <a:effectLst/>
                        <a:latin typeface="+mj-ea"/>
                        <a:ea typeface="+mj-ea"/>
                      </a:endParaRPr>
                    </a:p>
                  </a:txBody>
                  <a:tcPr marL="7918" marR="7918" marT="79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200" u="none" strike="noStrike">
                          <a:effectLst/>
                          <a:latin typeface="+mj-ea"/>
                          <a:ea typeface="+mj-ea"/>
                        </a:rPr>
                        <a:t>7.4</a:t>
                      </a:r>
                      <a:endParaRPr lang="en-US" altLang="ja-JP" sz="1200" b="0" i="0" u="none" strike="noStrike">
                        <a:solidFill>
                          <a:srgbClr val="000000"/>
                        </a:solidFill>
                        <a:effectLst/>
                        <a:latin typeface="+mj-ea"/>
                        <a:ea typeface="+mj-ea"/>
                      </a:endParaRPr>
                    </a:p>
                  </a:txBody>
                  <a:tcPr marL="7918" marR="7918" marT="79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200" u="none" strike="noStrike">
                          <a:effectLst/>
                          <a:latin typeface="+mj-ea"/>
                          <a:ea typeface="+mj-ea"/>
                        </a:rPr>
                        <a:t>4.6</a:t>
                      </a:r>
                      <a:endParaRPr lang="en-US" altLang="ja-JP" sz="1200" b="0" i="0" u="none" strike="noStrike">
                        <a:solidFill>
                          <a:srgbClr val="000000"/>
                        </a:solidFill>
                        <a:effectLst/>
                        <a:latin typeface="+mj-ea"/>
                        <a:ea typeface="+mj-ea"/>
                      </a:endParaRPr>
                    </a:p>
                  </a:txBody>
                  <a:tcPr marL="7918" marR="7918" marT="79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200" u="none" strike="noStrike">
                          <a:effectLst/>
                          <a:latin typeface="+mj-ea"/>
                          <a:ea typeface="+mj-ea"/>
                        </a:rPr>
                        <a:t>2.8</a:t>
                      </a:r>
                      <a:endParaRPr lang="en-US" altLang="ja-JP" sz="1200" b="0" i="0" u="none" strike="noStrike">
                        <a:solidFill>
                          <a:srgbClr val="000000"/>
                        </a:solidFill>
                        <a:effectLst/>
                        <a:latin typeface="+mj-ea"/>
                        <a:ea typeface="+mj-ea"/>
                      </a:endParaRPr>
                    </a:p>
                  </a:txBody>
                  <a:tcPr marL="7918" marR="7918" marT="79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200" u="none" strike="noStrike" dirty="0">
                          <a:effectLst/>
                          <a:latin typeface="+mj-ea"/>
                          <a:ea typeface="+mj-ea"/>
                        </a:rPr>
                        <a:t>0.8</a:t>
                      </a:r>
                      <a:endParaRPr lang="en-US" altLang="ja-JP" sz="1200" b="0" i="0" u="none" strike="noStrike" dirty="0">
                        <a:solidFill>
                          <a:srgbClr val="000000"/>
                        </a:solidFill>
                        <a:effectLst/>
                        <a:latin typeface="+mj-ea"/>
                        <a:ea typeface="+mj-ea"/>
                      </a:endParaRPr>
                    </a:p>
                  </a:txBody>
                  <a:tcPr marL="7918" marR="7918" marT="79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8083322"/>
                  </a:ext>
                </a:extLst>
              </a:tr>
              <a:tr h="357717">
                <a:tc>
                  <a:txBody>
                    <a:bodyPr/>
                    <a:lstStyle/>
                    <a:p>
                      <a:pPr algn="ctr" fontAlgn="ctr"/>
                      <a:r>
                        <a:rPr lang="ja-JP" altLang="en-US" sz="1050" u="none" strike="noStrike">
                          <a:effectLst/>
                          <a:latin typeface="+mj-ea"/>
                          <a:ea typeface="+mj-ea"/>
                        </a:rPr>
                        <a:t>⑧</a:t>
                      </a:r>
                      <a:endParaRPr lang="ja-JP" altLang="en-US" sz="1050" b="0" i="0" u="none" strike="noStrike">
                        <a:solidFill>
                          <a:srgbClr val="000000"/>
                        </a:solidFill>
                        <a:effectLst/>
                        <a:latin typeface="+mj-ea"/>
                        <a:ea typeface="+mj-ea"/>
                      </a:endParaRPr>
                    </a:p>
                  </a:txBody>
                  <a:tcPr marL="7918" marR="7918" marT="79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ja-JP" altLang="en-US" sz="1050" u="none" strike="noStrike">
                          <a:effectLst/>
                          <a:latin typeface="+mj-ea"/>
                          <a:ea typeface="+mj-ea"/>
                        </a:rPr>
                        <a:t>合計</a:t>
                      </a:r>
                      <a:r>
                        <a:rPr lang="en-US" altLang="ja-JP" sz="1050" u="none" strike="noStrike">
                          <a:effectLst/>
                          <a:latin typeface="+mj-ea"/>
                          <a:ea typeface="+mj-ea"/>
                        </a:rPr>
                        <a:t>(⑥</a:t>
                      </a:r>
                      <a:r>
                        <a:rPr lang="ja-JP" altLang="en-US" sz="1050" u="none" strike="noStrike">
                          <a:effectLst/>
                          <a:latin typeface="+mj-ea"/>
                          <a:ea typeface="+mj-ea"/>
                        </a:rPr>
                        <a:t>＋⑦</a:t>
                      </a:r>
                      <a:r>
                        <a:rPr lang="en-US" altLang="ja-JP" sz="1050" u="none" strike="noStrike">
                          <a:effectLst/>
                          <a:latin typeface="+mj-ea"/>
                          <a:ea typeface="+mj-ea"/>
                        </a:rPr>
                        <a:t>)</a:t>
                      </a:r>
                      <a:endParaRPr lang="en-US" altLang="ja-JP" sz="1050" b="0" i="0" u="none" strike="noStrike">
                        <a:solidFill>
                          <a:srgbClr val="000000"/>
                        </a:solidFill>
                        <a:effectLst/>
                        <a:latin typeface="+mj-ea"/>
                        <a:ea typeface="+mj-ea"/>
                      </a:endParaRPr>
                    </a:p>
                  </a:txBody>
                  <a:tcPr marL="7918" marR="7918" marT="79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200" u="none" strike="noStrike">
                          <a:effectLst/>
                          <a:latin typeface="+mj-ea"/>
                          <a:ea typeface="+mj-ea"/>
                        </a:rPr>
                        <a:t>23.2 </a:t>
                      </a:r>
                      <a:endParaRPr lang="en-US" altLang="ja-JP" sz="1200" b="0" i="0" u="none" strike="noStrike">
                        <a:solidFill>
                          <a:srgbClr val="000000"/>
                        </a:solidFill>
                        <a:effectLst/>
                        <a:latin typeface="+mj-ea"/>
                        <a:ea typeface="+mj-ea"/>
                      </a:endParaRPr>
                    </a:p>
                  </a:txBody>
                  <a:tcPr marL="7918" marR="7918" marT="79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200" u="none" strike="noStrike" dirty="0">
                          <a:effectLst/>
                          <a:latin typeface="+mj-ea"/>
                          <a:ea typeface="+mj-ea"/>
                        </a:rPr>
                        <a:t>15.5 </a:t>
                      </a:r>
                      <a:endParaRPr lang="en-US" altLang="ja-JP" sz="1200" b="0" i="0" u="none" strike="noStrike" dirty="0">
                        <a:solidFill>
                          <a:srgbClr val="000000"/>
                        </a:solidFill>
                        <a:effectLst/>
                        <a:latin typeface="+mj-ea"/>
                        <a:ea typeface="+mj-ea"/>
                      </a:endParaRPr>
                    </a:p>
                  </a:txBody>
                  <a:tcPr marL="7918" marR="7918" marT="79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200" u="none" strike="noStrike" dirty="0">
                          <a:effectLst/>
                          <a:latin typeface="+mj-ea"/>
                          <a:ea typeface="+mj-ea"/>
                        </a:rPr>
                        <a:t>8.0 </a:t>
                      </a:r>
                      <a:endParaRPr lang="en-US" altLang="ja-JP" sz="1200" b="0" i="0" u="none" strike="noStrike" dirty="0">
                        <a:solidFill>
                          <a:srgbClr val="000000"/>
                        </a:solidFill>
                        <a:effectLst/>
                        <a:latin typeface="+mj-ea"/>
                        <a:ea typeface="+mj-ea"/>
                      </a:endParaRPr>
                    </a:p>
                  </a:txBody>
                  <a:tcPr marL="7918" marR="7918" marT="79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ja-JP" sz="1200" u="none" strike="noStrike" dirty="0">
                          <a:effectLst/>
                          <a:latin typeface="+mj-ea"/>
                          <a:ea typeface="+mj-ea"/>
                        </a:rPr>
                        <a:t>4.5 </a:t>
                      </a:r>
                      <a:endParaRPr lang="en-US" altLang="ja-JP" sz="1200" b="0" i="0" u="none" strike="noStrike" dirty="0">
                        <a:solidFill>
                          <a:srgbClr val="000000"/>
                        </a:solidFill>
                        <a:effectLst/>
                        <a:latin typeface="+mj-ea"/>
                        <a:ea typeface="+mj-ea"/>
                      </a:endParaRPr>
                    </a:p>
                  </a:txBody>
                  <a:tcPr marL="7918" marR="7918" marT="791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3625388"/>
                  </a:ext>
                </a:extLst>
              </a:tr>
            </a:tbl>
          </a:graphicData>
        </a:graphic>
      </p:graphicFrame>
      <p:graphicFrame>
        <p:nvGraphicFramePr>
          <p:cNvPr id="5" name="表 4">
            <a:extLst>
              <a:ext uri="{FF2B5EF4-FFF2-40B4-BE49-F238E27FC236}">
                <a16:creationId xmlns:a16="http://schemas.microsoft.com/office/drawing/2014/main" id="{64D15667-5A5B-6C1A-2137-4F7EF9DFA9E3}"/>
              </a:ext>
            </a:extLst>
          </p:cNvPr>
          <p:cNvGraphicFramePr>
            <a:graphicFrameLocks noGrp="1"/>
          </p:cNvGraphicFramePr>
          <p:nvPr>
            <p:extLst>
              <p:ext uri="{D42A27DB-BD31-4B8C-83A1-F6EECF244321}">
                <p14:modId xmlns:p14="http://schemas.microsoft.com/office/powerpoint/2010/main" val="1272690030"/>
              </p:ext>
            </p:extLst>
          </p:nvPr>
        </p:nvGraphicFramePr>
        <p:xfrm>
          <a:off x="1133474" y="4500562"/>
          <a:ext cx="7667624" cy="909638"/>
        </p:xfrm>
        <a:graphic>
          <a:graphicData uri="http://schemas.openxmlformats.org/drawingml/2006/table">
            <a:tbl>
              <a:tblPr>
                <a:tableStyleId>{616DA210-FB5B-4158-B5E0-FEB733F419BA}</a:tableStyleId>
              </a:tblPr>
              <a:tblGrid>
                <a:gridCol w="1196585">
                  <a:extLst>
                    <a:ext uri="{9D8B030D-6E8A-4147-A177-3AD203B41FA5}">
                      <a16:colId xmlns:a16="http://schemas.microsoft.com/office/drawing/2014/main" val="1797575099"/>
                    </a:ext>
                  </a:extLst>
                </a:gridCol>
                <a:gridCol w="1149167">
                  <a:extLst>
                    <a:ext uri="{9D8B030D-6E8A-4147-A177-3AD203B41FA5}">
                      <a16:colId xmlns:a16="http://schemas.microsoft.com/office/drawing/2014/main" val="1247849025"/>
                    </a:ext>
                  </a:extLst>
                </a:gridCol>
                <a:gridCol w="1461563">
                  <a:extLst>
                    <a:ext uri="{9D8B030D-6E8A-4147-A177-3AD203B41FA5}">
                      <a16:colId xmlns:a16="http://schemas.microsoft.com/office/drawing/2014/main" val="3284299757"/>
                    </a:ext>
                  </a:extLst>
                </a:gridCol>
                <a:gridCol w="1796271">
                  <a:extLst>
                    <a:ext uri="{9D8B030D-6E8A-4147-A177-3AD203B41FA5}">
                      <a16:colId xmlns:a16="http://schemas.microsoft.com/office/drawing/2014/main" val="3854857713"/>
                    </a:ext>
                  </a:extLst>
                </a:gridCol>
                <a:gridCol w="2064038">
                  <a:extLst>
                    <a:ext uri="{9D8B030D-6E8A-4147-A177-3AD203B41FA5}">
                      <a16:colId xmlns:a16="http://schemas.microsoft.com/office/drawing/2014/main" val="2364134539"/>
                    </a:ext>
                  </a:extLst>
                </a:gridCol>
              </a:tblGrid>
              <a:tr h="454819">
                <a:tc>
                  <a:txBody>
                    <a:bodyPr/>
                    <a:lstStyle/>
                    <a:p>
                      <a:pPr algn="l" fontAlgn="ctr"/>
                      <a:r>
                        <a:rPr lang="ja-JP" altLang="en-US" sz="1100" u="none" strike="noStrike">
                          <a:effectLst/>
                          <a:latin typeface="+mj-ea"/>
                          <a:ea typeface="+mj-ea"/>
                        </a:rPr>
                        <a:t>先発品</a:t>
                      </a:r>
                      <a:r>
                        <a:rPr lang="en-US" altLang="ja-JP" sz="1100" u="none" strike="noStrike">
                          <a:effectLst/>
                          <a:latin typeface="+mj-ea"/>
                          <a:ea typeface="+mj-ea"/>
                        </a:rPr>
                        <a:t>3</a:t>
                      </a:r>
                      <a:r>
                        <a:rPr lang="ja-JP" altLang="en-US" sz="1100" u="none" strike="noStrike">
                          <a:effectLst/>
                          <a:latin typeface="+mj-ea"/>
                          <a:ea typeface="+mj-ea"/>
                        </a:rPr>
                        <a:t>割</a:t>
                      </a:r>
                      <a:endParaRPr lang="ja-JP" altLang="en-US" sz="1100" b="0" i="0" u="none" strike="noStrike">
                        <a:solidFill>
                          <a:srgbClr val="000000"/>
                        </a:solidFill>
                        <a:effectLst/>
                        <a:latin typeface="+mj-ea"/>
                        <a:ea typeface="+mj-ea"/>
                      </a:endParaRPr>
                    </a:p>
                  </a:txBody>
                  <a:tcPr marL="8610" marR="8610" marT="861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en-US" altLang="ja-JP" sz="1400" u="none" strike="noStrike" dirty="0">
                          <a:effectLst/>
                          <a:latin typeface="+mj-ea"/>
                          <a:ea typeface="+mj-ea"/>
                        </a:rPr>
                        <a:t>17.8</a:t>
                      </a:r>
                      <a:endParaRPr lang="en-US" altLang="ja-JP" sz="1400" b="0" i="0" u="none" strike="noStrike" dirty="0">
                        <a:solidFill>
                          <a:srgbClr val="000000"/>
                        </a:solidFill>
                        <a:effectLst/>
                        <a:latin typeface="+mj-ea"/>
                        <a:ea typeface="+mj-ea"/>
                      </a:endParaRPr>
                    </a:p>
                  </a:txBody>
                  <a:tcPr marL="8610" marR="8610" marT="861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en-US" altLang="ja-JP" sz="1400" u="none" strike="noStrike">
                          <a:effectLst/>
                          <a:latin typeface="+mj-ea"/>
                          <a:ea typeface="+mj-ea"/>
                        </a:rPr>
                        <a:t>12.2</a:t>
                      </a:r>
                      <a:endParaRPr lang="en-US" altLang="ja-JP" sz="1400" b="0" i="0" u="none" strike="noStrike">
                        <a:solidFill>
                          <a:srgbClr val="000000"/>
                        </a:solidFill>
                        <a:effectLst/>
                        <a:latin typeface="+mj-ea"/>
                        <a:ea typeface="+mj-ea"/>
                      </a:endParaRPr>
                    </a:p>
                  </a:txBody>
                  <a:tcPr marL="8610" marR="8610" marT="861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en-US" altLang="ja-JP" sz="1400" u="none" strike="noStrike">
                          <a:effectLst/>
                          <a:latin typeface="+mj-ea"/>
                          <a:ea typeface="+mj-ea"/>
                        </a:rPr>
                        <a:t>6.0</a:t>
                      </a:r>
                      <a:endParaRPr lang="en-US" altLang="ja-JP" sz="1400" b="0" i="0" u="none" strike="noStrike">
                        <a:solidFill>
                          <a:srgbClr val="000000"/>
                        </a:solidFill>
                        <a:effectLst/>
                        <a:latin typeface="+mj-ea"/>
                        <a:ea typeface="+mj-ea"/>
                      </a:endParaRPr>
                    </a:p>
                  </a:txBody>
                  <a:tcPr marL="8610" marR="8610" marT="861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en-US" altLang="ja-JP" sz="1400" u="none" strike="noStrike">
                          <a:effectLst/>
                          <a:latin typeface="+mj-ea"/>
                          <a:ea typeface="+mj-ea"/>
                        </a:rPr>
                        <a:t>3.9</a:t>
                      </a:r>
                      <a:endParaRPr lang="en-US" altLang="ja-JP" sz="1400" b="0" i="0" u="none" strike="noStrike">
                        <a:solidFill>
                          <a:srgbClr val="000000"/>
                        </a:solidFill>
                        <a:effectLst/>
                        <a:latin typeface="+mj-ea"/>
                        <a:ea typeface="+mj-ea"/>
                      </a:endParaRPr>
                    </a:p>
                  </a:txBody>
                  <a:tcPr marL="8610" marR="8610" marT="861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864551919"/>
                  </a:ext>
                </a:extLst>
              </a:tr>
              <a:tr h="454819">
                <a:tc>
                  <a:txBody>
                    <a:bodyPr/>
                    <a:lstStyle/>
                    <a:p>
                      <a:pPr algn="l" fontAlgn="ctr"/>
                      <a:r>
                        <a:rPr lang="ja-JP" altLang="en-US" sz="1100" u="none" strike="noStrike">
                          <a:effectLst/>
                          <a:latin typeface="+mj-ea"/>
                          <a:ea typeface="+mj-ea"/>
                        </a:rPr>
                        <a:t>後発品</a:t>
                      </a:r>
                      <a:r>
                        <a:rPr lang="en-US" altLang="ja-JP" sz="1100" u="none" strike="noStrike">
                          <a:effectLst/>
                          <a:latin typeface="+mj-ea"/>
                          <a:ea typeface="+mj-ea"/>
                        </a:rPr>
                        <a:t>3</a:t>
                      </a:r>
                      <a:r>
                        <a:rPr lang="ja-JP" altLang="en-US" sz="1100" u="none" strike="noStrike">
                          <a:effectLst/>
                          <a:latin typeface="+mj-ea"/>
                          <a:ea typeface="+mj-ea"/>
                        </a:rPr>
                        <a:t>割</a:t>
                      </a:r>
                      <a:endParaRPr lang="ja-JP" altLang="en-US" sz="1100" b="0" i="0" u="none" strike="noStrike">
                        <a:solidFill>
                          <a:srgbClr val="000000"/>
                        </a:solidFill>
                        <a:effectLst/>
                        <a:latin typeface="+mj-ea"/>
                        <a:ea typeface="+mj-ea"/>
                      </a:endParaRPr>
                    </a:p>
                  </a:txBody>
                  <a:tcPr marL="8610" marR="8610" marT="861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en-US" altLang="ja-JP" sz="1400" u="none" strike="noStrike" dirty="0">
                          <a:effectLst/>
                          <a:latin typeface="+mj-ea"/>
                          <a:ea typeface="+mj-ea"/>
                        </a:rPr>
                        <a:t>9.7</a:t>
                      </a:r>
                      <a:endParaRPr lang="en-US" altLang="ja-JP" sz="1400" b="0" i="0" u="none" strike="noStrike" dirty="0">
                        <a:solidFill>
                          <a:srgbClr val="000000"/>
                        </a:solidFill>
                        <a:effectLst/>
                        <a:latin typeface="+mj-ea"/>
                        <a:ea typeface="+mj-ea"/>
                      </a:endParaRPr>
                    </a:p>
                  </a:txBody>
                  <a:tcPr marL="8610" marR="8610" marT="861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en-US" altLang="ja-JP" sz="1400" u="none" strike="noStrike" dirty="0">
                          <a:effectLst/>
                          <a:latin typeface="+mj-ea"/>
                          <a:ea typeface="+mj-ea"/>
                        </a:rPr>
                        <a:t>7.2</a:t>
                      </a:r>
                      <a:endParaRPr lang="en-US" altLang="ja-JP" sz="1400" b="0" i="0" u="none" strike="noStrike" dirty="0">
                        <a:solidFill>
                          <a:srgbClr val="000000"/>
                        </a:solidFill>
                        <a:effectLst/>
                        <a:latin typeface="+mj-ea"/>
                        <a:ea typeface="+mj-ea"/>
                      </a:endParaRPr>
                    </a:p>
                  </a:txBody>
                  <a:tcPr marL="8610" marR="8610" marT="861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en-US" altLang="ja-JP" sz="1400" u="none" strike="noStrike" dirty="0">
                          <a:effectLst/>
                          <a:latin typeface="+mj-ea"/>
                          <a:ea typeface="+mj-ea"/>
                        </a:rPr>
                        <a:t>3.0</a:t>
                      </a:r>
                      <a:endParaRPr lang="en-US" altLang="ja-JP" sz="1400" b="0" i="0" u="none" strike="noStrike" dirty="0">
                        <a:solidFill>
                          <a:srgbClr val="000000"/>
                        </a:solidFill>
                        <a:effectLst/>
                        <a:latin typeface="+mj-ea"/>
                        <a:ea typeface="+mj-ea"/>
                      </a:endParaRPr>
                    </a:p>
                  </a:txBody>
                  <a:tcPr marL="8610" marR="8610" marT="861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en-US" altLang="ja-JP" sz="1400" u="none" strike="noStrike" dirty="0">
                          <a:effectLst/>
                          <a:latin typeface="+mj-ea"/>
                          <a:ea typeface="+mj-ea"/>
                        </a:rPr>
                        <a:t>3.0</a:t>
                      </a:r>
                      <a:endParaRPr lang="en-US" altLang="ja-JP" sz="1400" b="0" i="0" u="none" strike="noStrike" dirty="0">
                        <a:solidFill>
                          <a:srgbClr val="000000"/>
                        </a:solidFill>
                        <a:effectLst/>
                        <a:latin typeface="+mj-ea"/>
                        <a:ea typeface="+mj-ea"/>
                      </a:endParaRPr>
                    </a:p>
                  </a:txBody>
                  <a:tcPr marL="8610" marR="8610" marT="861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996383823"/>
                  </a:ext>
                </a:extLst>
              </a:tr>
            </a:tbl>
          </a:graphicData>
        </a:graphic>
      </p:graphicFrame>
      <p:sp>
        <p:nvSpPr>
          <p:cNvPr id="6" name="正方形/長方形 5">
            <a:extLst>
              <a:ext uri="{FF2B5EF4-FFF2-40B4-BE49-F238E27FC236}">
                <a16:creationId xmlns:a16="http://schemas.microsoft.com/office/drawing/2014/main" id="{FDA1BEEC-0E04-E33C-EDBE-4B34E20DDFAF}"/>
              </a:ext>
            </a:extLst>
          </p:cNvPr>
          <p:cNvSpPr/>
          <p:nvPr/>
        </p:nvSpPr>
        <p:spPr>
          <a:xfrm>
            <a:off x="2305050" y="3703923"/>
            <a:ext cx="6496048" cy="1239552"/>
          </a:xfrm>
          <a:prstGeom prst="rect">
            <a:avLst/>
          </a:prstGeom>
          <a:noFill/>
          <a:ln w="28575">
            <a:solidFill>
              <a:srgbClr val="FF656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9983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9C90705-76CA-B03A-9780-73C477B82430}"/>
              </a:ext>
            </a:extLst>
          </p:cNvPr>
          <p:cNvSpPr txBox="1"/>
          <p:nvPr/>
        </p:nvSpPr>
        <p:spPr>
          <a:xfrm>
            <a:off x="548640" y="513805"/>
            <a:ext cx="2492990"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　服薬情報等提供料</a:t>
            </a:r>
          </a:p>
        </p:txBody>
      </p:sp>
      <p:sp>
        <p:nvSpPr>
          <p:cNvPr id="6" name="テキスト ボックス 5">
            <a:extLst>
              <a:ext uri="{FF2B5EF4-FFF2-40B4-BE49-F238E27FC236}">
                <a16:creationId xmlns:a16="http://schemas.microsoft.com/office/drawing/2014/main" id="{AE02139B-72B7-AB8A-DEA8-BD474ACF4EF5}"/>
              </a:ext>
            </a:extLst>
          </p:cNvPr>
          <p:cNvSpPr txBox="1"/>
          <p:nvPr/>
        </p:nvSpPr>
        <p:spPr>
          <a:xfrm>
            <a:off x="721201" y="1761117"/>
            <a:ext cx="7366119" cy="2308324"/>
          </a:xfrm>
          <a:prstGeom prst="rect">
            <a:avLst/>
          </a:prstGeom>
          <a:noFill/>
        </p:spPr>
        <p:txBody>
          <a:bodyPr wrap="none" rtlCol="0">
            <a:spAutoFit/>
          </a:bodyPr>
          <a:lstStyle/>
          <a:p>
            <a:r>
              <a:rPr kumimoji="1" lang="ja-JP" altLang="en-US" sz="1600" dirty="0">
                <a:latin typeface="+mj-ea"/>
                <a:ea typeface="+mj-ea"/>
              </a:rPr>
              <a:t>１　服薬情報等提供料１　・・・</a:t>
            </a:r>
            <a:r>
              <a:rPr kumimoji="1" lang="en-US" altLang="ja-JP" sz="1600" dirty="0">
                <a:latin typeface="+mj-ea"/>
                <a:ea typeface="+mj-ea"/>
              </a:rPr>
              <a:t>30</a:t>
            </a:r>
            <a:r>
              <a:rPr kumimoji="1" lang="ja-JP" altLang="en-US" sz="1600" dirty="0">
                <a:latin typeface="+mj-ea"/>
                <a:ea typeface="+mj-ea"/>
              </a:rPr>
              <a:t>点</a:t>
            </a:r>
            <a:endParaRPr kumimoji="1" lang="en-US" altLang="ja-JP" sz="1600" dirty="0">
              <a:latin typeface="+mj-ea"/>
              <a:ea typeface="+mj-ea"/>
            </a:endParaRPr>
          </a:p>
          <a:p>
            <a:r>
              <a:rPr kumimoji="1" lang="ja-JP" altLang="en-US" sz="1600" dirty="0">
                <a:latin typeface="+mj-ea"/>
                <a:ea typeface="+mj-ea"/>
              </a:rPr>
              <a:t>２　服薬情報等提供料２　・・・</a:t>
            </a:r>
            <a:r>
              <a:rPr kumimoji="1" lang="en-US" altLang="ja-JP" sz="1600" dirty="0">
                <a:latin typeface="+mj-ea"/>
                <a:ea typeface="+mj-ea"/>
              </a:rPr>
              <a:t>20</a:t>
            </a:r>
            <a:r>
              <a:rPr kumimoji="1" lang="ja-JP" altLang="en-US" sz="1600" dirty="0">
                <a:latin typeface="+mj-ea"/>
                <a:ea typeface="+mj-ea"/>
              </a:rPr>
              <a:t>点　→　</a:t>
            </a:r>
            <a:r>
              <a:rPr kumimoji="1" lang="en-US" altLang="ja-JP" sz="1600" dirty="0">
                <a:latin typeface="+mj-ea"/>
                <a:ea typeface="+mj-ea"/>
              </a:rPr>
              <a:t>20</a:t>
            </a:r>
            <a:r>
              <a:rPr kumimoji="1" lang="ja-JP" altLang="en-US" sz="1600" dirty="0">
                <a:latin typeface="+mj-ea"/>
                <a:ea typeface="+mj-ea"/>
              </a:rPr>
              <a:t>点</a:t>
            </a:r>
            <a:endParaRPr kumimoji="1" lang="en-US" altLang="ja-JP" sz="1600" dirty="0">
              <a:latin typeface="+mj-ea"/>
              <a:ea typeface="+mj-ea"/>
            </a:endParaRPr>
          </a:p>
          <a:p>
            <a:r>
              <a:rPr kumimoji="1" lang="ja-JP" altLang="en-US" sz="1600" dirty="0">
                <a:latin typeface="+mj-ea"/>
                <a:ea typeface="+mj-ea"/>
              </a:rPr>
              <a:t>　　　</a:t>
            </a:r>
            <a:endParaRPr kumimoji="1" lang="en-US" altLang="ja-JP" sz="1600" dirty="0">
              <a:latin typeface="+mj-ea"/>
              <a:ea typeface="+mj-ea"/>
            </a:endParaRPr>
          </a:p>
          <a:p>
            <a:r>
              <a:rPr kumimoji="1" lang="ja-JP" altLang="en-US" sz="1600" dirty="0">
                <a:latin typeface="+mj-ea"/>
                <a:ea typeface="+mj-ea"/>
              </a:rPr>
              <a:t>　　　イ　医療機関に必要な情報を文書により提供した場合　</a:t>
            </a:r>
            <a:endParaRPr kumimoji="1" lang="en-US" altLang="ja-JP" sz="1600" dirty="0">
              <a:latin typeface="+mj-ea"/>
              <a:ea typeface="+mj-ea"/>
            </a:endParaRPr>
          </a:p>
          <a:p>
            <a:r>
              <a:rPr kumimoji="1" lang="ja-JP" altLang="en-US" sz="1600" dirty="0">
                <a:latin typeface="+mj-ea"/>
                <a:ea typeface="+mj-ea"/>
              </a:rPr>
              <a:t>　　　ロ　リフィル処方箋に基づく調剤後、処方医に必要な情報と文書により</a:t>
            </a:r>
            <a:endParaRPr kumimoji="1" lang="en-US" altLang="ja-JP" sz="1600" dirty="0">
              <a:latin typeface="+mj-ea"/>
              <a:ea typeface="+mj-ea"/>
            </a:endParaRPr>
          </a:p>
          <a:p>
            <a:r>
              <a:rPr kumimoji="1" lang="ja-JP" altLang="en-US" sz="1600" dirty="0">
                <a:latin typeface="+mj-ea"/>
                <a:ea typeface="+mj-ea"/>
              </a:rPr>
              <a:t>　　　　　提供した場合　　　　　　　　　</a:t>
            </a:r>
            <a:endParaRPr kumimoji="1" lang="en-US" altLang="ja-JP" sz="1600" dirty="0">
              <a:latin typeface="+mj-ea"/>
              <a:ea typeface="+mj-ea"/>
            </a:endParaRPr>
          </a:p>
          <a:p>
            <a:r>
              <a:rPr kumimoji="1" lang="ja-JP" altLang="en-US" sz="1600" dirty="0">
                <a:latin typeface="+mj-ea"/>
                <a:ea typeface="+mj-ea"/>
              </a:rPr>
              <a:t>　　　ハ　介護支援専門員に必要な情報を提供した場合　　　</a:t>
            </a:r>
            <a:endParaRPr kumimoji="1" lang="en-US" altLang="ja-JP" sz="1600" dirty="0">
              <a:latin typeface="+mj-ea"/>
              <a:ea typeface="+mj-ea"/>
            </a:endParaRPr>
          </a:p>
          <a:p>
            <a:endParaRPr kumimoji="1" lang="en-US" altLang="ja-JP" sz="1600" dirty="0">
              <a:latin typeface="+mj-ea"/>
              <a:ea typeface="+mj-ea"/>
            </a:endParaRPr>
          </a:p>
          <a:p>
            <a:r>
              <a:rPr kumimoji="1" lang="ja-JP" altLang="en-US" sz="1600" dirty="0">
                <a:latin typeface="+mj-ea"/>
                <a:ea typeface="+mj-ea"/>
              </a:rPr>
              <a:t>３　服薬情報等提供料３　・・・</a:t>
            </a:r>
            <a:r>
              <a:rPr kumimoji="1" lang="en-US" altLang="ja-JP" sz="1600" dirty="0">
                <a:latin typeface="+mj-ea"/>
                <a:ea typeface="+mj-ea"/>
              </a:rPr>
              <a:t>50</a:t>
            </a:r>
            <a:r>
              <a:rPr kumimoji="1" lang="ja-JP" altLang="en-US" sz="1600" dirty="0">
                <a:latin typeface="+mj-ea"/>
                <a:ea typeface="+mj-ea"/>
              </a:rPr>
              <a:t>点</a:t>
            </a:r>
            <a:endParaRPr kumimoji="1" lang="en-US" altLang="ja-JP" sz="1600" dirty="0">
              <a:latin typeface="+mj-ea"/>
              <a:ea typeface="+mj-ea"/>
            </a:endParaRPr>
          </a:p>
        </p:txBody>
      </p:sp>
      <p:sp>
        <p:nvSpPr>
          <p:cNvPr id="2" name="正方形/長方形 1">
            <a:extLst>
              <a:ext uri="{FF2B5EF4-FFF2-40B4-BE49-F238E27FC236}">
                <a16:creationId xmlns:a16="http://schemas.microsoft.com/office/drawing/2014/main" id="{921D87AD-7EC0-061C-2241-7EF84F7D2066}"/>
              </a:ext>
            </a:extLst>
          </p:cNvPr>
          <p:cNvSpPr/>
          <p:nvPr/>
        </p:nvSpPr>
        <p:spPr>
          <a:xfrm>
            <a:off x="721201" y="1070768"/>
            <a:ext cx="3059205" cy="36933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メイリオ" panose="020B0604030504040204" pitchFamily="50" charset="-128"/>
              </a:rPr>
              <a:t>服薬情報等提供料２</a:t>
            </a:r>
          </a:p>
        </p:txBody>
      </p:sp>
      <p:sp>
        <p:nvSpPr>
          <p:cNvPr id="4" name="テキスト ボックス 3">
            <a:extLst>
              <a:ext uri="{FF2B5EF4-FFF2-40B4-BE49-F238E27FC236}">
                <a16:creationId xmlns:a16="http://schemas.microsoft.com/office/drawing/2014/main" id="{5DFAD94D-C8B8-E323-920D-48096174725F}"/>
              </a:ext>
            </a:extLst>
          </p:cNvPr>
          <p:cNvSpPr txBox="1"/>
          <p:nvPr/>
        </p:nvSpPr>
        <p:spPr>
          <a:xfrm>
            <a:off x="721201" y="4313817"/>
            <a:ext cx="8022749" cy="523220"/>
          </a:xfrm>
          <a:prstGeom prst="rect">
            <a:avLst/>
          </a:prstGeom>
          <a:noFill/>
        </p:spPr>
        <p:txBody>
          <a:bodyPr wrap="square" rtlCol="0">
            <a:spAutoFit/>
          </a:bodyPr>
          <a:lstStyle/>
          <a:p>
            <a:r>
              <a:rPr kumimoji="1" lang="en-US" altLang="ja-JP" sz="1400" dirty="0">
                <a:latin typeface="+mj-ea"/>
                <a:ea typeface="+mj-ea"/>
              </a:rPr>
              <a:t>※</a:t>
            </a:r>
            <a:r>
              <a:rPr kumimoji="1" lang="ja-JP" altLang="en-US" sz="1400" dirty="0">
                <a:latin typeface="+mj-ea"/>
                <a:ea typeface="+mj-ea"/>
              </a:rPr>
              <a:t>特別調剤基本料</a:t>
            </a:r>
            <a:r>
              <a:rPr kumimoji="1" lang="en-US" altLang="ja-JP" sz="1400" dirty="0">
                <a:latin typeface="+mj-ea"/>
                <a:ea typeface="+mj-ea"/>
              </a:rPr>
              <a:t>A</a:t>
            </a:r>
            <a:r>
              <a:rPr kumimoji="1" lang="ja-JP" altLang="en-US" sz="1400" dirty="0">
                <a:latin typeface="+mj-ea"/>
                <a:ea typeface="+mj-ea"/>
              </a:rPr>
              <a:t>を算定する保険薬局は同一敷地内にある医療機関に対して情報提供を行った場</a:t>
            </a:r>
            <a:endParaRPr kumimoji="1" lang="en-US" altLang="ja-JP" sz="1400" dirty="0">
              <a:latin typeface="+mj-ea"/>
              <a:ea typeface="+mj-ea"/>
            </a:endParaRPr>
          </a:p>
          <a:p>
            <a:r>
              <a:rPr kumimoji="1" lang="ja-JP" altLang="en-US" sz="1400" dirty="0">
                <a:latin typeface="+mj-ea"/>
                <a:ea typeface="+mj-ea"/>
              </a:rPr>
              <a:t>　合には算定できない</a:t>
            </a:r>
            <a:endParaRPr kumimoji="1" lang="en-US" altLang="ja-JP" sz="1400" dirty="0">
              <a:latin typeface="+mj-ea"/>
              <a:ea typeface="+mj-ea"/>
            </a:endParaRPr>
          </a:p>
        </p:txBody>
      </p:sp>
      <p:sp>
        <p:nvSpPr>
          <p:cNvPr id="5" name="正方形/長方形 4">
            <a:extLst>
              <a:ext uri="{FF2B5EF4-FFF2-40B4-BE49-F238E27FC236}">
                <a16:creationId xmlns:a16="http://schemas.microsoft.com/office/drawing/2014/main" id="{4B55F1B7-767B-28B3-29F0-EF97FB436A95}"/>
              </a:ext>
            </a:extLst>
          </p:cNvPr>
          <p:cNvSpPr/>
          <p:nvPr/>
        </p:nvSpPr>
        <p:spPr>
          <a:xfrm>
            <a:off x="721201" y="4912136"/>
            <a:ext cx="3755549" cy="338554"/>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mj-ea"/>
                <a:ea typeface="+mj-ea"/>
              </a:rPr>
              <a:t>服薬情報等提供料２　</a:t>
            </a:r>
            <a:r>
              <a:rPr kumimoji="1" lang="en-US" altLang="ja-JP" sz="1400" dirty="0">
                <a:latin typeface="+mj-ea"/>
                <a:ea typeface="+mj-ea"/>
              </a:rPr>
              <a:t>(</a:t>
            </a:r>
            <a:r>
              <a:rPr kumimoji="1" lang="ja-JP" altLang="en-US" sz="1400" dirty="0">
                <a:latin typeface="+mj-ea"/>
                <a:ea typeface="+mj-ea"/>
              </a:rPr>
              <a:t>介護支援専門員</a:t>
            </a:r>
            <a:r>
              <a:rPr kumimoji="1" lang="en-US" altLang="ja-JP" sz="1400" dirty="0">
                <a:latin typeface="+mj-ea"/>
                <a:ea typeface="+mj-ea"/>
              </a:rPr>
              <a:t>)</a:t>
            </a:r>
            <a:endParaRPr kumimoji="1" lang="ja-JP" altLang="en-US" sz="1400" dirty="0">
              <a:latin typeface="+mj-ea"/>
              <a:ea typeface="+mj-ea"/>
            </a:endParaRPr>
          </a:p>
        </p:txBody>
      </p:sp>
      <p:sp>
        <p:nvSpPr>
          <p:cNvPr id="7" name="テキスト ボックス 6">
            <a:extLst>
              <a:ext uri="{FF2B5EF4-FFF2-40B4-BE49-F238E27FC236}">
                <a16:creationId xmlns:a16="http://schemas.microsoft.com/office/drawing/2014/main" id="{3311BA0C-AC5A-C665-153C-8DA6E1DC3B28}"/>
              </a:ext>
            </a:extLst>
          </p:cNvPr>
          <p:cNvSpPr txBox="1"/>
          <p:nvPr/>
        </p:nvSpPr>
        <p:spPr>
          <a:xfrm>
            <a:off x="721201" y="5479455"/>
            <a:ext cx="6091732" cy="307777"/>
          </a:xfrm>
          <a:prstGeom prst="rect">
            <a:avLst/>
          </a:prstGeom>
          <a:noFill/>
        </p:spPr>
        <p:txBody>
          <a:bodyPr wrap="none" rtlCol="0">
            <a:spAutoFit/>
          </a:bodyPr>
          <a:lstStyle/>
          <a:p>
            <a:r>
              <a:rPr kumimoji="1" lang="ja-JP" altLang="en-US" sz="1400" dirty="0"/>
              <a:t>在宅管理の報酬と服薬情報等提供料の併算定は不可　→　外来患者が対象</a:t>
            </a:r>
          </a:p>
        </p:txBody>
      </p:sp>
    </p:spTree>
    <p:extLst>
      <p:ext uri="{BB962C8B-B14F-4D97-AF65-F5344CB8AC3E}">
        <p14:creationId xmlns:p14="http://schemas.microsoft.com/office/powerpoint/2010/main" val="16075430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1CA8684-4075-0349-AA27-B88D646E9259}"/>
              </a:ext>
            </a:extLst>
          </p:cNvPr>
          <p:cNvSpPr txBox="1"/>
          <p:nvPr/>
        </p:nvSpPr>
        <p:spPr>
          <a:xfrm>
            <a:off x="548640" y="513805"/>
            <a:ext cx="2723823"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　服薬情報等提供料２</a:t>
            </a:r>
          </a:p>
        </p:txBody>
      </p:sp>
      <p:sp>
        <p:nvSpPr>
          <p:cNvPr id="5" name="テキスト ボックス 4">
            <a:extLst>
              <a:ext uri="{FF2B5EF4-FFF2-40B4-BE49-F238E27FC236}">
                <a16:creationId xmlns:a16="http://schemas.microsoft.com/office/drawing/2014/main" id="{9FB10421-41AC-F5F3-4B5D-636370F62411}"/>
              </a:ext>
            </a:extLst>
          </p:cNvPr>
          <p:cNvSpPr txBox="1"/>
          <p:nvPr/>
        </p:nvSpPr>
        <p:spPr>
          <a:xfrm>
            <a:off x="623887" y="1428512"/>
            <a:ext cx="7896225" cy="1600438"/>
          </a:xfrm>
          <a:prstGeom prst="rect">
            <a:avLst/>
          </a:prstGeom>
          <a:noFill/>
        </p:spPr>
        <p:txBody>
          <a:bodyPr wrap="square">
            <a:spAutoFit/>
          </a:bodyPr>
          <a:lstStyle/>
          <a:p>
            <a:r>
              <a:rPr lang="ja-JP" altLang="en-US" sz="1400" dirty="0">
                <a:latin typeface="+mj-ea"/>
                <a:ea typeface="+mj-ea"/>
              </a:rPr>
              <a:t>患者又はその家族等の求めがあった場合、患者の同意を得て、次に掲げる情報等の内容について、患者又はその家族等に対して速やかに提供等し、当該情報に関する患者の状態等の確認及び必要な指導を次回以降の来局時に行った場合。</a:t>
            </a:r>
            <a:endParaRPr lang="en-US" altLang="ja-JP" sz="1400" dirty="0">
              <a:latin typeface="+mj-ea"/>
              <a:ea typeface="+mj-ea"/>
            </a:endParaRPr>
          </a:p>
          <a:p>
            <a:endParaRPr lang="en-US" altLang="ja-JP" sz="1400" dirty="0">
              <a:latin typeface="+mj-ea"/>
              <a:ea typeface="+mj-ea"/>
            </a:endParaRPr>
          </a:p>
          <a:p>
            <a:r>
              <a:rPr lang="ja-JP" altLang="en-US" sz="1400" dirty="0">
                <a:latin typeface="+mj-ea"/>
                <a:ea typeface="+mj-ea"/>
              </a:rPr>
              <a:t> </a:t>
            </a:r>
            <a:r>
              <a:rPr lang="en-US" altLang="ja-JP" sz="1400" dirty="0">
                <a:latin typeface="+mj-ea"/>
                <a:ea typeface="+mj-ea"/>
              </a:rPr>
              <a:t>(</a:t>
            </a:r>
            <a:r>
              <a:rPr lang="ja-JP" altLang="en-US" sz="1400" dirty="0">
                <a:latin typeface="+mj-ea"/>
                <a:ea typeface="+mj-ea"/>
              </a:rPr>
              <a:t>イ</a:t>
            </a:r>
            <a:r>
              <a:rPr lang="en-US" altLang="ja-JP" sz="1400" dirty="0">
                <a:latin typeface="+mj-ea"/>
                <a:ea typeface="+mj-ea"/>
              </a:rPr>
              <a:t>) </a:t>
            </a:r>
            <a:r>
              <a:rPr lang="ja-JP" altLang="en-US" sz="1400" dirty="0">
                <a:latin typeface="+mj-ea"/>
                <a:ea typeface="+mj-ea"/>
              </a:rPr>
              <a:t>緊急安全性情報、安全性速報や医薬品・医療機器等安全性情報など、処方箋受付 時に提供　</a:t>
            </a:r>
            <a:endParaRPr lang="en-US" altLang="ja-JP" sz="1400" dirty="0">
              <a:latin typeface="+mj-ea"/>
              <a:ea typeface="+mj-ea"/>
            </a:endParaRPr>
          </a:p>
          <a:p>
            <a:r>
              <a:rPr lang="ja-JP" altLang="en-US" sz="1400" dirty="0">
                <a:latin typeface="+mj-ea"/>
                <a:ea typeface="+mj-ea"/>
              </a:rPr>
              <a:t>　　 した薬剤情報以外の情報で患者の服薬期間中に新たに知り得た情報 </a:t>
            </a:r>
            <a:endParaRPr lang="en-US" altLang="ja-JP" sz="1400" dirty="0">
              <a:latin typeface="+mj-ea"/>
              <a:ea typeface="+mj-ea"/>
            </a:endParaRPr>
          </a:p>
          <a:p>
            <a:r>
              <a:rPr lang="en-US" altLang="ja-JP" sz="1400" dirty="0">
                <a:latin typeface="+mj-ea"/>
                <a:ea typeface="+mj-ea"/>
              </a:rPr>
              <a:t>(</a:t>
            </a:r>
            <a:r>
              <a:rPr lang="ja-JP" altLang="en-US" sz="1400" dirty="0">
                <a:latin typeface="+mj-ea"/>
                <a:ea typeface="+mj-ea"/>
              </a:rPr>
              <a:t>ロ</a:t>
            </a:r>
            <a:r>
              <a:rPr lang="en-US" altLang="ja-JP" sz="1400" dirty="0">
                <a:latin typeface="+mj-ea"/>
                <a:ea typeface="+mj-ea"/>
              </a:rPr>
              <a:t>) </a:t>
            </a:r>
            <a:r>
              <a:rPr lang="ja-JP" altLang="en-US" sz="1400" dirty="0">
                <a:latin typeface="+mj-ea"/>
                <a:ea typeface="+mj-ea"/>
              </a:rPr>
              <a:t>患者の服薬期間中に服薬状況の確認及び必要な指導 </a:t>
            </a:r>
          </a:p>
        </p:txBody>
      </p:sp>
      <p:sp>
        <p:nvSpPr>
          <p:cNvPr id="6" name="正方形/長方形 5">
            <a:extLst>
              <a:ext uri="{FF2B5EF4-FFF2-40B4-BE49-F238E27FC236}">
                <a16:creationId xmlns:a16="http://schemas.microsoft.com/office/drawing/2014/main" id="{70CD430E-CA52-B6ED-4324-EA862C998B31}"/>
              </a:ext>
            </a:extLst>
          </p:cNvPr>
          <p:cNvSpPr/>
          <p:nvPr/>
        </p:nvSpPr>
        <p:spPr>
          <a:xfrm>
            <a:off x="623887" y="1037863"/>
            <a:ext cx="2095500" cy="314325"/>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算定要件の見直し</a:t>
            </a:r>
          </a:p>
        </p:txBody>
      </p:sp>
      <p:sp>
        <p:nvSpPr>
          <p:cNvPr id="7" name="正方形/長方形 6">
            <a:extLst>
              <a:ext uri="{FF2B5EF4-FFF2-40B4-BE49-F238E27FC236}">
                <a16:creationId xmlns:a16="http://schemas.microsoft.com/office/drawing/2014/main" id="{82C64BE7-634E-BD32-143B-BBCDE6FB912F}"/>
              </a:ext>
            </a:extLst>
          </p:cNvPr>
          <p:cNvSpPr/>
          <p:nvPr/>
        </p:nvSpPr>
        <p:spPr>
          <a:xfrm>
            <a:off x="638173" y="1352187"/>
            <a:ext cx="8020051" cy="1781537"/>
          </a:xfrm>
          <a:prstGeom prst="rect">
            <a:avLst/>
          </a:pr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79F70DB8-C053-2BE2-5BCF-230D33427889}"/>
              </a:ext>
            </a:extLst>
          </p:cNvPr>
          <p:cNvPicPr>
            <a:picLocks noChangeAspect="1"/>
          </p:cNvPicPr>
          <p:nvPr/>
        </p:nvPicPr>
        <p:blipFill>
          <a:blip r:embed="rId2"/>
          <a:stretch>
            <a:fillRect/>
          </a:stretch>
        </p:blipFill>
        <p:spPr>
          <a:xfrm>
            <a:off x="697706" y="3429000"/>
            <a:ext cx="4043362" cy="3141605"/>
          </a:xfrm>
          <a:prstGeom prst="rect">
            <a:avLst/>
          </a:prstGeom>
        </p:spPr>
      </p:pic>
      <p:sp>
        <p:nvSpPr>
          <p:cNvPr id="10" name="正方形/長方形 9">
            <a:extLst>
              <a:ext uri="{FF2B5EF4-FFF2-40B4-BE49-F238E27FC236}">
                <a16:creationId xmlns:a16="http://schemas.microsoft.com/office/drawing/2014/main" id="{55944A2F-CB1E-6E83-6F27-AB4DC580D921}"/>
              </a:ext>
            </a:extLst>
          </p:cNvPr>
          <p:cNvSpPr/>
          <p:nvPr/>
        </p:nvSpPr>
        <p:spPr>
          <a:xfrm>
            <a:off x="3409949" y="3695700"/>
            <a:ext cx="1419225" cy="381000"/>
          </a:xfrm>
          <a:prstGeom prst="rect">
            <a:avLst/>
          </a:prstGeom>
          <a:noFill/>
          <a:ln w="28575">
            <a:solidFill>
              <a:srgbClr val="FF5757"/>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1AC5AC24-8BB1-B417-F856-04A3B4138D63}"/>
              </a:ext>
            </a:extLst>
          </p:cNvPr>
          <p:cNvSpPr txBox="1"/>
          <p:nvPr/>
        </p:nvSpPr>
        <p:spPr>
          <a:xfrm>
            <a:off x="4895851" y="3695700"/>
            <a:ext cx="3867150" cy="738664"/>
          </a:xfrm>
          <a:prstGeom prst="rect">
            <a:avLst/>
          </a:prstGeom>
          <a:noFill/>
        </p:spPr>
        <p:txBody>
          <a:bodyPr wrap="square" rtlCol="0">
            <a:spAutoFit/>
          </a:bodyPr>
          <a:lstStyle/>
          <a:p>
            <a:r>
              <a:rPr kumimoji="1" lang="ja-JP" altLang="en-US" sz="1400" dirty="0"/>
              <a:t>服薬情報等提供料２の情報提供先は医療機関、患者・家族の両方で可能だが、どちらかに集中している薬局が多い</a:t>
            </a:r>
          </a:p>
        </p:txBody>
      </p:sp>
      <p:sp>
        <p:nvSpPr>
          <p:cNvPr id="12" name="正方形/長方形 11">
            <a:extLst>
              <a:ext uri="{FF2B5EF4-FFF2-40B4-BE49-F238E27FC236}">
                <a16:creationId xmlns:a16="http://schemas.microsoft.com/office/drawing/2014/main" id="{B4C303D5-9934-0CE0-A785-397D81E86753}"/>
              </a:ext>
            </a:extLst>
          </p:cNvPr>
          <p:cNvSpPr/>
          <p:nvPr/>
        </p:nvSpPr>
        <p:spPr>
          <a:xfrm>
            <a:off x="4895851" y="4686477"/>
            <a:ext cx="2095500" cy="314325"/>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令和</a:t>
            </a:r>
            <a:r>
              <a:rPr kumimoji="1" lang="en-US" altLang="ja-JP" sz="1400" dirty="0"/>
              <a:t>6</a:t>
            </a:r>
            <a:r>
              <a:rPr kumimoji="1" lang="ja-JP" altLang="en-US" sz="1400" dirty="0"/>
              <a:t>年度改定</a:t>
            </a:r>
          </a:p>
        </p:txBody>
      </p:sp>
      <p:sp>
        <p:nvSpPr>
          <p:cNvPr id="13" name="テキスト ボックス 12">
            <a:extLst>
              <a:ext uri="{FF2B5EF4-FFF2-40B4-BE49-F238E27FC236}">
                <a16:creationId xmlns:a16="http://schemas.microsoft.com/office/drawing/2014/main" id="{0D4C76AD-74AC-715B-9606-F1AD3774D925}"/>
              </a:ext>
            </a:extLst>
          </p:cNvPr>
          <p:cNvSpPr txBox="1"/>
          <p:nvPr/>
        </p:nvSpPr>
        <p:spPr>
          <a:xfrm>
            <a:off x="4895851" y="5053667"/>
            <a:ext cx="3867150" cy="523220"/>
          </a:xfrm>
          <a:prstGeom prst="rect">
            <a:avLst/>
          </a:prstGeom>
          <a:noFill/>
        </p:spPr>
        <p:txBody>
          <a:bodyPr wrap="square" rtlCol="0">
            <a:spAutoFit/>
          </a:bodyPr>
          <a:lstStyle/>
          <a:p>
            <a:r>
              <a:rPr kumimoji="1" lang="ja-JP" altLang="en-US" sz="1400" dirty="0"/>
              <a:t>患者・家族のみへの情報提供の算定要件を</a:t>
            </a:r>
            <a:endParaRPr kumimoji="1" lang="en-US" altLang="ja-JP" sz="1400" dirty="0"/>
          </a:p>
          <a:p>
            <a:r>
              <a:rPr kumimoji="1" lang="ja-JP" altLang="en-US" sz="1400" b="1" dirty="0">
                <a:solidFill>
                  <a:srgbClr val="FF5757"/>
                </a:solidFill>
              </a:rPr>
              <a:t>見直し</a:t>
            </a:r>
          </a:p>
        </p:txBody>
      </p:sp>
      <p:sp>
        <p:nvSpPr>
          <p:cNvPr id="16" name="テキスト ボックス 15">
            <a:extLst>
              <a:ext uri="{FF2B5EF4-FFF2-40B4-BE49-F238E27FC236}">
                <a16:creationId xmlns:a16="http://schemas.microsoft.com/office/drawing/2014/main" id="{87BA678B-C865-7E70-1CB4-F1FE34F6097D}"/>
              </a:ext>
            </a:extLst>
          </p:cNvPr>
          <p:cNvSpPr txBox="1"/>
          <p:nvPr/>
        </p:nvSpPr>
        <p:spPr>
          <a:xfrm>
            <a:off x="5147393" y="6170495"/>
            <a:ext cx="3996607" cy="400110"/>
          </a:xfrm>
          <a:prstGeom prst="rect">
            <a:avLst/>
          </a:prstGeom>
          <a:noFill/>
        </p:spPr>
        <p:txBody>
          <a:bodyPr wrap="none" rtlCol="0">
            <a:spAutoFit/>
          </a:bodyPr>
          <a:lstStyle/>
          <a:p>
            <a:r>
              <a:rPr kumimoji="1" lang="ja-JP" altLang="en-US" sz="1000" dirty="0">
                <a:latin typeface="+mj-ea"/>
                <a:ea typeface="+mj-ea"/>
              </a:rPr>
              <a:t>令和</a:t>
            </a:r>
            <a:r>
              <a:rPr kumimoji="1" lang="en-US" altLang="ja-JP" sz="1000" dirty="0">
                <a:latin typeface="+mj-ea"/>
                <a:ea typeface="+mj-ea"/>
              </a:rPr>
              <a:t>5</a:t>
            </a:r>
            <a:r>
              <a:rPr kumimoji="1" lang="ja-JP" altLang="en-US" sz="1000" dirty="0">
                <a:latin typeface="+mj-ea"/>
                <a:ea typeface="+mj-ea"/>
              </a:rPr>
              <a:t>年</a:t>
            </a:r>
            <a:r>
              <a:rPr kumimoji="1" lang="en-US" altLang="ja-JP" sz="1000" dirty="0">
                <a:latin typeface="+mj-ea"/>
                <a:ea typeface="+mj-ea"/>
              </a:rPr>
              <a:t>11</a:t>
            </a:r>
            <a:r>
              <a:rPr kumimoji="1" lang="ja-JP" altLang="en-US" sz="1000" dirty="0">
                <a:latin typeface="+mj-ea"/>
                <a:ea typeface="+mj-ea"/>
              </a:rPr>
              <a:t>月</a:t>
            </a:r>
            <a:r>
              <a:rPr kumimoji="1" lang="en-US" altLang="ja-JP" sz="1000" dirty="0">
                <a:latin typeface="+mj-ea"/>
                <a:ea typeface="+mj-ea"/>
              </a:rPr>
              <a:t>8</a:t>
            </a:r>
            <a:r>
              <a:rPr kumimoji="1" lang="ja-JP" altLang="en-US" sz="1000" dirty="0">
                <a:latin typeface="+mj-ea"/>
                <a:ea typeface="+mj-ea"/>
              </a:rPr>
              <a:t>日中央社会保険医療協議会　調剤その２</a:t>
            </a:r>
            <a:endParaRPr kumimoji="1" lang="en-US" altLang="ja-JP" sz="1000" dirty="0">
              <a:latin typeface="+mj-ea"/>
              <a:ea typeface="+mj-ea"/>
            </a:endParaRPr>
          </a:p>
          <a:p>
            <a:r>
              <a:rPr kumimoji="1" lang="en-US" altLang="ja-JP" sz="1000" dirty="0">
                <a:latin typeface="+mj-ea"/>
                <a:ea typeface="+mj-ea"/>
              </a:rPr>
              <a:t>https://www.mhlw.go.jp/content/12404000/001165063.pdf</a:t>
            </a:r>
            <a:endParaRPr kumimoji="1" lang="ja-JP" altLang="en-US" sz="1000" dirty="0">
              <a:latin typeface="+mj-ea"/>
              <a:ea typeface="+mj-ea"/>
            </a:endParaRPr>
          </a:p>
        </p:txBody>
      </p:sp>
    </p:spTree>
    <p:extLst>
      <p:ext uri="{BB962C8B-B14F-4D97-AF65-F5344CB8AC3E}">
        <p14:creationId xmlns:p14="http://schemas.microsoft.com/office/powerpoint/2010/main" val="22933961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1CA8684-4075-0349-AA27-B88D646E9259}"/>
              </a:ext>
            </a:extLst>
          </p:cNvPr>
          <p:cNvSpPr txBox="1"/>
          <p:nvPr/>
        </p:nvSpPr>
        <p:spPr>
          <a:xfrm>
            <a:off x="548640" y="513805"/>
            <a:ext cx="2723823"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　服薬情報等提供料２</a:t>
            </a:r>
          </a:p>
        </p:txBody>
      </p:sp>
      <p:sp>
        <p:nvSpPr>
          <p:cNvPr id="5" name="テキスト ボックス 4">
            <a:extLst>
              <a:ext uri="{FF2B5EF4-FFF2-40B4-BE49-F238E27FC236}">
                <a16:creationId xmlns:a16="http://schemas.microsoft.com/office/drawing/2014/main" id="{9FB10421-41AC-F5F3-4B5D-636370F62411}"/>
              </a:ext>
            </a:extLst>
          </p:cNvPr>
          <p:cNvSpPr txBox="1"/>
          <p:nvPr/>
        </p:nvSpPr>
        <p:spPr>
          <a:xfrm>
            <a:off x="623887" y="1580912"/>
            <a:ext cx="7896225" cy="523220"/>
          </a:xfrm>
          <a:prstGeom prst="rect">
            <a:avLst/>
          </a:prstGeom>
          <a:noFill/>
        </p:spPr>
        <p:txBody>
          <a:bodyPr wrap="square">
            <a:spAutoFit/>
          </a:bodyPr>
          <a:lstStyle/>
          <a:p>
            <a:r>
              <a:rPr lang="ja-JP" altLang="en-US" sz="1400" dirty="0"/>
              <a:t>服薬情報等提供料２は、保険薬剤師が患者の服薬状況等について薬学的な分析に基づき患者の薬学的管理に必要な情報を文書により以下のとおり情報提供した場合に算定できる。</a:t>
            </a:r>
            <a:endParaRPr lang="ja-JP" altLang="en-US" sz="1400" dirty="0">
              <a:latin typeface="+mj-ea"/>
              <a:ea typeface="+mj-ea"/>
            </a:endParaRPr>
          </a:p>
        </p:txBody>
      </p:sp>
      <p:sp>
        <p:nvSpPr>
          <p:cNvPr id="6" name="正方形/長方形 5">
            <a:extLst>
              <a:ext uri="{FF2B5EF4-FFF2-40B4-BE49-F238E27FC236}">
                <a16:creationId xmlns:a16="http://schemas.microsoft.com/office/drawing/2014/main" id="{70CD430E-CA52-B6ED-4324-EA862C998B31}"/>
              </a:ext>
            </a:extLst>
          </p:cNvPr>
          <p:cNvSpPr/>
          <p:nvPr/>
        </p:nvSpPr>
        <p:spPr>
          <a:xfrm>
            <a:off x="623887" y="1190263"/>
            <a:ext cx="2648576" cy="314325"/>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算定要件の見直し</a:t>
            </a:r>
            <a:r>
              <a:rPr kumimoji="1" lang="en-US" altLang="ja-JP" sz="1400" dirty="0"/>
              <a:t>(</a:t>
            </a:r>
            <a:r>
              <a:rPr kumimoji="1" lang="ja-JP" altLang="en-US" sz="1400" dirty="0"/>
              <a:t>令和</a:t>
            </a:r>
            <a:r>
              <a:rPr kumimoji="1" lang="en-US" altLang="ja-JP" sz="1400" dirty="0"/>
              <a:t>6</a:t>
            </a:r>
            <a:r>
              <a:rPr kumimoji="1" lang="ja-JP" altLang="en-US" sz="1400" dirty="0"/>
              <a:t>年度</a:t>
            </a:r>
            <a:r>
              <a:rPr kumimoji="1" lang="en-US" altLang="ja-JP" sz="1400" dirty="0"/>
              <a:t>)</a:t>
            </a:r>
            <a:endParaRPr kumimoji="1" lang="ja-JP" altLang="en-US" sz="1400" dirty="0"/>
          </a:p>
        </p:txBody>
      </p:sp>
      <p:sp>
        <p:nvSpPr>
          <p:cNvPr id="7" name="正方形/長方形 6">
            <a:extLst>
              <a:ext uri="{FF2B5EF4-FFF2-40B4-BE49-F238E27FC236}">
                <a16:creationId xmlns:a16="http://schemas.microsoft.com/office/drawing/2014/main" id="{82C64BE7-634E-BD32-143B-BBCDE6FB912F}"/>
              </a:ext>
            </a:extLst>
          </p:cNvPr>
          <p:cNvSpPr/>
          <p:nvPr/>
        </p:nvSpPr>
        <p:spPr>
          <a:xfrm>
            <a:off x="638173" y="1504588"/>
            <a:ext cx="8020051" cy="733788"/>
          </a:xfrm>
          <a:prstGeom prst="rect">
            <a:avLst/>
          </a:pr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4043C253-C33C-CA79-1C2B-5EF0FC48A8ED}"/>
              </a:ext>
            </a:extLst>
          </p:cNvPr>
          <p:cNvSpPr/>
          <p:nvPr/>
        </p:nvSpPr>
        <p:spPr>
          <a:xfrm>
            <a:off x="638173" y="2552701"/>
            <a:ext cx="2634290" cy="314325"/>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mj-ea"/>
                <a:ea typeface="+mj-ea"/>
              </a:rPr>
              <a:t>服薬情報等提供料２のイ</a:t>
            </a:r>
          </a:p>
        </p:txBody>
      </p:sp>
      <p:sp>
        <p:nvSpPr>
          <p:cNvPr id="8" name="テキスト ボックス 7">
            <a:extLst>
              <a:ext uri="{FF2B5EF4-FFF2-40B4-BE49-F238E27FC236}">
                <a16:creationId xmlns:a16="http://schemas.microsoft.com/office/drawing/2014/main" id="{56FF1217-1035-2CA5-2BEA-637E873FF7DA}"/>
              </a:ext>
            </a:extLst>
          </p:cNvPr>
          <p:cNvSpPr txBox="1"/>
          <p:nvPr/>
        </p:nvSpPr>
        <p:spPr>
          <a:xfrm>
            <a:off x="623886" y="2937213"/>
            <a:ext cx="7896225" cy="738664"/>
          </a:xfrm>
          <a:prstGeom prst="rect">
            <a:avLst/>
          </a:prstGeom>
          <a:noFill/>
        </p:spPr>
        <p:txBody>
          <a:bodyPr wrap="square">
            <a:spAutoFit/>
          </a:bodyPr>
          <a:lstStyle/>
          <a:p>
            <a:r>
              <a:rPr lang="ja-JP" altLang="en-US" sz="1400" dirty="0">
                <a:latin typeface="+mj-ea"/>
                <a:ea typeface="+mj-ea"/>
              </a:rPr>
              <a:t>保険薬局の保険薬剤師が薬剤服用歴等に基づき患者の服薬に関する（５）のアからエまでに掲げる情報提供の必要性を認めた場合であって、患者の同意を得て、現に患者が受診している保険医療機関に対して、当該患者の服薬状況等について文書等により提供した場合。</a:t>
            </a:r>
          </a:p>
        </p:txBody>
      </p:sp>
      <p:sp>
        <p:nvSpPr>
          <p:cNvPr id="14" name="正方形/長方形 13">
            <a:extLst>
              <a:ext uri="{FF2B5EF4-FFF2-40B4-BE49-F238E27FC236}">
                <a16:creationId xmlns:a16="http://schemas.microsoft.com/office/drawing/2014/main" id="{74B3DC19-D3D9-6843-2534-0277B21199C8}"/>
              </a:ext>
            </a:extLst>
          </p:cNvPr>
          <p:cNvSpPr/>
          <p:nvPr/>
        </p:nvSpPr>
        <p:spPr>
          <a:xfrm>
            <a:off x="638173" y="3945335"/>
            <a:ext cx="2634290" cy="314325"/>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latin typeface="+mj-ea"/>
                <a:ea typeface="+mj-ea"/>
              </a:rPr>
              <a:t>(</a:t>
            </a:r>
            <a:r>
              <a:rPr kumimoji="1" lang="ja-JP" altLang="en-US" sz="1400" dirty="0">
                <a:latin typeface="+mj-ea"/>
                <a:ea typeface="+mj-ea"/>
              </a:rPr>
              <a:t>５</a:t>
            </a:r>
            <a:r>
              <a:rPr kumimoji="1" lang="en-US" altLang="ja-JP" sz="1400" dirty="0">
                <a:latin typeface="+mj-ea"/>
                <a:ea typeface="+mj-ea"/>
              </a:rPr>
              <a:t>)</a:t>
            </a:r>
            <a:r>
              <a:rPr kumimoji="1" lang="ja-JP" altLang="en-US" sz="1400" dirty="0">
                <a:latin typeface="+mj-ea"/>
                <a:ea typeface="+mj-ea"/>
              </a:rPr>
              <a:t>のア～エ</a:t>
            </a:r>
          </a:p>
        </p:txBody>
      </p:sp>
      <p:sp>
        <p:nvSpPr>
          <p:cNvPr id="16" name="テキスト ボックス 15">
            <a:extLst>
              <a:ext uri="{FF2B5EF4-FFF2-40B4-BE49-F238E27FC236}">
                <a16:creationId xmlns:a16="http://schemas.microsoft.com/office/drawing/2014/main" id="{98DA9626-4C46-E24F-2D52-ABE0DE13298C}"/>
              </a:ext>
            </a:extLst>
          </p:cNvPr>
          <p:cNvSpPr txBox="1"/>
          <p:nvPr/>
        </p:nvSpPr>
        <p:spPr>
          <a:xfrm>
            <a:off x="623886" y="4335977"/>
            <a:ext cx="8086727" cy="954107"/>
          </a:xfrm>
          <a:prstGeom prst="rect">
            <a:avLst/>
          </a:prstGeom>
          <a:noFill/>
        </p:spPr>
        <p:txBody>
          <a:bodyPr wrap="square">
            <a:spAutoFit/>
          </a:bodyPr>
          <a:lstStyle/>
          <a:p>
            <a:r>
              <a:rPr lang="ja-JP" altLang="en-US" sz="1400" dirty="0"/>
              <a:t>ア 　当該患者の服用薬及び服薬状況 </a:t>
            </a:r>
            <a:endParaRPr lang="en-US" altLang="ja-JP" sz="1400" dirty="0"/>
          </a:p>
          <a:p>
            <a:r>
              <a:rPr lang="ja-JP" altLang="en-US" sz="1400" dirty="0"/>
              <a:t>イ 　当該患者に対する服薬指導の要点 </a:t>
            </a:r>
            <a:endParaRPr lang="en-US" altLang="ja-JP" sz="1400" dirty="0"/>
          </a:p>
          <a:p>
            <a:r>
              <a:rPr lang="ja-JP" altLang="en-US" sz="1400" dirty="0"/>
              <a:t>ウ 　服薬期間中の患者の状態の変化等、自覚症状がある場合はその原因の可能性がある薬剤の推定 </a:t>
            </a:r>
            <a:endParaRPr lang="en-US" altLang="ja-JP" sz="1400" dirty="0"/>
          </a:p>
          <a:p>
            <a:r>
              <a:rPr lang="ja-JP" altLang="en-US" sz="1400" dirty="0"/>
              <a:t>エ 　当該患者が容易に又は継続的に服用できるための技術工夫等の調剤情報 </a:t>
            </a:r>
          </a:p>
        </p:txBody>
      </p:sp>
    </p:spTree>
    <p:extLst>
      <p:ext uri="{BB962C8B-B14F-4D97-AF65-F5344CB8AC3E}">
        <p14:creationId xmlns:p14="http://schemas.microsoft.com/office/powerpoint/2010/main" val="40312317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9C90705-76CA-B03A-9780-73C477B82430}"/>
              </a:ext>
            </a:extLst>
          </p:cNvPr>
          <p:cNvSpPr txBox="1"/>
          <p:nvPr/>
        </p:nvSpPr>
        <p:spPr>
          <a:xfrm>
            <a:off x="548640" y="513805"/>
            <a:ext cx="3647152"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　在宅の体制整備に対する評価</a:t>
            </a:r>
          </a:p>
        </p:txBody>
      </p:sp>
      <p:sp>
        <p:nvSpPr>
          <p:cNvPr id="4" name="正方形/長方形 3">
            <a:extLst>
              <a:ext uri="{FF2B5EF4-FFF2-40B4-BE49-F238E27FC236}">
                <a16:creationId xmlns:a16="http://schemas.microsoft.com/office/drawing/2014/main" id="{0EBC5ABC-F443-C071-70D6-41ADC95A40A3}"/>
              </a:ext>
            </a:extLst>
          </p:cNvPr>
          <p:cNvSpPr/>
          <p:nvPr/>
        </p:nvSpPr>
        <p:spPr>
          <a:xfrm>
            <a:off x="649511" y="1076317"/>
            <a:ext cx="3279551" cy="36933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メイリオ" panose="020B0604030504040204" pitchFamily="50" charset="-128"/>
              </a:rPr>
              <a:t>在宅薬学総合体制加算</a:t>
            </a:r>
          </a:p>
        </p:txBody>
      </p:sp>
      <p:sp>
        <p:nvSpPr>
          <p:cNvPr id="5" name="テキスト ボックス 4">
            <a:extLst>
              <a:ext uri="{FF2B5EF4-FFF2-40B4-BE49-F238E27FC236}">
                <a16:creationId xmlns:a16="http://schemas.microsoft.com/office/drawing/2014/main" id="{AD644CF6-CE7D-8B2A-B110-D1919BFB9F94}"/>
              </a:ext>
            </a:extLst>
          </p:cNvPr>
          <p:cNvSpPr txBox="1"/>
          <p:nvPr/>
        </p:nvSpPr>
        <p:spPr>
          <a:xfrm>
            <a:off x="4766919" y="1087092"/>
            <a:ext cx="3127779" cy="338554"/>
          </a:xfrm>
          <a:prstGeom prst="rect">
            <a:avLst/>
          </a:prstGeom>
          <a:noFill/>
        </p:spPr>
        <p:txBody>
          <a:bodyPr wrap="none" rtlCol="0">
            <a:spAutoFit/>
          </a:bodyPr>
          <a:lstStyle/>
          <a:p>
            <a:r>
              <a:rPr kumimoji="1" lang="ja-JP" altLang="en-US" sz="1600" b="1" dirty="0">
                <a:latin typeface="メイリオ" panose="020B0604030504040204" pitchFamily="50" charset="-128"/>
              </a:rPr>
              <a:t>在宅患者調剤加算が廃止</a:t>
            </a:r>
            <a:r>
              <a:rPr kumimoji="1" lang="en-US" altLang="ja-JP" sz="1600" b="1" dirty="0">
                <a:latin typeface="メイリオ" panose="020B0604030504040204" pitchFamily="50" charset="-128"/>
              </a:rPr>
              <a:t>(15</a:t>
            </a:r>
            <a:r>
              <a:rPr kumimoji="1" lang="ja-JP" altLang="en-US" sz="1600" b="1" dirty="0">
                <a:latin typeface="メイリオ" panose="020B0604030504040204" pitchFamily="50" charset="-128"/>
              </a:rPr>
              <a:t>点</a:t>
            </a:r>
            <a:r>
              <a:rPr kumimoji="1" lang="en-US" altLang="ja-JP" sz="1600" b="1" dirty="0">
                <a:latin typeface="メイリオ" panose="020B0604030504040204" pitchFamily="50" charset="-128"/>
              </a:rPr>
              <a:t>)</a:t>
            </a:r>
            <a:endParaRPr kumimoji="1" lang="ja-JP" altLang="en-US" sz="1600" b="1" dirty="0">
              <a:latin typeface="メイリオ" panose="020B0604030504040204" pitchFamily="50" charset="-128"/>
            </a:endParaRPr>
          </a:p>
        </p:txBody>
      </p:sp>
      <p:sp>
        <p:nvSpPr>
          <p:cNvPr id="6" name="テキスト ボックス 5">
            <a:extLst>
              <a:ext uri="{FF2B5EF4-FFF2-40B4-BE49-F238E27FC236}">
                <a16:creationId xmlns:a16="http://schemas.microsoft.com/office/drawing/2014/main" id="{4D17783A-6E3E-F191-F66B-261A43EBBEFF}"/>
              </a:ext>
            </a:extLst>
          </p:cNvPr>
          <p:cNvSpPr txBox="1"/>
          <p:nvPr/>
        </p:nvSpPr>
        <p:spPr>
          <a:xfrm>
            <a:off x="752475" y="1538127"/>
            <a:ext cx="7071167" cy="830997"/>
          </a:xfrm>
          <a:prstGeom prst="rect">
            <a:avLst/>
          </a:prstGeom>
          <a:noFill/>
        </p:spPr>
        <p:txBody>
          <a:bodyPr wrap="none" rtlCol="0">
            <a:spAutoFit/>
          </a:bodyPr>
          <a:lstStyle/>
          <a:p>
            <a:r>
              <a:rPr kumimoji="1" lang="ja-JP" altLang="en-US" sz="1600" dirty="0">
                <a:latin typeface="メイリオ" panose="020B0604030504040204" pitchFamily="50" charset="-128"/>
              </a:rPr>
              <a:t>在宅薬学総合体制加算１　</a:t>
            </a:r>
            <a:r>
              <a:rPr kumimoji="1" lang="en-US" altLang="ja-JP" sz="1600" dirty="0">
                <a:latin typeface="メイリオ" panose="020B0604030504040204" pitchFamily="50" charset="-128"/>
              </a:rPr>
              <a:t>(15</a:t>
            </a:r>
            <a:r>
              <a:rPr kumimoji="1" lang="ja-JP" altLang="en-US" sz="1600" dirty="0">
                <a:latin typeface="メイリオ" panose="020B0604030504040204" pitchFamily="50" charset="-128"/>
              </a:rPr>
              <a:t>点</a:t>
            </a:r>
            <a:r>
              <a:rPr kumimoji="1" lang="en-US" altLang="ja-JP" sz="1600" dirty="0">
                <a:latin typeface="メイリオ" panose="020B0604030504040204" pitchFamily="50" charset="-128"/>
              </a:rPr>
              <a:t>)</a:t>
            </a:r>
            <a:r>
              <a:rPr kumimoji="1" lang="ja-JP" altLang="en-US" sz="1600" dirty="0">
                <a:latin typeface="メイリオ" panose="020B0604030504040204" pitchFamily="50" charset="-128"/>
              </a:rPr>
              <a:t>　・・・在宅実績　直近</a:t>
            </a:r>
            <a:r>
              <a:rPr kumimoji="1" lang="en-US" altLang="ja-JP" sz="1600" dirty="0">
                <a:latin typeface="メイリオ" panose="020B0604030504040204" pitchFamily="50" charset="-128"/>
              </a:rPr>
              <a:t>1</a:t>
            </a:r>
            <a:r>
              <a:rPr kumimoji="1" lang="ja-JP" altLang="en-US" sz="1600" dirty="0">
                <a:latin typeface="メイリオ" panose="020B0604030504040204" pitchFamily="50" charset="-128"/>
              </a:rPr>
              <a:t>年　</a:t>
            </a:r>
            <a:r>
              <a:rPr kumimoji="1" lang="en-US" altLang="ja-JP" sz="1600" dirty="0">
                <a:latin typeface="メイリオ" panose="020B0604030504040204" pitchFamily="50" charset="-128"/>
              </a:rPr>
              <a:t>24</a:t>
            </a:r>
            <a:r>
              <a:rPr kumimoji="1" lang="ja-JP" altLang="en-US" sz="1600" dirty="0">
                <a:latin typeface="メイリオ" panose="020B0604030504040204" pitchFamily="50" charset="-128"/>
              </a:rPr>
              <a:t>回以上</a:t>
            </a:r>
            <a:endParaRPr kumimoji="1" lang="en-US" altLang="ja-JP" sz="1600" dirty="0">
              <a:latin typeface="メイリオ" panose="020B0604030504040204" pitchFamily="50" charset="-128"/>
            </a:endParaRPr>
          </a:p>
          <a:p>
            <a:r>
              <a:rPr kumimoji="1" lang="ja-JP" altLang="en-US" sz="1600" dirty="0">
                <a:latin typeface="メイリオ" panose="020B0604030504040204" pitchFamily="50" charset="-128"/>
              </a:rPr>
              <a:t>在宅薬学総合体制加算２　</a:t>
            </a:r>
            <a:r>
              <a:rPr kumimoji="1" lang="en-US" altLang="ja-JP" sz="1600" dirty="0">
                <a:latin typeface="メイリオ" panose="020B0604030504040204" pitchFamily="50" charset="-128"/>
              </a:rPr>
              <a:t>(50</a:t>
            </a:r>
            <a:r>
              <a:rPr kumimoji="1" lang="ja-JP" altLang="en-US" sz="1600" dirty="0">
                <a:latin typeface="メイリオ" panose="020B0604030504040204" pitchFamily="50" charset="-128"/>
              </a:rPr>
              <a:t>点</a:t>
            </a:r>
            <a:r>
              <a:rPr kumimoji="1" lang="en-US" altLang="ja-JP" sz="1600" dirty="0">
                <a:latin typeface="メイリオ" panose="020B0604030504040204" pitchFamily="50" charset="-128"/>
              </a:rPr>
              <a:t>)</a:t>
            </a:r>
            <a:r>
              <a:rPr kumimoji="1" lang="ja-JP" altLang="en-US" sz="1600" dirty="0">
                <a:latin typeface="メイリオ" panose="020B0604030504040204" pitchFamily="50" charset="-128"/>
              </a:rPr>
              <a:t>　・・・地域連携をイメージ</a:t>
            </a:r>
            <a:endParaRPr kumimoji="1" lang="en-US" altLang="ja-JP" sz="1600" dirty="0">
              <a:latin typeface="メイリオ" panose="020B0604030504040204" pitchFamily="50" charset="-128"/>
            </a:endParaRPr>
          </a:p>
          <a:p>
            <a:endParaRPr kumimoji="1" lang="en-US" altLang="ja-JP" sz="1600" dirty="0">
              <a:latin typeface="メイリオ" panose="020B0604030504040204" pitchFamily="50" charset="-128"/>
            </a:endParaRPr>
          </a:p>
        </p:txBody>
      </p:sp>
      <p:sp>
        <p:nvSpPr>
          <p:cNvPr id="2" name="テキスト ボックス 1">
            <a:extLst>
              <a:ext uri="{FF2B5EF4-FFF2-40B4-BE49-F238E27FC236}">
                <a16:creationId xmlns:a16="http://schemas.microsoft.com/office/drawing/2014/main" id="{FA39F20E-5260-5CD4-31C5-4F200E3E5537}"/>
              </a:ext>
            </a:extLst>
          </p:cNvPr>
          <p:cNvSpPr txBox="1"/>
          <p:nvPr/>
        </p:nvSpPr>
        <p:spPr>
          <a:xfrm>
            <a:off x="3929062" y="1117868"/>
            <a:ext cx="720069" cy="307777"/>
          </a:xfrm>
          <a:prstGeom prst="rect">
            <a:avLst/>
          </a:prstGeom>
          <a:noFill/>
        </p:spPr>
        <p:txBody>
          <a:bodyPr wrap="none" rtlCol="0">
            <a:spAutoFit/>
          </a:bodyPr>
          <a:lstStyle/>
          <a:p>
            <a:r>
              <a:rPr kumimoji="1" lang="en-US" altLang="ja-JP" sz="1400" b="1" dirty="0">
                <a:solidFill>
                  <a:srgbClr val="FF6565"/>
                </a:solidFill>
                <a:latin typeface="メイリオ" panose="020B0604030504040204" pitchFamily="50" charset="-128"/>
              </a:rPr>
              <a:t>(</a:t>
            </a:r>
            <a:r>
              <a:rPr kumimoji="1" lang="ja-JP" altLang="en-US" sz="1400" b="1" dirty="0">
                <a:solidFill>
                  <a:srgbClr val="FF6565"/>
                </a:solidFill>
                <a:latin typeface="メイリオ" panose="020B0604030504040204" pitchFamily="50" charset="-128"/>
              </a:rPr>
              <a:t>新設</a:t>
            </a:r>
            <a:r>
              <a:rPr kumimoji="1" lang="en-US" altLang="ja-JP" sz="1400" b="1" dirty="0">
                <a:solidFill>
                  <a:srgbClr val="FF6565"/>
                </a:solidFill>
                <a:latin typeface="メイリオ" panose="020B0604030504040204" pitchFamily="50" charset="-128"/>
              </a:rPr>
              <a:t>)</a:t>
            </a:r>
            <a:endParaRPr kumimoji="1" lang="ja-JP" altLang="en-US" sz="1400" b="1" dirty="0">
              <a:solidFill>
                <a:srgbClr val="FF6565"/>
              </a:solidFill>
              <a:latin typeface="メイリオ" panose="020B0604030504040204" pitchFamily="50" charset="-128"/>
            </a:endParaRPr>
          </a:p>
        </p:txBody>
      </p:sp>
      <p:sp>
        <p:nvSpPr>
          <p:cNvPr id="7" name="正方形/長方形 6">
            <a:extLst>
              <a:ext uri="{FF2B5EF4-FFF2-40B4-BE49-F238E27FC236}">
                <a16:creationId xmlns:a16="http://schemas.microsoft.com/office/drawing/2014/main" id="{0B5679D6-99C1-65F4-883B-D8F5BDFA8889}"/>
              </a:ext>
            </a:extLst>
          </p:cNvPr>
          <p:cNvSpPr/>
          <p:nvPr/>
        </p:nvSpPr>
        <p:spPr>
          <a:xfrm>
            <a:off x="649511" y="2243534"/>
            <a:ext cx="1858825" cy="338554"/>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mj-ea"/>
                <a:ea typeface="+mj-ea"/>
              </a:rPr>
              <a:t>施設基準</a:t>
            </a:r>
          </a:p>
        </p:txBody>
      </p:sp>
      <p:sp>
        <p:nvSpPr>
          <p:cNvPr id="9" name="テキスト ボックス 8">
            <a:extLst>
              <a:ext uri="{FF2B5EF4-FFF2-40B4-BE49-F238E27FC236}">
                <a16:creationId xmlns:a16="http://schemas.microsoft.com/office/drawing/2014/main" id="{CFBC0718-13D1-F309-7A73-E35047CF90C1}"/>
              </a:ext>
            </a:extLst>
          </p:cNvPr>
          <p:cNvSpPr txBox="1"/>
          <p:nvPr/>
        </p:nvSpPr>
        <p:spPr>
          <a:xfrm>
            <a:off x="661253" y="4529354"/>
            <a:ext cx="8463329" cy="2123658"/>
          </a:xfrm>
          <a:prstGeom prst="rect">
            <a:avLst/>
          </a:prstGeom>
          <a:noFill/>
        </p:spPr>
        <p:txBody>
          <a:bodyPr wrap="square">
            <a:spAutoFit/>
          </a:bodyPr>
          <a:lstStyle/>
          <a:p>
            <a:r>
              <a:rPr kumimoji="1" lang="en-US" altLang="ja-JP" sz="1200" b="1" dirty="0">
                <a:latin typeface="メイリオ" panose="020B0604030504040204" pitchFamily="50" charset="-128"/>
              </a:rPr>
              <a:t>【</a:t>
            </a:r>
            <a:r>
              <a:rPr kumimoji="1" lang="ja-JP" altLang="en-US" sz="1200" b="1" dirty="0">
                <a:latin typeface="メイリオ" panose="020B0604030504040204" pitchFamily="50" charset="-128"/>
              </a:rPr>
              <a:t>在宅薬学総合体制加算２</a:t>
            </a:r>
            <a:r>
              <a:rPr kumimoji="1" lang="en-US" altLang="ja-JP" sz="1200" b="1" dirty="0">
                <a:latin typeface="メイリオ" panose="020B0604030504040204" pitchFamily="50" charset="-128"/>
              </a:rPr>
              <a:t>】</a:t>
            </a:r>
          </a:p>
          <a:p>
            <a:r>
              <a:rPr kumimoji="1" lang="ja-JP" altLang="en-US" sz="1200" dirty="0">
                <a:latin typeface="メイリオ" panose="020B0604030504040204" pitchFamily="50" charset="-128"/>
              </a:rPr>
              <a:t>①　次のアまたはイを満たす保険薬局であること</a:t>
            </a:r>
            <a:endParaRPr kumimoji="1" lang="en-US" altLang="ja-JP" sz="1200" dirty="0">
              <a:latin typeface="メイリオ" panose="020B0604030504040204" pitchFamily="50" charset="-128"/>
            </a:endParaRPr>
          </a:p>
          <a:p>
            <a:r>
              <a:rPr kumimoji="1" lang="ja-JP" altLang="en-US" sz="1200" dirty="0">
                <a:latin typeface="メイリオ" panose="020B0604030504040204" pitchFamily="50" charset="-128"/>
              </a:rPr>
              <a:t>　　　ア）</a:t>
            </a:r>
            <a:r>
              <a:rPr kumimoji="1" lang="en-US" altLang="ja-JP" sz="1200" dirty="0">
                <a:latin typeface="メイリオ" panose="020B0604030504040204" pitchFamily="50" charset="-128"/>
              </a:rPr>
              <a:t>(</a:t>
            </a:r>
            <a:r>
              <a:rPr kumimoji="1" lang="ja-JP" altLang="en-US" sz="1200" dirty="0">
                <a:latin typeface="メイリオ" panose="020B0604030504040204" pitchFamily="50" charset="-128"/>
              </a:rPr>
              <a:t>１</a:t>
            </a:r>
            <a:r>
              <a:rPr kumimoji="1" lang="en-US" altLang="ja-JP" sz="1200" dirty="0">
                <a:latin typeface="メイリオ" panose="020B0604030504040204" pitchFamily="50" charset="-128"/>
              </a:rPr>
              <a:t>)</a:t>
            </a:r>
            <a:r>
              <a:rPr kumimoji="1" lang="ja-JP" altLang="en-US" sz="1200" dirty="0">
                <a:latin typeface="メイリオ" panose="020B0604030504040204" pitchFamily="50" charset="-128"/>
              </a:rPr>
              <a:t>　医療用麻薬について注射剤</a:t>
            </a:r>
            <a:r>
              <a:rPr kumimoji="1" lang="en-US" altLang="ja-JP" sz="1200" dirty="0">
                <a:latin typeface="メイリオ" panose="020B0604030504040204" pitchFamily="50" charset="-128"/>
              </a:rPr>
              <a:t>1</a:t>
            </a:r>
            <a:r>
              <a:rPr kumimoji="1" lang="ja-JP" altLang="en-US" sz="1200" dirty="0">
                <a:latin typeface="メイリオ" panose="020B0604030504040204" pitchFamily="50" charset="-128"/>
              </a:rPr>
              <a:t>品目以上を含む６品目以上を備蓄している。</a:t>
            </a:r>
            <a:endParaRPr kumimoji="1" lang="en-US" altLang="ja-JP" sz="1200" dirty="0">
              <a:latin typeface="メイリオ" panose="020B0604030504040204" pitchFamily="50" charset="-128"/>
            </a:endParaRPr>
          </a:p>
          <a:p>
            <a:r>
              <a:rPr kumimoji="1" lang="ja-JP" altLang="en-US" sz="1200" dirty="0">
                <a:latin typeface="メイリオ" panose="020B0604030504040204" pitchFamily="50" charset="-128"/>
              </a:rPr>
              <a:t>　　　　　</a:t>
            </a:r>
            <a:r>
              <a:rPr kumimoji="1" lang="en-US" altLang="ja-JP" sz="1200" dirty="0">
                <a:latin typeface="メイリオ" panose="020B0604030504040204" pitchFamily="50" charset="-128"/>
              </a:rPr>
              <a:t>(</a:t>
            </a:r>
            <a:r>
              <a:rPr kumimoji="1" lang="ja-JP" altLang="en-US" sz="1200" dirty="0">
                <a:latin typeface="メイリオ" panose="020B0604030504040204" pitchFamily="50" charset="-128"/>
              </a:rPr>
              <a:t>２</a:t>
            </a:r>
            <a:r>
              <a:rPr kumimoji="1" lang="en-US" altLang="ja-JP" sz="1200" dirty="0">
                <a:latin typeface="メイリオ" panose="020B0604030504040204" pitchFamily="50" charset="-128"/>
              </a:rPr>
              <a:t>)</a:t>
            </a:r>
            <a:r>
              <a:rPr kumimoji="1" lang="ja-JP" altLang="en-US" sz="1200" dirty="0">
                <a:latin typeface="メイリオ" panose="020B0604030504040204" pitchFamily="50" charset="-128"/>
              </a:rPr>
              <a:t>　無菌製剤処理を行うための無菌室、クリーンベンチ、安全キャビネットを備えていること</a:t>
            </a:r>
            <a:endParaRPr kumimoji="1" lang="en-US" altLang="ja-JP" sz="1200" dirty="0">
              <a:latin typeface="メイリオ" panose="020B0604030504040204" pitchFamily="50" charset="-128"/>
            </a:endParaRPr>
          </a:p>
          <a:p>
            <a:endParaRPr kumimoji="1" lang="en-US" altLang="ja-JP" sz="1200" dirty="0">
              <a:latin typeface="メイリオ" panose="020B0604030504040204" pitchFamily="50" charset="-128"/>
            </a:endParaRPr>
          </a:p>
          <a:p>
            <a:r>
              <a:rPr kumimoji="1" lang="ja-JP" altLang="en-US" sz="1200" dirty="0">
                <a:latin typeface="メイリオ" panose="020B0604030504040204" pitchFamily="50" charset="-128"/>
              </a:rPr>
              <a:t>　イ）直近</a:t>
            </a:r>
            <a:r>
              <a:rPr kumimoji="1" lang="en-US" altLang="ja-JP" sz="1200" dirty="0">
                <a:latin typeface="メイリオ" panose="020B0604030504040204" pitchFamily="50" charset="-128"/>
              </a:rPr>
              <a:t>1</a:t>
            </a:r>
            <a:r>
              <a:rPr kumimoji="1" lang="ja-JP" altLang="en-US" sz="1200" dirty="0">
                <a:latin typeface="メイリオ" panose="020B0604030504040204" pitchFamily="50" charset="-128"/>
              </a:rPr>
              <a:t>年間に、在宅における乳幼児加算・小児特定加算の算定回数の合計が６回以上</a:t>
            </a:r>
            <a:endParaRPr kumimoji="1" lang="en-US" altLang="ja-JP" sz="1200" dirty="0">
              <a:latin typeface="メイリオ" panose="020B0604030504040204" pitchFamily="50" charset="-128"/>
            </a:endParaRPr>
          </a:p>
          <a:p>
            <a:endParaRPr kumimoji="1" lang="en-US" altLang="ja-JP" sz="1200" dirty="0">
              <a:latin typeface="メイリオ" panose="020B0604030504040204" pitchFamily="50" charset="-128"/>
            </a:endParaRPr>
          </a:p>
          <a:p>
            <a:r>
              <a:rPr kumimoji="1" lang="ja-JP" altLang="en-US" sz="1200" dirty="0">
                <a:latin typeface="メイリオ" panose="020B0604030504040204" pitchFamily="50" charset="-128"/>
              </a:rPr>
              <a:t>②　</a:t>
            </a:r>
            <a:r>
              <a:rPr kumimoji="1" lang="en-US" altLang="ja-JP" sz="1200" dirty="0">
                <a:latin typeface="メイリオ" panose="020B0604030504040204" pitchFamily="50" charset="-128"/>
              </a:rPr>
              <a:t>2</a:t>
            </a:r>
            <a:r>
              <a:rPr kumimoji="1" lang="ja-JP" altLang="en-US" sz="1200" dirty="0">
                <a:latin typeface="メイリオ" panose="020B0604030504040204" pitchFamily="50" charset="-128"/>
              </a:rPr>
              <a:t>名以上の保険薬剤師が勤務し、開局時間中は、常態として調剤応需の体制をとっていること</a:t>
            </a:r>
            <a:endParaRPr kumimoji="1" lang="en-US" altLang="ja-JP" sz="1200" dirty="0">
              <a:latin typeface="メイリオ" panose="020B0604030504040204" pitchFamily="50" charset="-128"/>
            </a:endParaRPr>
          </a:p>
          <a:p>
            <a:r>
              <a:rPr kumimoji="1" lang="ja-JP" altLang="en-US" sz="1200" dirty="0">
                <a:latin typeface="メイリオ" panose="020B0604030504040204" pitchFamily="50" charset="-128"/>
              </a:rPr>
              <a:t>③　直近１年間に、かかりつけ薬剤師指導料（包括管理料）の算定回数が</a:t>
            </a:r>
            <a:r>
              <a:rPr kumimoji="1" lang="en-US" altLang="ja-JP" sz="1200" dirty="0">
                <a:latin typeface="メイリオ" panose="020B0604030504040204" pitchFamily="50" charset="-128"/>
              </a:rPr>
              <a:t>24</a:t>
            </a:r>
            <a:r>
              <a:rPr kumimoji="1" lang="ja-JP" altLang="en-US" sz="1200" dirty="0">
                <a:latin typeface="メイリオ" panose="020B0604030504040204" pitchFamily="50" charset="-128"/>
              </a:rPr>
              <a:t>回以上</a:t>
            </a:r>
            <a:endParaRPr kumimoji="1" lang="en-US" altLang="ja-JP" sz="1200" dirty="0">
              <a:latin typeface="メイリオ" panose="020B0604030504040204" pitchFamily="50" charset="-128"/>
            </a:endParaRPr>
          </a:p>
          <a:p>
            <a:r>
              <a:rPr kumimoji="1" lang="ja-JP" altLang="en-US" sz="1200" dirty="0">
                <a:latin typeface="メイリオ" panose="020B0604030504040204" pitchFamily="50" charset="-128"/>
              </a:rPr>
              <a:t>④　高度管理医療機器の許可を受けていること</a:t>
            </a:r>
            <a:endParaRPr kumimoji="1" lang="en-US" altLang="ja-JP" sz="1200" dirty="0">
              <a:latin typeface="メイリオ" panose="020B0604030504040204" pitchFamily="50" charset="-128"/>
            </a:endParaRPr>
          </a:p>
          <a:p>
            <a:r>
              <a:rPr kumimoji="1" lang="ja-JP" altLang="en-US" sz="1200" dirty="0">
                <a:latin typeface="メイリオ" panose="020B0604030504040204" pitchFamily="50" charset="-128"/>
              </a:rPr>
              <a:t>⑤　加算１の基準を満たす事</a:t>
            </a:r>
          </a:p>
        </p:txBody>
      </p:sp>
      <p:sp>
        <p:nvSpPr>
          <p:cNvPr id="10" name="テキスト ボックス 9">
            <a:extLst>
              <a:ext uri="{FF2B5EF4-FFF2-40B4-BE49-F238E27FC236}">
                <a16:creationId xmlns:a16="http://schemas.microsoft.com/office/drawing/2014/main" id="{68ACC0F5-225B-BF70-1146-4D88EB97519C}"/>
              </a:ext>
            </a:extLst>
          </p:cNvPr>
          <p:cNvSpPr txBox="1"/>
          <p:nvPr/>
        </p:nvSpPr>
        <p:spPr>
          <a:xfrm>
            <a:off x="649511" y="2594087"/>
            <a:ext cx="9320212" cy="1938992"/>
          </a:xfrm>
          <a:prstGeom prst="rect">
            <a:avLst/>
          </a:prstGeom>
          <a:noFill/>
        </p:spPr>
        <p:txBody>
          <a:bodyPr wrap="square">
            <a:spAutoFit/>
          </a:bodyPr>
          <a:lstStyle/>
          <a:p>
            <a:r>
              <a:rPr kumimoji="1" lang="en-US" altLang="ja-JP" sz="1200" b="1" dirty="0">
                <a:latin typeface="メイリオ" panose="020B0604030504040204" pitchFamily="50" charset="-128"/>
              </a:rPr>
              <a:t>【</a:t>
            </a:r>
            <a:r>
              <a:rPr kumimoji="1" lang="ja-JP" altLang="en-US" sz="1200" b="1" dirty="0">
                <a:latin typeface="メイリオ" panose="020B0604030504040204" pitchFamily="50" charset="-128"/>
              </a:rPr>
              <a:t>在宅薬学総合体制加算１</a:t>
            </a:r>
            <a:r>
              <a:rPr kumimoji="1" lang="en-US" altLang="ja-JP" sz="1200" b="1" dirty="0">
                <a:latin typeface="メイリオ" panose="020B0604030504040204" pitchFamily="50" charset="-128"/>
              </a:rPr>
              <a:t>】</a:t>
            </a:r>
          </a:p>
          <a:p>
            <a:r>
              <a:rPr kumimoji="1" lang="ja-JP" altLang="en-US" sz="1200" dirty="0">
                <a:latin typeface="メイリオ" panose="020B0604030504040204" pitchFamily="50" charset="-128"/>
              </a:rPr>
              <a:t>①　在宅患者訪問薬剤管理指導を行う届出を行っていること</a:t>
            </a:r>
            <a:endParaRPr kumimoji="1" lang="en-US" altLang="ja-JP" sz="1200" dirty="0">
              <a:latin typeface="メイリオ" panose="020B0604030504040204" pitchFamily="50" charset="-128"/>
            </a:endParaRPr>
          </a:p>
          <a:p>
            <a:r>
              <a:rPr kumimoji="1" lang="ja-JP" altLang="en-US" sz="1200" dirty="0">
                <a:latin typeface="メイリオ" panose="020B0604030504040204" pitchFamily="50" charset="-128"/>
              </a:rPr>
              <a:t>②　直近</a:t>
            </a:r>
            <a:r>
              <a:rPr kumimoji="1" lang="en-US" altLang="ja-JP" sz="1200" dirty="0">
                <a:latin typeface="メイリオ" panose="020B0604030504040204" pitchFamily="50" charset="-128"/>
              </a:rPr>
              <a:t>1</a:t>
            </a:r>
            <a:r>
              <a:rPr kumimoji="1" lang="ja-JP" altLang="en-US" sz="1200" dirty="0">
                <a:latin typeface="メイリオ" panose="020B0604030504040204" pitchFamily="50" charset="-128"/>
              </a:rPr>
              <a:t>年間に在宅訪問実績</a:t>
            </a:r>
            <a:r>
              <a:rPr kumimoji="1" lang="en-US" altLang="ja-JP" sz="1200" dirty="0">
                <a:latin typeface="メイリオ" panose="020B0604030504040204" pitchFamily="50" charset="-128"/>
              </a:rPr>
              <a:t>(</a:t>
            </a:r>
            <a:r>
              <a:rPr kumimoji="1" lang="ja-JP" altLang="en-US" sz="1200" dirty="0">
                <a:latin typeface="メイリオ" panose="020B0604030504040204" pitchFamily="50" charset="-128"/>
              </a:rPr>
              <a:t>略</a:t>
            </a:r>
            <a:r>
              <a:rPr kumimoji="1" lang="en-US" altLang="ja-JP" sz="1200" dirty="0">
                <a:latin typeface="メイリオ" panose="020B0604030504040204" pitchFamily="50" charset="-128"/>
              </a:rPr>
              <a:t>)</a:t>
            </a:r>
            <a:r>
              <a:rPr kumimoji="1" lang="ja-JP" altLang="en-US" sz="1200" dirty="0">
                <a:latin typeface="メイリオ" panose="020B0604030504040204" pitchFamily="50" charset="-128"/>
              </a:rPr>
              <a:t>の算定回数の合計が</a:t>
            </a:r>
            <a:r>
              <a:rPr kumimoji="1" lang="en-US" altLang="ja-JP" sz="1200" dirty="0">
                <a:latin typeface="メイリオ" panose="020B0604030504040204" pitchFamily="50" charset="-128"/>
              </a:rPr>
              <a:t>24</a:t>
            </a:r>
            <a:r>
              <a:rPr kumimoji="1" lang="ja-JP" altLang="en-US" sz="1200" dirty="0">
                <a:latin typeface="メイリオ" panose="020B0604030504040204" pitchFamily="50" charset="-128"/>
              </a:rPr>
              <a:t>回以上であること</a:t>
            </a:r>
            <a:endParaRPr kumimoji="1" lang="en-US" altLang="ja-JP" sz="1200" dirty="0">
              <a:latin typeface="メイリオ" panose="020B0604030504040204" pitchFamily="50" charset="-128"/>
            </a:endParaRPr>
          </a:p>
          <a:p>
            <a:r>
              <a:rPr kumimoji="1" lang="ja-JP" altLang="en-US" sz="1200" dirty="0">
                <a:latin typeface="メイリオ" panose="020B0604030504040204" pitchFamily="50" charset="-128"/>
              </a:rPr>
              <a:t>　　</a:t>
            </a:r>
            <a:r>
              <a:rPr kumimoji="1" lang="en-US" altLang="ja-JP" sz="1200" dirty="0">
                <a:latin typeface="メイリオ" panose="020B0604030504040204" pitchFamily="50" charset="-128"/>
              </a:rPr>
              <a:t>(</a:t>
            </a:r>
            <a:r>
              <a:rPr kumimoji="1" lang="ja-JP" altLang="en-US" sz="1200" dirty="0">
                <a:latin typeface="メイリオ" panose="020B0604030504040204" pitchFamily="50" charset="-128"/>
              </a:rPr>
              <a:t>在宅協力薬局として連携した場合、</a:t>
            </a:r>
            <a:r>
              <a:rPr kumimoji="1" lang="en-US" altLang="ja-JP" sz="1200" dirty="0">
                <a:latin typeface="メイリオ" panose="020B0604030504040204" pitchFamily="50" charset="-128"/>
              </a:rPr>
              <a:t>(</a:t>
            </a:r>
            <a:r>
              <a:rPr kumimoji="1" lang="ja-JP" altLang="en-US" sz="1200" dirty="0">
                <a:latin typeface="メイリオ" panose="020B0604030504040204" pitchFamily="50" charset="-128"/>
              </a:rPr>
              <a:t>同一グループ薬局に対する実績は除く</a:t>
            </a:r>
            <a:r>
              <a:rPr kumimoji="1" lang="en-US" altLang="ja-JP" sz="1200" dirty="0">
                <a:latin typeface="メイリオ" panose="020B0604030504040204" pitchFamily="50" charset="-128"/>
              </a:rPr>
              <a:t>)</a:t>
            </a:r>
            <a:r>
              <a:rPr kumimoji="1" lang="ja-JP" altLang="en-US" sz="1200" dirty="0">
                <a:latin typeface="メイリオ" panose="020B0604030504040204" pitchFamily="50" charset="-128"/>
              </a:rPr>
              <a:t>を含む</a:t>
            </a:r>
            <a:r>
              <a:rPr kumimoji="1" lang="en-US" altLang="ja-JP" sz="1200" dirty="0">
                <a:latin typeface="メイリオ" panose="020B0604030504040204" pitchFamily="50" charset="-128"/>
              </a:rPr>
              <a:t>)</a:t>
            </a:r>
          </a:p>
          <a:p>
            <a:r>
              <a:rPr kumimoji="1" lang="ja-JP" altLang="en-US" sz="1200" dirty="0">
                <a:latin typeface="メイリオ" panose="020B0604030504040204" pitchFamily="50" charset="-128"/>
              </a:rPr>
              <a:t>③　緊急時等の開局時間以外の時間における対応出来る体制が整備されていること。</a:t>
            </a:r>
            <a:endParaRPr kumimoji="1" lang="en-US" altLang="ja-JP" sz="1200" dirty="0">
              <a:latin typeface="メイリオ" panose="020B0604030504040204" pitchFamily="50" charset="-128"/>
            </a:endParaRPr>
          </a:p>
          <a:p>
            <a:r>
              <a:rPr kumimoji="1" lang="ja-JP" altLang="en-US" sz="1200" dirty="0">
                <a:latin typeface="メイリオ" panose="020B0604030504040204" pitchFamily="50" charset="-128"/>
              </a:rPr>
              <a:t>④　地域の行政、医療機関、訪問看護</a:t>
            </a:r>
            <a:r>
              <a:rPr kumimoji="1" lang="en-US" altLang="ja-JP" sz="1200" dirty="0">
                <a:latin typeface="メイリオ" panose="020B0604030504040204" pitchFamily="50" charset="-128"/>
              </a:rPr>
              <a:t>ST</a:t>
            </a:r>
            <a:r>
              <a:rPr kumimoji="1" lang="ja-JP" altLang="en-US" sz="1200" dirty="0">
                <a:latin typeface="メイリオ" panose="020B0604030504040204" pitchFamily="50" charset="-128"/>
              </a:rPr>
              <a:t>及び福祉関係者等に対し開局時間外における対応できる体制に掛かる体制の周知</a:t>
            </a:r>
            <a:endParaRPr kumimoji="1" lang="en-US" altLang="ja-JP" sz="1200" dirty="0">
              <a:latin typeface="メイリオ" panose="020B0604030504040204" pitchFamily="50" charset="-128"/>
            </a:endParaRPr>
          </a:p>
          <a:p>
            <a:r>
              <a:rPr kumimoji="1" lang="ja-JP" altLang="en-US" sz="1200" dirty="0">
                <a:latin typeface="メイリオ" panose="020B0604030504040204" pitchFamily="50" charset="-128"/>
              </a:rPr>
              <a:t>　　</a:t>
            </a:r>
            <a:r>
              <a:rPr kumimoji="1" lang="en-US" altLang="ja-JP" sz="1200" dirty="0">
                <a:latin typeface="メイリオ" panose="020B0604030504040204" pitchFamily="50" charset="-128"/>
              </a:rPr>
              <a:t>(</a:t>
            </a:r>
            <a:r>
              <a:rPr kumimoji="1" lang="ja-JP" altLang="en-US" sz="1200" dirty="0">
                <a:latin typeface="メイリオ" panose="020B0604030504040204" pitchFamily="50" charset="-128"/>
              </a:rPr>
              <a:t>地域の行政または薬剤師会等を通じて十分に行っていること</a:t>
            </a:r>
            <a:r>
              <a:rPr kumimoji="1" lang="en-US" altLang="ja-JP" sz="1200" dirty="0">
                <a:latin typeface="メイリオ" panose="020B0604030504040204" pitchFamily="50" charset="-128"/>
              </a:rPr>
              <a:t>)</a:t>
            </a:r>
          </a:p>
          <a:p>
            <a:r>
              <a:rPr kumimoji="1" lang="ja-JP" altLang="en-US" sz="1200" dirty="0">
                <a:latin typeface="メイリオ" panose="020B0604030504040204" pitchFamily="50" charset="-128"/>
              </a:rPr>
              <a:t>⑤　研修実施計画を作成し、計画に基づき在宅に掛かる研修を実施すると共に定期的に外部の学術研修を受けていること</a:t>
            </a:r>
            <a:endParaRPr kumimoji="1" lang="en-US" altLang="ja-JP" sz="1200" dirty="0">
              <a:latin typeface="メイリオ" panose="020B0604030504040204" pitchFamily="50" charset="-128"/>
            </a:endParaRPr>
          </a:p>
          <a:p>
            <a:r>
              <a:rPr kumimoji="1" lang="ja-JP" altLang="en-US" sz="1200" dirty="0">
                <a:latin typeface="メイリオ" panose="020B0604030504040204" pitchFamily="50" charset="-128"/>
              </a:rPr>
              <a:t>⑥　医療材料及び衛生材料を供給できる体制を有していること。</a:t>
            </a:r>
            <a:endParaRPr kumimoji="1" lang="en-US" altLang="ja-JP" sz="1200" dirty="0">
              <a:latin typeface="メイリオ" panose="020B0604030504040204" pitchFamily="50" charset="-128"/>
            </a:endParaRPr>
          </a:p>
          <a:p>
            <a:r>
              <a:rPr kumimoji="1" lang="ja-JP" altLang="en-US" sz="1200" dirty="0">
                <a:latin typeface="メイリオ" panose="020B0604030504040204" pitchFamily="50" charset="-128"/>
              </a:rPr>
              <a:t>⑦　麻薬小売業者の免許を取得し必要な指導を行うことができること</a:t>
            </a:r>
            <a:endParaRPr kumimoji="1" lang="en-US" altLang="ja-JP" sz="1200" dirty="0">
              <a:latin typeface="メイリオ" panose="020B0604030504040204" pitchFamily="50" charset="-128"/>
            </a:endParaRPr>
          </a:p>
        </p:txBody>
      </p:sp>
      <p:sp>
        <p:nvSpPr>
          <p:cNvPr id="11" name="右中かっこ 10">
            <a:extLst>
              <a:ext uri="{FF2B5EF4-FFF2-40B4-BE49-F238E27FC236}">
                <a16:creationId xmlns:a16="http://schemas.microsoft.com/office/drawing/2014/main" id="{35DD6DA9-3C56-788B-7A7C-09ED96AC6C11}"/>
              </a:ext>
            </a:extLst>
          </p:cNvPr>
          <p:cNvSpPr/>
          <p:nvPr/>
        </p:nvSpPr>
        <p:spPr>
          <a:xfrm>
            <a:off x="8048626" y="4991100"/>
            <a:ext cx="219074" cy="314325"/>
          </a:xfrm>
          <a:prstGeom prst="rightBrac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latin typeface="メイリオ" panose="020B0604030504040204" pitchFamily="50" charset="-128"/>
            </a:endParaRPr>
          </a:p>
        </p:txBody>
      </p:sp>
      <p:sp>
        <p:nvSpPr>
          <p:cNvPr id="12" name="テキスト ボックス 11">
            <a:extLst>
              <a:ext uri="{FF2B5EF4-FFF2-40B4-BE49-F238E27FC236}">
                <a16:creationId xmlns:a16="http://schemas.microsoft.com/office/drawing/2014/main" id="{46234BFE-CB45-EBB1-1A69-4E8A8F03A9AB}"/>
              </a:ext>
            </a:extLst>
          </p:cNvPr>
          <p:cNvSpPr txBox="1"/>
          <p:nvPr/>
        </p:nvSpPr>
        <p:spPr>
          <a:xfrm>
            <a:off x="8252310" y="5039798"/>
            <a:ext cx="872272" cy="276999"/>
          </a:xfrm>
          <a:prstGeom prst="rect">
            <a:avLst/>
          </a:prstGeom>
          <a:noFill/>
        </p:spPr>
        <p:txBody>
          <a:bodyPr wrap="square">
            <a:spAutoFit/>
          </a:bodyPr>
          <a:lstStyle/>
          <a:p>
            <a:r>
              <a:rPr kumimoji="1" lang="ja-JP" altLang="en-US" sz="1200" dirty="0">
                <a:solidFill>
                  <a:srgbClr val="FF6565"/>
                </a:solidFill>
                <a:latin typeface="メイリオ" panose="020B0604030504040204" pitchFamily="50" charset="-128"/>
              </a:rPr>
              <a:t>両方必須</a:t>
            </a:r>
          </a:p>
        </p:txBody>
      </p:sp>
      <p:sp>
        <p:nvSpPr>
          <p:cNvPr id="8" name="右中かっこ 7">
            <a:extLst>
              <a:ext uri="{FF2B5EF4-FFF2-40B4-BE49-F238E27FC236}">
                <a16:creationId xmlns:a16="http://schemas.microsoft.com/office/drawing/2014/main" id="{CBB4DBD1-00B4-9792-AF33-69C7B90777B4}"/>
              </a:ext>
            </a:extLst>
          </p:cNvPr>
          <p:cNvSpPr/>
          <p:nvPr/>
        </p:nvSpPr>
        <p:spPr>
          <a:xfrm>
            <a:off x="7575263" y="1615071"/>
            <a:ext cx="209550" cy="338554"/>
          </a:xfrm>
          <a:prstGeom prst="rightBrac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latin typeface="メイリオ" panose="020B0604030504040204" pitchFamily="50" charset="-128"/>
            </a:endParaRPr>
          </a:p>
        </p:txBody>
      </p:sp>
      <p:sp>
        <p:nvSpPr>
          <p:cNvPr id="13" name="テキスト ボックス 12">
            <a:extLst>
              <a:ext uri="{FF2B5EF4-FFF2-40B4-BE49-F238E27FC236}">
                <a16:creationId xmlns:a16="http://schemas.microsoft.com/office/drawing/2014/main" id="{C0188C2E-88BA-BEE5-3ADC-7C9CB2660D00}"/>
              </a:ext>
            </a:extLst>
          </p:cNvPr>
          <p:cNvSpPr txBox="1"/>
          <p:nvPr/>
        </p:nvSpPr>
        <p:spPr>
          <a:xfrm>
            <a:off x="7784813" y="1671312"/>
            <a:ext cx="1172116" cy="261610"/>
          </a:xfrm>
          <a:prstGeom prst="rect">
            <a:avLst/>
          </a:prstGeom>
          <a:noFill/>
        </p:spPr>
        <p:txBody>
          <a:bodyPr wrap="none" rtlCol="0">
            <a:spAutoFit/>
          </a:bodyPr>
          <a:lstStyle/>
          <a:p>
            <a:r>
              <a:rPr kumimoji="1" lang="ja-JP" altLang="en-US" sz="1100" b="1" dirty="0">
                <a:latin typeface="メイリオ" panose="020B0604030504040204" pitchFamily="50" charset="-128"/>
              </a:rPr>
              <a:t>在宅処方箋のみ</a:t>
            </a:r>
          </a:p>
        </p:txBody>
      </p:sp>
    </p:spTree>
    <p:extLst>
      <p:ext uri="{BB962C8B-B14F-4D97-AF65-F5344CB8AC3E}">
        <p14:creationId xmlns:p14="http://schemas.microsoft.com/office/powerpoint/2010/main" val="12077713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A9B90D-7CD4-1A08-261C-A2FB3885FF89}"/>
              </a:ext>
            </a:extLst>
          </p:cNvPr>
          <p:cNvSpPr>
            <a:spLocks noGrp="1"/>
          </p:cNvSpPr>
          <p:nvPr>
            <p:ph type="title"/>
          </p:nvPr>
        </p:nvSpPr>
        <p:spPr/>
        <p:txBody>
          <a:bodyPr/>
          <a:lstStyle/>
          <a:p>
            <a:endParaRPr kumimoji="1" lang="ja-JP" altLang="en-US"/>
          </a:p>
        </p:txBody>
      </p:sp>
      <p:pic>
        <p:nvPicPr>
          <p:cNvPr id="4" name="図 3">
            <a:extLst>
              <a:ext uri="{FF2B5EF4-FFF2-40B4-BE49-F238E27FC236}">
                <a16:creationId xmlns:a16="http://schemas.microsoft.com/office/drawing/2014/main" id="{900140D6-E7FA-3BE2-5D86-588C90BF6E15}"/>
              </a:ext>
            </a:extLst>
          </p:cNvPr>
          <p:cNvPicPr>
            <a:picLocks noChangeAspect="1"/>
          </p:cNvPicPr>
          <p:nvPr/>
        </p:nvPicPr>
        <p:blipFill>
          <a:blip r:embed="rId2"/>
          <a:stretch>
            <a:fillRect/>
          </a:stretch>
        </p:blipFill>
        <p:spPr>
          <a:xfrm>
            <a:off x="69397" y="164426"/>
            <a:ext cx="9005205" cy="6223674"/>
          </a:xfrm>
          <a:prstGeom prst="rect">
            <a:avLst/>
          </a:prstGeom>
        </p:spPr>
      </p:pic>
      <p:sp>
        <p:nvSpPr>
          <p:cNvPr id="5" name="テキスト ボックス 4">
            <a:extLst>
              <a:ext uri="{FF2B5EF4-FFF2-40B4-BE49-F238E27FC236}">
                <a16:creationId xmlns:a16="http://schemas.microsoft.com/office/drawing/2014/main" id="{5448D030-8893-E59E-BF3A-6A3B32724502}"/>
              </a:ext>
            </a:extLst>
          </p:cNvPr>
          <p:cNvSpPr txBox="1"/>
          <p:nvPr/>
        </p:nvSpPr>
        <p:spPr>
          <a:xfrm>
            <a:off x="2523277" y="6456163"/>
            <a:ext cx="6620723" cy="246221"/>
          </a:xfrm>
          <a:prstGeom prst="rect">
            <a:avLst/>
          </a:prstGeom>
          <a:noFill/>
        </p:spPr>
        <p:txBody>
          <a:bodyPr wrap="none" rtlCol="0">
            <a:spAutoFit/>
          </a:bodyPr>
          <a:lstStyle/>
          <a:p>
            <a:r>
              <a:rPr kumimoji="1" lang="ja-JP" altLang="en-US" sz="1000" dirty="0">
                <a:latin typeface="+mj-ea"/>
                <a:ea typeface="+mj-ea"/>
              </a:rPr>
              <a:t>令和</a:t>
            </a:r>
            <a:r>
              <a:rPr kumimoji="1" lang="en-US" altLang="ja-JP" sz="1000" dirty="0">
                <a:latin typeface="+mj-ea"/>
                <a:ea typeface="+mj-ea"/>
              </a:rPr>
              <a:t>5</a:t>
            </a:r>
            <a:r>
              <a:rPr kumimoji="1" lang="ja-JP" altLang="en-US" sz="1000" dirty="0">
                <a:latin typeface="+mj-ea"/>
                <a:ea typeface="+mj-ea"/>
              </a:rPr>
              <a:t>年</a:t>
            </a:r>
            <a:r>
              <a:rPr kumimoji="1" lang="en-US" altLang="ja-JP" sz="1000" dirty="0">
                <a:latin typeface="+mj-ea"/>
                <a:ea typeface="+mj-ea"/>
              </a:rPr>
              <a:t>11</a:t>
            </a:r>
            <a:r>
              <a:rPr kumimoji="1" lang="ja-JP" altLang="en-US" sz="1000" dirty="0">
                <a:latin typeface="+mj-ea"/>
                <a:ea typeface="+mj-ea"/>
              </a:rPr>
              <a:t>月</a:t>
            </a:r>
            <a:r>
              <a:rPr kumimoji="1" lang="en-US" altLang="ja-JP" sz="1000" dirty="0">
                <a:latin typeface="+mj-ea"/>
                <a:ea typeface="+mj-ea"/>
              </a:rPr>
              <a:t>29</a:t>
            </a:r>
            <a:r>
              <a:rPr kumimoji="1" lang="ja-JP" altLang="en-US" sz="1000" dirty="0">
                <a:latin typeface="+mj-ea"/>
                <a:ea typeface="+mj-ea"/>
              </a:rPr>
              <a:t>日中央社会保険医療協議会　</a:t>
            </a:r>
            <a:r>
              <a:rPr kumimoji="1" lang="en-US" altLang="ja-JP" sz="1000" dirty="0">
                <a:latin typeface="+mj-ea"/>
                <a:ea typeface="+mj-ea"/>
              </a:rPr>
              <a:t> https://www.mhlw.go.jp/content/12404000/001172376.pdf</a:t>
            </a:r>
            <a:endParaRPr kumimoji="1" lang="ja-JP" altLang="en-US" sz="1000" dirty="0">
              <a:latin typeface="+mj-ea"/>
              <a:ea typeface="+mj-ea"/>
            </a:endParaRPr>
          </a:p>
        </p:txBody>
      </p:sp>
      <p:sp>
        <p:nvSpPr>
          <p:cNvPr id="6" name="楕円 5">
            <a:extLst>
              <a:ext uri="{FF2B5EF4-FFF2-40B4-BE49-F238E27FC236}">
                <a16:creationId xmlns:a16="http://schemas.microsoft.com/office/drawing/2014/main" id="{8B79D35E-A834-700E-6A18-C3E03BF24A9C}"/>
              </a:ext>
            </a:extLst>
          </p:cNvPr>
          <p:cNvSpPr/>
          <p:nvPr/>
        </p:nvSpPr>
        <p:spPr>
          <a:xfrm>
            <a:off x="4857750" y="2886075"/>
            <a:ext cx="104775" cy="104775"/>
          </a:xfrm>
          <a:prstGeom prst="ellipse">
            <a:avLst/>
          </a:prstGeom>
          <a:solidFill>
            <a:srgbClr val="FF65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B4878ADE-E430-0B8B-17FF-49EADDC9E69D}"/>
              </a:ext>
            </a:extLst>
          </p:cNvPr>
          <p:cNvSpPr/>
          <p:nvPr/>
        </p:nvSpPr>
        <p:spPr>
          <a:xfrm>
            <a:off x="4876800" y="4572000"/>
            <a:ext cx="104775" cy="104775"/>
          </a:xfrm>
          <a:prstGeom prst="ellipse">
            <a:avLst/>
          </a:prstGeom>
          <a:solidFill>
            <a:srgbClr val="FF65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700730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5BC4EEC-2217-F554-7858-A4032B905A5F}"/>
              </a:ext>
            </a:extLst>
          </p:cNvPr>
          <p:cNvSpPr txBox="1"/>
          <p:nvPr/>
        </p:nvSpPr>
        <p:spPr>
          <a:xfrm>
            <a:off x="548640" y="513805"/>
            <a:ext cx="5809604"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　令和</a:t>
            </a:r>
            <a:r>
              <a:rPr kumimoji="1" lang="en-US" altLang="ja-JP" b="1" dirty="0">
                <a:latin typeface="メイリオ" panose="020B0604030504040204" pitchFamily="50" charset="-128"/>
                <a:ea typeface="メイリオ" panose="020B0604030504040204" pitchFamily="50" charset="-128"/>
              </a:rPr>
              <a:t>6</a:t>
            </a:r>
            <a:r>
              <a:rPr kumimoji="1" lang="ja-JP" altLang="en-US" b="1" dirty="0">
                <a:latin typeface="メイリオ" panose="020B0604030504040204" pitchFamily="50" charset="-128"/>
                <a:ea typeface="メイリオ" panose="020B0604030504040204" pitchFamily="50" charset="-128"/>
              </a:rPr>
              <a:t>年度改定に盛り込まれた</a:t>
            </a:r>
            <a:r>
              <a:rPr kumimoji="1" lang="en-US" altLang="ja-JP" b="1" dirty="0">
                <a:latin typeface="メイリオ" panose="020B0604030504040204" pitchFamily="50" charset="-128"/>
                <a:ea typeface="メイリオ" panose="020B0604030504040204" pitchFamily="50" charset="-128"/>
              </a:rPr>
              <a:t>2025</a:t>
            </a:r>
            <a:r>
              <a:rPr kumimoji="1" lang="ja-JP" altLang="en-US" b="1" dirty="0">
                <a:latin typeface="メイリオ" panose="020B0604030504040204" pitchFamily="50" charset="-128"/>
                <a:ea typeface="メイリオ" panose="020B0604030504040204" pitchFamily="50" charset="-128"/>
              </a:rPr>
              <a:t>年への着地点</a:t>
            </a:r>
          </a:p>
        </p:txBody>
      </p:sp>
      <p:sp>
        <p:nvSpPr>
          <p:cNvPr id="4" name="正方形/長方形 3">
            <a:extLst>
              <a:ext uri="{FF2B5EF4-FFF2-40B4-BE49-F238E27FC236}">
                <a16:creationId xmlns:a16="http://schemas.microsoft.com/office/drawing/2014/main" id="{14548628-83FA-5270-2783-A49B79C00764}"/>
              </a:ext>
            </a:extLst>
          </p:cNvPr>
          <p:cNvSpPr/>
          <p:nvPr/>
        </p:nvSpPr>
        <p:spPr>
          <a:xfrm>
            <a:off x="548640" y="1790700"/>
            <a:ext cx="2247900" cy="533400"/>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地域支援体制加算</a:t>
            </a:r>
          </a:p>
        </p:txBody>
      </p:sp>
      <p:sp>
        <p:nvSpPr>
          <p:cNvPr id="5" name="テキスト ボックス 4">
            <a:extLst>
              <a:ext uri="{FF2B5EF4-FFF2-40B4-BE49-F238E27FC236}">
                <a16:creationId xmlns:a16="http://schemas.microsoft.com/office/drawing/2014/main" id="{1A928E06-B5F8-B453-1AA4-74229172267D}"/>
              </a:ext>
            </a:extLst>
          </p:cNvPr>
          <p:cNvSpPr txBox="1"/>
          <p:nvPr/>
        </p:nvSpPr>
        <p:spPr>
          <a:xfrm>
            <a:off x="2905125" y="1800880"/>
            <a:ext cx="4961615" cy="1169551"/>
          </a:xfrm>
          <a:prstGeom prst="rect">
            <a:avLst/>
          </a:prstGeom>
          <a:noFill/>
        </p:spPr>
        <p:txBody>
          <a:bodyPr wrap="none" rtlCol="0">
            <a:spAutoFit/>
          </a:bodyPr>
          <a:lstStyle/>
          <a:p>
            <a:r>
              <a:rPr kumimoji="1" lang="ja-JP" altLang="en-US" sz="1400" dirty="0"/>
              <a:t>・服薬情報の一元的、継続的把握　　</a:t>
            </a:r>
            <a:r>
              <a:rPr kumimoji="1" lang="en-US" altLang="ja-JP" sz="1400" dirty="0"/>
              <a:t>(</a:t>
            </a:r>
            <a:r>
              <a:rPr kumimoji="1" lang="ja-JP" altLang="en-US" sz="1400" dirty="0"/>
              <a:t>かかりつけ薬剤師</a:t>
            </a:r>
            <a:r>
              <a:rPr kumimoji="1" lang="en-US" altLang="ja-JP" sz="1400" dirty="0"/>
              <a:t>)</a:t>
            </a:r>
          </a:p>
          <a:p>
            <a:r>
              <a:rPr kumimoji="1" lang="ja-JP" altLang="en-US" sz="1400" dirty="0"/>
              <a:t>・多剤、重複投薬や相互作用の防止　</a:t>
            </a:r>
            <a:r>
              <a:rPr kumimoji="1" lang="en-US" altLang="ja-JP" sz="1400" dirty="0"/>
              <a:t>(</a:t>
            </a:r>
            <a:r>
              <a:rPr kumimoji="1" lang="ja-JP" altLang="en-US" sz="1400" dirty="0"/>
              <a:t>各種対人業務実績</a:t>
            </a:r>
            <a:r>
              <a:rPr kumimoji="1" lang="en-US" altLang="ja-JP" sz="1400" dirty="0"/>
              <a:t>)</a:t>
            </a:r>
          </a:p>
          <a:p>
            <a:r>
              <a:rPr kumimoji="1" lang="ja-JP" altLang="en-US" sz="1400" dirty="0"/>
              <a:t>・</a:t>
            </a:r>
            <a:r>
              <a:rPr kumimoji="1" lang="en-US" altLang="ja-JP" sz="1400" dirty="0"/>
              <a:t>24</a:t>
            </a:r>
            <a:r>
              <a:rPr kumimoji="1" lang="ja-JP" altLang="en-US" sz="1400" dirty="0"/>
              <a:t>時間対応、在宅対応　　　　　　</a:t>
            </a:r>
            <a:r>
              <a:rPr kumimoji="1" lang="en-US" altLang="ja-JP" sz="1400" dirty="0"/>
              <a:t>(</a:t>
            </a:r>
            <a:r>
              <a:rPr kumimoji="1" lang="ja-JP" altLang="en-US" sz="1400" dirty="0"/>
              <a:t>在宅医療への取組</a:t>
            </a:r>
            <a:r>
              <a:rPr kumimoji="1" lang="en-US" altLang="ja-JP" sz="1400" dirty="0"/>
              <a:t>)</a:t>
            </a:r>
          </a:p>
          <a:p>
            <a:r>
              <a:rPr kumimoji="1" lang="ja-JP" altLang="en-US" sz="1400" dirty="0"/>
              <a:t>・医療機関等との連携　　　　　　　</a:t>
            </a:r>
            <a:r>
              <a:rPr kumimoji="1" lang="en-US" altLang="ja-JP" sz="1400" dirty="0"/>
              <a:t>(</a:t>
            </a:r>
            <a:r>
              <a:rPr kumimoji="1" lang="ja-JP" altLang="en-US" sz="1400" dirty="0"/>
              <a:t>情報提供・施設基準</a:t>
            </a:r>
            <a:r>
              <a:rPr kumimoji="1" lang="en-US" altLang="ja-JP" sz="1400" dirty="0"/>
              <a:t>)</a:t>
            </a:r>
          </a:p>
          <a:p>
            <a:r>
              <a:rPr kumimoji="1" lang="ja-JP" altLang="en-US" sz="1400" dirty="0"/>
              <a:t>・健康サポート機能　　　　　　　　</a:t>
            </a:r>
            <a:r>
              <a:rPr kumimoji="1" lang="en-US" altLang="ja-JP" sz="1400" dirty="0"/>
              <a:t>(</a:t>
            </a:r>
            <a:r>
              <a:rPr kumimoji="1" lang="ja-JP" altLang="en-US" sz="1400" dirty="0"/>
              <a:t>施設基準</a:t>
            </a:r>
            <a:r>
              <a:rPr kumimoji="1" lang="en-US" altLang="ja-JP" sz="1400" dirty="0"/>
              <a:t>)</a:t>
            </a:r>
            <a:endParaRPr kumimoji="1" lang="ja-JP" altLang="en-US" sz="1400" dirty="0"/>
          </a:p>
        </p:txBody>
      </p:sp>
      <p:sp>
        <p:nvSpPr>
          <p:cNvPr id="6" name="正方形/長方形 5">
            <a:extLst>
              <a:ext uri="{FF2B5EF4-FFF2-40B4-BE49-F238E27FC236}">
                <a16:creationId xmlns:a16="http://schemas.microsoft.com/office/drawing/2014/main" id="{A0D68781-DC81-1842-6E48-592C61D69B0C}"/>
              </a:ext>
            </a:extLst>
          </p:cNvPr>
          <p:cNvSpPr/>
          <p:nvPr/>
        </p:nvSpPr>
        <p:spPr>
          <a:xfrm>
            <a:off x="548640" y="3046997"/>
            <a:ext cx="2356485" cy="369332"/>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latin typeface="+mj-ea"/>
                <a:ea typeface="+mj-ea"/>
              </a:rPr>
              <a:t>R6</a:t>
            </a:r>
            <a:r>
              <a:rPr kumimoji="1" lang="ja-JP" altLang="en-US" sz="1400" dirty="0">
                <a:latin typeface="+mj-ea"/>
                <a:ea typeface="+mj-ea"/>
              </a:rPr>
              <a:t>改定</a:t>
            </a:r>
          </a:p>
        </p:txBody>
      </p:sp>
      <p:sp>
        <p:nvSpPr>
          <p:cNvPr id="7" name="テキスト ボックス 6">
            <a:extLst>
              <a:ext uri="{FF2B5EF4-FFF2-40B4-BE49-F238E27FC236}">
                <a16:creationId xmlns:a16="http://schemas.microsoft.com/office/drawing/2014/main" id="{18D5A22F-E1A7-56C0-1AA5-5B19227C684F}"/>
              </a:ext>
            </a:extLst>
          </p:cNvPr>
          <p:cNvSpPr txBox="1"/>
          <p:nvPr/>
        </p:nvSpPr>
        <p:spPr>
          <a:xfrm>
            <a:off x="2905125" y="3121223"/>
            <a:ext cx="5014514" cy="307777"/>
          </a:xfrm>
          <a:prstGeom prst="rect">
            <a:avLst/>
          </a:prstGeom>
          <a:noFill/>
        </p:spPr>
        <p:txBody>
          <a:bodyPr wrap="none" rtlCol="0">
            <a:spAutoFit/>
          </a:bodyPr>
          <a:lstStyle/>
          <a:p>
            <a:r>
              <a:rPr kumimoji="1" lang="ja-JP" altLang="en-US" sz="1400" dirty="0"/>
              <a:t>・一般用医薬品の販売　→　</a:t>
            </a:r>
            <a:r>
              <a:rPr kumimoji="1" lang="ja-JP" altLang="en-US" sz="1400" b="1" dirty="0"/>
              <a:t>要指導医薬品及び一般用医薬品</a:t>
            </a:r>
          </a:p>
        </p:txBody>
      </p:sp>
      <p:sp>
        <p:nvSpPr>
          <p:cNvPr id="8" name="テキスト ボックス 7">
            <a:extLst>
              <a:ext uri="{FF2B5EF4-FFF2-40B4-BE49-F238E27FC236}">
                <a16:creationId xmlns:a16="http://schemas.microsoft.com/office/drawing/2014/main" id="{71266793-0D02-67B2-748B-E9AF9EF58566}"/>
              </a:ext>
            </a:extLst>
          </p:cNvPr>
          <p:cNvSpPr txBox="1"/>
          <p:nvPr/>
        </p:nvSpPr>
        <p:spPr>
          <a:xfrm>
            <a:off x="5076536" y="3416329"/>
            <a:ext cx="4035079" cy="276999"/>
          </a:xfrm>
          <a:prstGeom prst="rect">
            <a:avLst/>
          </a:prstGeom>
          <a:noFill/>
        </p:spPr>
        <p:txBody>
          <a:bodyPr wrap="none" rtlCol="0">
            <a:spAutoFit/>
          </a:bodyPr>
          <a:lstStyle/>
          <a:p>
            <a:r>
              <a:rPr kumimoji="1" lang="en-US" altLang="ja-JP" sz="1200" dirty="0"/>
              <a:t>※</a:t>
            </a:r>
            <a:r>
              <a:rPr kumimoji="1" lang="ja-JP" altLang="en-US" sz="1200" dirty="0"/>
              <a:t>健康健康サポート薬局の届出要件とされる</a:t>
            </a:r>
            <a:r>
              <a:rPr kumimoji="1" lang="en-US" altLang="ja-JP" sz="1200" dirty="0"/>
              <a:t>48</a:t>
            </a:r>
            <a:r>
              <a:rPr kumimoji="1" lang="ja-JP" altLang="en-US" sz="1200" dirty="0"/>
              <a:t>薬効群</a:t>
            </a:r>
          </a:p>
        </p:txBody>
      </p:sp>
      <p:sp>
        <p:nvSpPr>
          <p:cNvPr id="9" name="二等辺三角形 8">
            <a:extLst>
              <a:ext uri="{FF2B5EF4-FFF2-40B4-BE49-F238E27FC236}">
                <a16:creationId xmlns:a16="http://schemas.microsoft.com/office/drawing/2014/main" id="{231670BB-85BF-10D1-FAD1-3DD77F63C08D}"/>
              </a:ext>
            </a:extLst>
          </p:cNvPr>
          <p:cNvSpPr/>
          <p:nvPr/>
        </p:nvSpPr>
        <p:spPr>
          <a:xfrm rot="10800000">
            <a:off x="6718790" y="3819525"/>
            <a:ext cx="482110" cy="168908"/>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17C0DE5-1AA9-8A9D-3ED5-C8ED27EA18A3}"/>
              </a:ext>
            </a:extLst>
          </p:cNvPr>
          <p:cNvSpPr txBox="1"/>
          <p:nvPr/>
        </p:nvSpPr>
        <p:spPr>
          <a:xfrm>
            <a:off x="6046773" y="4083853"/>
            <a:ext cx="1826141" cy="338554"/>
          </a:xfrm>
          <a:prstGeom prst="rect">
            <a:avLst/>
          </a:prstGeom>
          <a:noFill/>
        </p:spPr>
        <p:txBody>
          <a:bodyPr wrap="none" rtlCol="0">
            <a:spAutoFit/>
          </a:bodyPr>
          <a:lstStyle/>
          <a:p>
            <a:r>
              <a:rPr kumimoji="1" lang="ja-JP" altLang="en-US" sz="1600" b="1" dirty="0">
                <a:solidFill>
                  <a:srgbClr val="FF6565"/>
                </a:solidFill>
              </a:rPr>
              <a:t>健康サポート薬局</a:t>
            </a:r>
          </a:p>
        </p:txBody>
      </p:sp>
      <p:sp>
        <p:nvSpPr>
          <p:cNvPr id="11" name="正方形/長方形 10">
            <a:extLst>
              <a:ext uri="{FF2B5EF4-FFF2-40B4-BE49-F238E27FC236}">
                <a16:creationId xmlns:a16="http://schemas.microsoft.com/office/drawing/2014/main" id="{CCE72613-6123-A3A3-0F7F-E763443E32D8}"/>
              </a:ext>
            </a:extLst>
          </p:cNvPr>
          <p:cNvSpPr/>
          <p:nvPr/>
        </p:nvSpPr>
        <p:spPr>
          <a:xfrm>
            <a:off x="5901043" y="3988433"/>
            <a:ext cx="2147581" cy="516892"/>
          </a:xfrm>
          <a:prstGeom prst="rect">
            <a:avLst/>
          </a:prstGeom>
          <a:noFill/>
          <a:ln w="28575">
            <a:solidFill>
              <a:srgbClr val="FF65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11">
            <a:extLst>
              <a:ext uri="{FF2B5EF4-FFF2-40B4-BE49-F238E27FC236}">
                <a16:creationId xmlns:a16="http://schemas.microsoft.com/office/drawing/2014/main" id="{C3545980-C562-6A32-67F1-1BB47A9D784D}"/>
              </a:ext>
            </a:extLst>
          </p:cNvPr>
          <p:cNvSpPr/>
          <p:nvPr/>
        </p:nvSpPr>
        <p:spPr>
          <a:xfrm rot="10800000">
            <a:off x="1503997" y="3613302"/>
            <a:ext cx="337185" cy="290677"/>
          </a:xfrm>
          <a:prstGeom prst="triangl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F487D9F9-D415-80D6-3747-070A79FC3DF3}"/>
              </a:ext>
            </a:extLst>
          </p:cNvPr>
          <p:cNvSpPr/>
          <p:nvPr/>
        </p:nvSpPr>
        <p:spPr>
          <a:xfrm>
            <a:off x="548639" y="4155707"/>
            <a:ext cx="2247900" cy="533400"/>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在宅薬学総合体制加算２</a:t>
            </a:r>
            <a:endParaRPr kumimoji="1" lang="en-US" altLang="ja-JP" sz="1400" dirty="0"/>
          </a:p>
          <a:p>
            <a:pPr algn="ctr"/>
            <a:r>
              <a:rPr kumimoji="1" lang="en-US" altLang="ja-JP" sz="1400" dirty="0"/>
              <a:t>(</a:t>
            </a:r>
            <a:r>
              <a:rPr kumimoji="1" lang="ja-JP" altLang="en-US" sz="1400" dirty="0"/>
              <a:t>新設</a:t>
            </a:r>
            <a:r>
              <a:rPr kumimoji="1" lang="en-US" altLang="ja-JP" sz="1400" dirty="0"/>
              <a:t>)</a:t>
            </a:r>
            <a:endParaRPr kumimoji="1" lang="ja-JP" altLang="en-US" sz="1400" dirty="0"/>
          </a:p>
        </p:txBody>
      </p:sp>
      <p:sp>
        <p:nvSpPr>
          <p:cNvPr id="14" name="テキスト ボックス 13">
            <a:extLst>
              <a:ext uri="{FF2B5EF4-FFF2-40B4-BE49-F238E27FC236}">
                <a16:creationId xmlns:a16="http://schemas.microsoft.com/office/drawing/2014/main" id="{4E484348-03E6-14D6-6A33-4A1C0AF2D10A}"/>
              </a:ext>
            </a:extLst>
          </p:cNvPr>
          <p:cNvSpPr txBox="1"/>
          <p:nvPr/>
        </p:nvSpPr>
        <p:spPr>
          <a:xfrm>
            <a:off x="2899171" y="4139226"/>
            <a:ext cx="2877711" cy="523220"/>
          </a:xfrm>
          <a:prstGeom prst="rect">
            <a:avLst/>
          </a:prstGeom>
          <a:noFill/>
        </p:spPr>
        <p:txBody>
          <a:bodyPr wrap="none" rtlCol="0">
            <a:spAutoFit/>
          </a:bodyPr>
          <a:lstStyle/>
          <a:p>
            <a:r>
              <a:rPr kumimoji="1" lang="ja-JP" altLang="en-US" sz="1400" dirty="0"/>
              <a:t>・無菌製剤処理に対応出来る体制</a:t>
            </a:r>
            <a:endParaRPr kumimoji="1" lang="en-US" altLang="ja-JP" sz="1400" dirty="0"/>
          </a:p>
          <a:p>
            <a:r>
              <a:rPr kumimoji="1" lang="ja-JP" altLang="en-US" sz="1400" dirty="0"/>
              <a:t>・高度管理医療機器の届出</a:t>
            </a:r>
          </a:p>
        </p:txBody>
      </p:sp>
      <p:sp>
        <p:nvSpPr>
          <p:cNvPr id="15" name="正方形/長方形 14">
            <a:extLst>
              <a:ext uri="{FF2B5EF4-FFF2-40B4-BE49-F238E27FC236}">
                <a16:creationId xmlns:a16="http://schemas.microsoft.com/office/drawing/2014/main" id="{3CEBF16E-DA0F-2640-DB6D-F04F9B20A4FC}"/>
              </a:ext>
            </a:extLst>
          </p:cNvPr>
          <p:cNvSpPr/>
          <p:nvPr/>
        </p:nvSpPr>
        <p:spPr>
          <a:xfrm>
            <a:off x="362860" y="1471255"/>
            <a:ext cx="2608940" cy="4481870"/>
          </a:xfrm>
          <a:prstGeom prst="rect">
            <a:avLst/>
          </a:prstGeom>
          <a:noFill/>
          <a:ln w="28575">
            <a:solidFill>
              <a:srgbClr val="7030A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D35E5996-9EBF-F16F-6DEE-7796A509FCFC}"/>
              </a:ext>
            </a:extLst>
          </p:cNvPr>
          <p:cNvSpPr txBox="1"/>
          <p:nvPr/>
        </p:nvSpPr>
        <p:spPr>
          <a:xfrm>
            <a:off x="805555" y="5451447"/>
            <a:ext cx="1723549" cy="400110"/>
          </a:xfrm>
          <a:prstGeom prst="rect">
            <a:avLst/>
          </a:prstGeom>
          <a:noFill/>
        </p:spPr>
        <p:txBody>
          <a:bodyPr wrap="none" rtlCol="0">
            <a:spAutoFit/>
          </a:bodyPr>
          <a:lstStyle/>
          <a:p>
            <a:r>
              <a:rPr kumimoji="1" lang="ja-JP" altLang="en-US" sz="2000" b="1" dirty="0">
                <a:solidFill>
                  <a:srgbClr val="7030A0"/>
                </a:solidFill>
              </a:rPr>
              <a:t>地域連携薬局</a:t>
            </a:r>
          </a:p>
        </p:txBody>
      </p:sp>
      <p:sp>
        <p:nvSpPr>
          <p:cNvPr id="17" name="テキスト ボックス 16">
            <a:extLst>
              <a:ext uri="{FF2B5EF4-FFF2-40B4-BE49-F238E27FC236}">
                <a16:creationId xmlns:a16="http://schemas.microsoft.com/office/drawing/2014/main" id="{DBE9C0D3-A9B5-1762-AE07-609A5401AFF1}"/>
              </a:ext>
            </a:extLst>
          </p:cNvPr>
          <p:cNvSpPr txBox="1"/>
          <p:nvPr/>
        </p:nvSpPr>
        <p:spPr>
          <a:xfrm>
            <a:off x="3568384" y="5306794"/>
            <a:ext cx="5269391" cy="646331"/>
          </a:xfrm>
          <a:prstGeom prst="rect">
            <a:avLst/>
          </a:prstGeom>
          <a:noFill/>
        </p:spPr>
        <p:txBody>
          <a:bodyPr wrap="none" rtlCol="0">
            <a:spAutoFit/>
          </a:bodyPr>
          <a:lstStyle/>
          <a:p>
            <a:r>
              <a:rPr kumimoji="1" lang="ja-JP" altLang="en-US" b="1" dirty="0"/>
              <a:t>定数化</a:t>
            </a:r>
            <a:r>
              <a:rPr kumimoji="1" lang="en-US" altLang="ja-JP" b="1" dirty="0"/>
              <a:t>(</a:t>
            </a:r>
            <a:r>
              <a:rPr kumimoji="1" lang="ja-JP" altLang="en-US" b="1" dirty="0"/>
              <a:t>届出数</a:t>
            </a:r>
            <a:r>
              <a:rPr kumimoji="1" lang="en-US" altLang="ja-JP" b="1" dirty="0"/>
              <a:t>)</a:t>
            </a:r>
            <a:r>
              <a:rPr kumimoji="1" lang="ja-JP" altLang="en-US" b="1" dirty="0"/>
              <a:t>は重要だが、</a:t>
            </a:r>
            <a:endParaRPr kumimoji="1" lang="en-US" altLang="ja-JP" b="1" dirty="0"/>
          </a:p>
          <a:p>
            <a:r>
              <a:rPr kumimoji="1" lang="ja-JP" altLang="en-US" b="1" dirty="0"/>
              <a:t>着実に</a:t>
            </a:r>
            <a:r>
              <a:rPr kumimoji="1" lang="en-US" altLang="ja-JP" b="1" dirty="0"/>
              <a:t>2025</a:t>
            </a:r>
            <a:r>
              <a:rPr kumimoji="1" lang="ja-JP" altLang="en-US" b="1" dirty="0"/>
              <a:t>年に向けたインフラ整備が進んでいる</a:t>
            </a:r>
          </a:p>
        </p:txBody>
      </p:sp>
    </p:spTree>
    <p:extLst>
      <p:ext uri="{BB962C8B-B14F-4D97-AF65-F5344CB8AC3E}">
        <p14:creationId xmlns:p14="http://schemas.microsoft.com/office/powerpoint/2010/main" val="1540233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6861FBA8-F760-CE37-0CA0-E7A2D2615569}"/>
              </a:ext>
            </a:extLst>
          </p:cNvPr>
          <p:cNvSpPr txBox="1"/>
          <p:nvPr/>
        </p:nvSpPr>
        <p:spPr>
          <a:xfrm>
            <a:off x="781050" y="1285875"/>
            <a:ext cx="4737194" cy="523220"/>
          </a:xfrm>
          <a:prstGeom prst="rect">
            <a:avLst/>
          </a:prstGeom>
          <a:noFill/>
        </p:spPr>
        <p:txBody>
          <a:bodyPr wrap="none" rtlCol="0">
            <a:spAutoFit/>
          </a:bodyPr>
          <a:lstStyle/>
          <a:p>
            <a:r>
              <a:rPr kumimoji="1" lang="ja-JP" altLang="en-US" sz="2800" b="1" dirty="0">
                <a:latin typeface="+mj-ea"/>
                <a:ea typeface="+mj-ea"/>
              </a:rPr>
              <a:t>令和</a:t>
            </a:r>
            <a:r>
              <a:rPr kumimoji="1" lang="en-US" altLang="ja-JP" sz="2800" b="1" dirty="0">
                <a:latin typeface="+mj-ea"/>
                <a:ea typeface="+mj-ea"/>
              </a:rPr>
              <a:t>6</a:t>
            </a:r>
            <a:r>
              <a:rPr kumimoji="1" lang="ja-JP" altLang="en-US" sz="2800" b="1" dirty="0">
                <a:latin typeface="+mj-ea"/>
                <a:ea typeface="+mj-ea"/>
              </a:rPr>
              <a:t>年度診療報酬改定率　</a:t>
            </a:r>
          </a:p>
        </p:txBody>
      </p:sp>
      <p:sp>
        <p:nvSpPr>
          <p:cNvPr id="6" name="テキスト ボックス 5">
            <a:extLst>
              <a:ext uri="{FF2B5EF4-FFF2-40B4-BE49-F238E27FC236}">
                <a16:creationId xmlns:a16="http://schemas.microsoft.com/office/drawing/2014/main" id="{1865BF16-C526-8DCE-FB38-D0EB4132B2E3}"/>
              </a:ext>
            </a:extLst>
          </p:cNvPr>
          <p:cNvSpPr txBox="1"/>
          <p:nvPr/>
        </p:nvSpPr>
        <p:spPr>
          <a:xfrm>
            <a:off x="781050" y="2285941"/>
            <a:ext cx="1467068" cy="400110"/>
          </a:xfrm>
          <a:prstGeom prst="rect">
            <a:avLst/>
          </a:prstGeom>
          <a:noFill/>
        </p:spPr>
        <p:txBody>
          <a:bodyPr wrap="none" rtlCol="0">
            <a:spAutoFit/>
          </a:bodyPr>
          <a:lstStyle/>
          <a:p>
            <a:r>
              <a:rPr kumimoji="1" lang="ja-JP" altLang="en-US" sz="2000" b="1" dirty="0">
                <a:latin typeface="メイリオ" panose="020B0604030504040204" pitchFamily="50" charset="-128"/>
              </a:rPr>
              <a:t>技術料本体</a:t>
            </a:r>
          </a:p>
        </p:txBody>
      </p:sp>
      <p:sp>
        <p:nvSpPr>
          <p:cNvPr id="7" name="テキスト ボックス 6">
            <a:extLst>
              <a:ext uri="{FF2B5EF4-FFF2-40B4-BE49-F238E27FC236}">
                <a16:creationId xmlns:a16="http://schemas.microsoft.com/office/drawing/2014/main" id="{0E9AAB48-788B-4F9A-3CC5-8AAB93763907}"/>
              </a:ext>
            </a:extLst>
          </p:cNvPr>
          <p:cNvSpPr txBox="1"/>
          <p:nvPr/>
        </p:nvSpPr>
        <p:spPr>
          <a:xfrm>
            <a:off x="2542341" y="2057341"/>
            <a:ext cx="3038011" cy="707886"/>
          </a:xfrm>
          <a:prstGeom prst="rect">
            <a:avLst/>
          </a:prstGeom>
          <a:noFill/>
        </p:spPr>
        <p:txBody>
          <a:bodyPr wrap="none" rtlCol="0">
            <a:spAutoFit/>
          </a:bodyPr>
          <a:lstStyle/>
          <a:p>
            <a:r>
              <a:rPr kumimoji="1" lang="en-US" altLang="ja-JP" sz="4000" b="1" dirty="0">
                <a:latin typeface="メイリオ" panose="020B0604030504040204" pitchFamily="50" charset="-128"/>
              </a:rPr>
              <a:t>0.88</a:t>
            </a:r>
            <a:r>
              <a:rPr kumimoji="1" lang="ja-JP" altLang="en-US" sz="2000" b="1" dirty="0">
                <a:latin typeface="メイリオ" panose="020B0604030504040204" pitchFamily="50" charset="-128"/>
              </a:rPr>
              <a:t>％　</a:t>
            </a:r>
            <a:r>
              <a:rPr kumimoji="1" lang="en-US" altLang="ja-JP" sz="2000" b="1" dirty="0">
                <a:latin typeface="メイリオ" panose="020B0604030504040204" pitchFamily="50" charset="-128"/>
              </a:rPr>
              <a:t>(0.43</a:t>
            </a:r>
            <a:r>
              <a:rPr kumimoji="1" lang="ja-JP" altLang="en-US" sz="2000" b="1" dirty="0">
                <a:latin typeface="メイリオ" panose="020B0604030504040204" pitchFamily="50" charset="-128"/>
              </a:rPr>
              <a:t>％</a:t>
            </a:r>
            <a:r>
              <a:rPr kumimoji="1" lang="en-US" altLang="ja-JP" sz="2000" b="1" dirty="0">
                <a:latin typeface="メイリオ" panose="020B0604030504040204" pitchFamily="50" charset="-128"/>
              </a:rPr>
              <a:t>)</a:t>
            </a:r>
            <a:endParaRPr kumimoji="1" lang="ja-JP" altLang="en-US" sz="4000" b="1" dirty="0">
              <a:latin typeface="メイリオ" panose="020B0604030504040204" pitchFamily="50" charset="-128"/>
            </a:endParaRPr>
          </a:p>
        </p:txBody>
      </p:sp>
      <p:sp>
        <p:nvSpPr>
          <p:cNvPr id="16" name="テキスト ボックス 15">
            <a:extLst>
              <a:ext uri="{FF2B5EF4-FFF2-40B4-BE49-F238E27FC236}">
                <a16:creationId xmlns:a16="http://schemas.microsoft.com/office/drawing/2014/main" id="{0279175B-0D74-5B83-3CE6-ED5F5E93036F}"/>
              </a:ext>
            </a:extLst>
          </p:cNvPr>
          <p:cNvSpPr txBox="1"/>
          <p:nvPr/>
        </p:nvSpPr>
        <p:spPr>
          <a:xfrm>
            <a:off x="2671762" y="2835086"/>
            <a:ext cx="3871573" cy="1015663"/>
          </a:xfrm>
          <a:prstGeom prst="rect">
            <a:avLst/>
          </a:prstGeom>
          <a:noFill/>
        </p:spPr>
        <p:txBody>
          <a:bodyPr wrap="none" rtlCol="0">
            <a:spAutoFit/>
          </a:bodyPr>
          <a:lstStyle/>
          <a:p>
            <a:r>
              <a:rPr kumimoji="1" lang="ja-JP" altLang="en-US" sz="2000" b="1" dirty="0">
                <a:latin typeface="メイリオ" panose="020B0604030504040204" pitchFamily="50" charset="-128"/>
              </a:rPr>
              <a:t>・処遇改善、賃上げ　　</a:t>
            </a:r>
            <a:r>
              <a:rPr kumimoji="1" lang="en-US" altLang="ja-JP" sz="2000" b="1" dirty="0">
                <a:latin typeface="メイリオ" panose="020B0604030504040204" pitchFamily="50" charset="-128"/>
              </a:rPr>
              <a:t>0.61</a:t>
            </a:r>
            <a:r>
              <a:rPr kumimoji="1" lang="ja-JP" altLang="en-US" sz="2000" b="1" dirty="0">
                <a:latin typeface="メイリオ" panose="020B0604030504040204" pitchFamily="50" charset="-128"/>
              </a:rPr>
              <a:t>％</a:t>
            </a:r>
            <a:endParaRPr kumimoji="1" lang="en-US" altLang="ja-JP" sz="2000" b="1" dirty="0">
              <a:latin typeface="メイリオ" panose="020B0604030504040204" pitchFamily="50" charset="-128"/>
            </a:endParaRPr>
          </a:p>
          <a:p>
            <a:r>
              <a:rPr kumimoji="1" lang="ja-JP" altLang="en-US" sz="2000" b="1" dirty="0">
                <a:latin typeface="メイリオ" panose="020B0604030504040204" pitchFamily="50" charset="-128"/>
              </a:rPr>
              <a:t>・入院食事料　　　　　</a:t>
            </a:r>
            <a:r>
              <a:rPr kumimoji="1" lang="en-US" altLang="ja-JP" sz="2000" b="1" dirty="0">
                <a:latin typeface="メイリオ" panose="020B0604030504040204" pitchFamily="50" charset="-128"/>
              </a:rPr>
              <a:t>0.06</a:t>
            </a:r>
            <a:r>
              <a:rPr kumimoji="1" lang="ja-JP" altLang="en-US" sz="2000" b="1" dirty="0">
                <a:latin typeface="メイリオ" panose="020B0604030504040204" pitchFamily="50" charset="-128"/>
              </a:rPr>
              <a:t>％</a:t>
            </a:r>
            <a:endParaRPr kumimoji="1" lang="en-US" altLang="ja-JP" sz="2000" b="1" dirty="0">
              <a:latin typeface="メイリオ" panose="020B0604030504040204" pitchFamily="50" charset="-128"/>
            </a:endParaRPr>
          </a:p>
          <a:p>
            <a:r>
              <a:rPr kumimoji="1" lang="ja-JP" altLang="en-US" sz="2000" b="1" dirty="0">
                <a:latin typeface="メイリオ" panose="020B0604030504040204" pitchFamily="50" charset="-128"/>
              </a:rPr>
              <a:t>・効率化、適正化　　▲</a:t>
            </a:r>
            <a:r>
              <a:rPr kumimoji="1" lang="en-US" altLang="ja-JP" sz="2000" b="1" dirty="0">
                <a:latin typeface="メイリオ" panose="020B0604030504040204" pitchFamily="50" charset="-128"/>
              </a:rPr>
              <a:t>0.25</a:t>
            </a:r>
            <a:r>
              <a:rPr kumimoji="1" lang="ja-JP" altLang="en-US" sz="2000" b="1" dirty="0">
                <a:latin typeface="メイリオ" panose="020B0604030504040204" pitchFamily="50" charset="-128"/>
              </a:rPr>
              <a:t>％</a:t>
            </a:r>
          </a:p>
        </p:txBody>
      </p:sp>
      <p:sp>
        <p:nvSpPr>
          <p:cNvPr id="17" name="右中かっこ 16">
            <a:extLst>
              <a:ext uri="{FF2B5EF4-FFF2-40B4-BE49-F238E27FC236}">
                <a16:creationId xmlns:a16="http://schemas.microsoft.com/office/drawing/2014/main" id="{10370058-D5CE-4A27-9EDE-70C492B706DF}"/>
              </a:ext>
            </a:extLst>
          </p:cNvPr>
          <p:cNvSpPr/>
          <p:nvPr/>
        </p:nvSpPr>
        <p:spPr>
          <a:xfrm>
            <a:off x="6392652" y="2937480"/>
            <a:ext cx="314325" cy="805845"/>
          </a:xfrm>
          <a:prstGeom prst="rightBrac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latin typeface="メイリオ" panose="020B0604030504040204" pitchFamily="50" charset="-128"/>
            </a:endParaRPr>
          </a:p>
        </p:txBody>
      </p:sp>
      <p:sp>
        <p:nvSpPr>
          <p:cNvPr id="2" name="テキスト ボックス 1">
            <a:extLst>
              <a:ext uri="{FF2B5EF4-FFF2-40B4-BE49-F238E27FC236}">
                <a16:creationId xmlns:a16="http://schemas.microsoft.com/office/drawing/2014/main" id="{9D6687F9-0D63-0333-211A-2F72AA3673A5}"/>
              </a:ext>
            </a:extLst>
          </p:cNvPr>
          <p:cNvSpPr txBox="1"/>
          <p:nvPr/>
        </p:nvSpPr>
        <p:spPr>
          <a:xfrm>
            <a:off x="548640" y="513805"/>
            <a:ext cx="2262158"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　診療報酬改定率</a:t>
            </a:r>
          </a:p>
        </p:txBody>
      </p:sp>
      <p:sp>
        <p:nvSpPr>
          <p:cNvPr id="4" name="テキスト ボックス 3">
            <a:extLst>
              <a:ext uri="{FF2B5EF4-FFF2-40B4-BE49-F238E27FC236}">
                <a16:creationId xmlns:a16="http://schemas.microsoft.com/office/drawing/2014/main" id="{42A4C7C5-8D1A-C292-E8CA-72C3E55E274F}"/>
              </a:ext>
            </a:extLst>
          </p:cNvPr>
          <p:cNvSpPr txBox="1"/>
          <p:nvPr/>
        </p:nvSpPr>
        <p:spPr>
          <a:xfrm>
            <a:off x="6715089" y="2933857"/>
            <a:ext cx="2169184" cy="707886"/>
          </a:xfrm>
          <a:prstGeom prst="rect">
            <a:avLst/>
          </a:prstGeom>
          <a:noFill/>
        </p:spPr>
        <p:txBody>
          <a:bodyPr wrap="none" rtlCol="0">
            <a:spAutoFit/>
          </a:bodyPr>
          <a:lstStyle/>
          <a:p>
            <a:pPr algn="ctr"/>
            <a:r>
              <a:rPr kumimoji="1" lang="ja-JP" altLang="en-US" sz="2000" b="1" dirty="0">
                <a:latin typeface="メイリオ" panose="020B0604030504040204" pitchFamily="50" charset="-128"/>
              </a:rPr>
              <a:t>実質本体</a:t>
            </a:r>
            <a:endParaRPr kumimoji="1" lang="en-US" altLang="ja-JP" sz="2000" b="1" dirty="0">
              <a:latin typeface="メイリオ" panose="020B0604030504040204" pitchFamily="50" charset="-128"/>
            </a:endParaRPr>
          </a:p>
          <a:p>
            <a:pPr algn="ctr"/>
            <a:r>
              <a:rPr kumimoji="1" lang="en-US" altLang="ja-JP" sz="2000" b="1" dirty="0">
                <a:latin typeface="メイリオ" panose="020B0604030504040204" pitchFamily="50" charset="-128"/>
              </a:rPr>
              <a:t>0.46</a:t>
            </a:r>
            <a:r>
              <a:rPr kumimoji="1" lang="ja-JP" altLang="en-US" sz="2000" b="1" dirty="0">
                <a:latin typeface="メイリオ" panose="020B0604030504040204" pitchFamily="50" charset="-128"/>
              </a:rPr>
              <a:t>％</a:t>
            </a:r>
            <a:r>
              <a:rPr kumimoji="1" lang="en-US" altLang="ja-JP" sz="2000" b="1" dirty="0">
                <a:latin typeface="メイリオ" panose="020B0604030504040204" pitchFamily="50" charset="-128"/>
              </a:rPr>
              <a:t>(0.23</a:t>
            </a:r>
            <a:r>
              <a:rPr kumimoji="1" lang="ja-JP" altLang="en-US" sz="2000" b="1" dirty="0">
                <a:latin typeface="メイリオ" panose="020B0604030504040204" pitchFamily="50" charset="-128"/>
              </a:rPr>
              <a:t>％</a:t>
            </a:r>
            <a:r>
              <a:rPr kumimoji="1" lang="en-US" altLang="ja-JP" sz="2000" b="1" dirty="0">
                <a:latin typeface="メイリオ" panose="020B0604030504040204" pitchFamily="50" charset="-128"/>
              </a:rPr>
              <a:t>)</a:t>
            </a:r>
            <a:endParaRPr kumimoji="1" lang="ja-JP" altLang="en-US" sz="2000" b="1" dirty="0">
              <a:latin typeface="メイリオ" panose="020B0604030504040204" pitchFamily="50" charset="-128"/>
            </a:endParaRPr>
          </a:p>
        </p:txBody>
      </p:sp>
      <p:sp>
        <p:nvSpPr>
          <p:cNvPr id="8" name="正方形/長方形 7">
            <a:extLst>
              <a:ext uri="{FF2B5EF4-FFF2-40B4-BE49-F238E27FC236}">
                <a16:creationId xmlns:a16="http://schemas.microsoft.com/office/drawing/2014/main" id="{9D268052-3726-BE82-E02B-0A7A1BCB5FF3}"/>
              </a:ext>
            </a:extLst>
          </p:cNvPr>
          <p:cNvSpPr/>
          <p:nvPr/>
        </p:nvSpPr>
        <p:spPr>
          <a:xfrm>
            <a:off x="6769383" y="2835085"/>
            <a:ext cx="1917720" cy="1114435"/>
          </a:xfrm>
          <a:prstGeom prst="rect">
            <a:avLst/>
          </a:prstGeom>
          <a:noFill/>
          <a:ln w="28575">
            <a:solidFill>
              <a:srgbClr val="FF656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ndParaRPr>
          </a:p>
        </p:txBody>
      </p:sp>
      <p:sp>
        <p:nvSpPr>
          <p:cNvPr id="9" name="テキスト ボックス 8">
            <a:extLst>
              <a:ext uri="{FF2B5EF4-FFF2-40B4-BE49-F238E27FC236}">
                <a16:creationId xmlns:a16="http://schemas.microsoft.com/office/drawing/2014/main" id="{B61A51FA-2212-04DE-9725-13A4FA668A5F}"/>
              </a:ext>
            </a:extLst>
          </p:cNvPr>
          <p:cNvSpPr txBox="1"/>
          <p:nvPr/>
        </p:nvSpPr>
        <p:spPr>
          <a:xfrm>
            <a:off x="7476514" y="3580188"/>
            <a:ext cx="646331" cy="369332"/>
          </a:xfrm>
          <a:prstGeom prst="rect">
            <a:avLst/>
          </a:prstGeom>
          <a:noFill/>
        </p:spPr>
        <p:txBody>
          <a:bodyPr wrap="none" rtlCol="0">
            <a:spAutoFit/>
          </a:bodyPr>
          <a:lstStyle/>
          <a:p>
            <a:r>
              <a:rPr kumimoji="1" lang="en-US" altLang="ja-JP" b="1" dirty="0">
                <a:solidFill>
                  <a:srgbClr val="FF6565"/>
                </a:solidFill>
                <a:latin typeface="メイリオ" panose="020B0604030504040204" pitchFamily="50" charset="-128"/>
              </a:rPr>
              <a:t>※</a:t>
            </a:r>
            <a:r>
              <a:rPr kumimoji="1" lang="ja-JP" altLang="en-US" b="1" dirty="0">
                <a:solidFill>
                  <a:srgbClr val="FF6565"/>
                </a:solidFill>
                <a:latin typeface="メイリオ" panose="020B0604030504040204" pitchFamily="50" charset="-128"/>
              </a:rPr>
              <a:t>１</a:t>
            </a:r>
          </a:p>
        </p:txBody>
      </p:sp>
      <p:sp>
        <p:nvSpPr>
          <p:cNvPr id="10" name="テキスト ボックス 9">
            <a:extLst>
              <a:ext uri="{FF2B5EF4-FFF2-40B4-BE49-F238E27FC236}">
                <a16:creationId xmlns:a16="http://schemas.microsoft.com/office/drawing/2014/main" id="{164520AA-D9D7-0C24-B120-E7008439AF0F}"/>
              </a:ext>
            </a:extLst>
          </p:cNvPr>
          <p:cNvSpPr txBox="1"/>
          <p:nvPr/>
        </p:nvSpPr>
        <p:spPr>
          <a:xfrm>
            <a:off x="714103" y="5474427"/>
            <a:ext cx="7750840" cy="584775"/>
          </a:xfrm>
          <a:prstGeom prst="rect">
            <a:avLst/>
          </a:prstGeom>
          <a:noFill/>
        </p:spPr>
        <p:txBody>
          <a:bodyPr wrap="none" rtlCol="0">
            <a:spAutoFit/>
          </a:bodyPr>
          <a:lstStyle/>
          <a:p>
            <a:r>
              <a:rPr kumimoji="1" lang="en-US" altLang="ja-JP" sz="1600" dirty="0">
                <a:latin typeface="メイリオ" panose="020B0604030504040204" pitchFamily="50" charset="-128"/>
              </a:rPr>
              <a:t>※</a:t>
            </a:r>
            <a:r>
              <a:rPr kumimoji="1" lang="ja-JP" altLang="en-US" sz="1600" dirty="0">
                <a:latin typeface="メイリオ" panose="020B0604030504040204" pitchFamily="50" charset="-128"/>
              </a:rPr>
              <a:t>１　</a:t>
            </a:r>
            <a:r>
              <a:rPr kumimoji="1" lang="en-US" altLang="ja-JP" sz="1600" dirty="0">
                <a:latin typeface="メイリオ" panose="020B0604030504040204" pitchFamily="50" charset="-128"/>
              </a:rPr>
              <a:t>40</a:t>
            </a:r>
            <a:r>
              <a:rPr kumimoji="1" lang="ja-JP" altLang="en-US" sz="1600" dirty="0">
                <a:latin typeface="メイリオ" panose="020B0604030504040204" pitchFamily="50" charset="-128"/>
              </a:rPr>
              <a:t>歳未満の勤務医師・勤務歯科医師・薬局の勤務薬剤師、事務職員、</a:t>
            </a:r>
            <a:endParaRPr kumimoji="1" lang="en-US" altLang="ja-JP" sz="1600" dirty="0">
              <a:latin typeface="メイリオ" panose="020B0604030504040204" pitchFamily="50" charset="-128"/>
            </a:endParaRPr>
          </a:p>
          <a:p>
            <a:r>
              <a:rPr kumimoji="1" lang="ja-JP" altLang="en-US" sz="1600" dirty="0">
                <a:latin typeface="メイリオ" panose="020B0604030504040204" pitchFamily="50" charset="-128"/>
              </a:rPr>
              <a:t>　　　歯科技工所等で従事する者の賃上げに資する措置分　</a:t>
            </a:r>
            <a:r>
              <a:rPr kumimoji="1" lang="en-US" altLang="ja-JP" sz="1600" b="1" dirty="0">
                <a:solidFill>
                  <a:srgbClr val="FF6565"/>
                </a:solidFill>
                <a:latin typeface="メイリオ" panose="020B0604030504040204" pitchFamily="50" charset="-128"/>
              </a:rPr>
              <a:t>(</a:t>
            </a:r>
            <a:r>
              <a:rPr kumimoji="1" lang="ja-JP" altLang="en-US" sz="1600" b="1" dirty="0">
                <a:solidFill>
                  <a:srgbClr val="FF6565"/>
                </a:solidFill>
                <a:latin typeface="メイリオ" panose="020B0604030504040204" pitchFamily="50" charset="-128"/>
              </a:rPr>
              <a:t>＋</a:t>
            </a:r>
            <a:r>
              <a:rPr kumimoji="1" lang="en-US" altLang="ja-JP" sz="1600" b="1" dirty="0">
                <a:solidFill>
                  <a:srgbClr val="FF6565"/>
                </a:solidFill>
                <a:latin typeface="メイリオ" panose="020B0604030504040204" pitchFamily="50" charset="-128"/>
              </a:rPr>
              <a:t>0.28</a:t>
            </a:r>
            <a:r>
              <a:rPr kumimoji="1" lang="ja-JP" altLang="en-US" sz="1600" b="1" dirty="0">
                <a:solidFill>
                  <a:srgbClr val="FF6565"/>
                </a:solidFill>
                <a:latin typeface="メイリオ" panose="020B0604030504040204" pitchFamily="50" charset="-128"/>
              </a:rPr>
              <a:t>％）を含む。</a:t>
            </a:r>
          </a:p>
        </p:txBody>
      </p:sp>
      <p:sp>
        <p:nvSpPr>
          <p:cNvPr id="11" name="テキスト ボックス 10">
            <a:extLst>
              <a:ext uri="{FF2B5EF4-FFF2-40B4-BE49-F238E27FC236}">
                <a16:creationId xmlns:a16="http://schemas.microsoft.com/office/drawing/2014/main" id="{15E9B4EA-7917-5CD6-03C8-888530C8A2A5}"/>
              </a:ext>
            </a:extLst>
          </p:cNvPr>
          <p:cNvSpPr txBox="1"/>
          <p:nvPr/>
        </p:nvSpPr>
        <p:spPr>
          <a:xfrm>
            <a:off x="5922209" y="6353480"/>
            <a:ext cx="3147015" cy="261610"/>
          </a:xfrm>
          <a:prstGeom prst="rect">
            <a:avLst/>
          </a:prstGeom>
          <a:noFill/>
        </p:spPr>
        <p:txBody>
          <a:bodyPr wrap="none" rtlCol="0">
            <a:spAutoFit/>
          </a:bodyPr>
          <a:lstStyle/>
          <a:p>
            <a:r>
              <a:rPr kumimoji="1" lang="ja-JP" altLang="en-US" sz="1100" dirty="0">
                <a:latin typeface="メイリオ" panose="020B0604030504040204" pitchFamily="50" charset="-128"/>
              </a:rPr>
              <a:t>令和５年１２月２０日中医協　総－７資料より</a:t>
            </a:r>
          </a:p>
        </p:txBody>
      </p:sp>
      <p:cxnSp>
        <p:nvCxnSpPr>
          <p:cNvPr id="12" name="直線矢印コネクタ 11">
            <a:extLst>
              <a:ext uri="{FF2B5EF4-FFF2-40B4-BE49-F238E27FC236}">
                <a16:creationId xmlns:a16="http://schemas.microsoft.com/office/drawing/2014/main" id="{62D0DB3F-9150-9E42-C105-12E9D63C5B64}"/>
              </a:ext>
            </a:extLst>
          </p:cNvPr>
          <p:cNvCxnSpPr>
            <a:cxnSpLocks/>
          </p:cNvCxnSpPr>
          <p:nvPr/>
        </p:nvCxnSpPr>
        <p:spPr>
          <a:xfrm>
            <a:off x="7437119" y="3641743"/>
            <a:ext cx="0" cy="514789"/>
          </a:xfrm>
          <a:prstGeom prst="straightConnector1">
            <a:avLst/>
          </a:prstGeom>
          <a:ln w="28575">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C8D45BF6-71BF-68B6-4B05-AA19AA765455}"/>
              </a:ext>
            </a:extLst>
          </p:cNvPr>
          <p:cNvSpPr txBox="1"/>
          <p:nvPr/>
        </p:nvSpPr>
        <p:spPr>
          <a:xfrm>
            <a:off x="6728191" y="4258673"/>
            <a:ext cx="2396810" cy="738664"/>
          </a:xfrm>
          <a:prstGeom prst="rect">
            <a:avLst/>
          </a:prstGeom>
          <a:noFill/>
        </p:spPr>
        <p:txBody>
          <a:bodyPr wrap="none" rtlCol="0">
            <a:spAutoFit/>
          </a:bodyPr>
          <a:lstStyle/>
          <a:p>
            <a:r>
              <a:rPr kumimoji="1" lang="ja-JP" altLang="en-US" sz="1400" dirty="0">
                <a:latin typeface="+mj-ea"/>
                <a:ea typeface="+mj-ea"/>
              </a:rPr>
              <a:t>・医科　</a:t>
            </a:r>
            <a:r>
              <a:rPr kumimoji="1" lang="en-US" altLang="ja-JP" sz="1400" dirty="0">
                <a:latin typeface="+mj-ea"/>
                <a:ea typeface="+mj-ea"/>
              </a:rPr>
              <a:t>0.51</a:t>
            </a:r>
            <a:r>
              <a:rPr kumimoji="1" lang="ja-JP" altLang="en-US" sz="1400" dirty="0">
                <a:latin typeface="+mj-ea"/>
                <a:ea typeface="+mj-ea"/>
              </a:rPr>
              <a:t>％</a:t>
            </a:r>
            <a:r>
              <a:rPr kumimoji="1" lang="en-US" altLang="ja-JP" sz="1400" dirty="0">
                <a:latin typeface="+mj-ea"/>
                <a:ea typeface="+mj-ea"/>
              </a:rPr>
              <a:t>(0.23</a:t>
            </a:r>
            <a:r>
              <a:rPr kumimoji="1" lang="ja-JP" altLang="en-US" sz="1400" dirty="0">
                <a:latin typeface="+mj-ea"/>
                <a:ea typeface="+mj-ea"/>
              </a:rPr>
              <a:t>％</a:t>
            </a:r>
            <a:r>
              <a:rPr kumimoji="1" lang="en-US" altLang="ja-JP" sz="1400" dirty="0">
                <a:latin typeface="+mj-ea"/>
                <a:ea typeface="+mj-ea"/>
              </a:rPr>
              <a:t>)</a:t>
            </a:r>
            <a:r>
              <a:rPr kumimoji="1" lang="ja-JP" altLang="en-US" sz="1400" dirty="0">
                <a:latin typeface="+mj-ea"/>
                <a:ea typeface="+mj-ea"/>
              </a:rPr>
              <a:t>　</a:t>
            </a:r>
            <a:endParaRPr kumimoji="1" lang="en-US" altLang="ja-JP" sz="1400" dirty="0">
              <a:latin typeface="+mj-ea"/>
              <a:ea typeface="+mj-ea"/>
            </a:endParaRPr>
          </a:p>
          <a:p>
            <a:r>
              <a:rPr kumimoji="1" lang="ja-JP" altLang="en-US" sz="1400" dirty="0">
                <a:latin typeface="+mj-ea"/>
                <a:ea typeface="+mj-ea"/>
              </a:rPr>
              <a:t>・歯科　</a:t>
            </a:r>
            <a:r>
              <a:rPr kumimoji="1" lang="en-US" altLang="ja-JP" sz="1400" dirty="0">
                <a:latin typeface="+mj-ea"/>
                <a:ea typeface="+mj-ea"/>
              </a:rPr>
              <a:t>0.58</a:t>
            </a:r>
            <a:r>
              <a:rPr kumimoji="1" lang="ja-JP" altLang="en-US" sz="1400" dirty="0">
                <a:latin typeface="+mj-ea"/>
                <a:ea typeface="+mj-ea"/>
              </a:rPr>
              <a:t>％</a:t>
            </a:r>
            <a:r>
              <a:rPr kumimoji="1" lang="en-US" altLang="ja-JP" sz="1400" dirty="0">
                <a:latin typeface="+mj-ea"/>
                <a:ea typeface="+mj-ea"/>
              </a:rPr>
              <a:t>(0.29</a:t>
            </a:r>
            <a:r>
              <a:rPr kumimoji="1" lang="ja-JP" altLang="en-US" sz="1400" dirty="0">
                <a:latin typeface="+mj-ea"/>
                <a:ea typeface="+mj-ea"/>
              </a:rPr>
              <a:t>％</a:t>
            </a:r>
            <a:r>
              <a:rPr kumimoji="1" lang="en-US" altLang="ja-JP" sz="1400" dirty="0">
                <a:latin typeface="+mj-ea"/>
                <a:ea typeface="+mj-ea"/>
              </a:rPr>
              <a:t>)</a:t>
            </a:r>
          </a:p>
          <a:p>
            <a:r>
              <a:rPr kumimoji="1" lang="ja-JP" altLang="en-US" sz="1400" dirty="0">
                <a:latin typeface="+mj-ea"/>
                <a:ea typeface="+mj-ea"/>
              </a:rPr>
              <a:t>・調剤　</a:t>
            </a:r>
            <a:r>
              <a:rPr kumimoji="1" lang="en-US" altLang="ja-JP" sz="1400" dirty="0">
                <a:latin typeface="+mj-ea"/>
                <a:ea typeface="+mj-ea"/>
              </a:rPr>
              <a:t>0.16</a:t>
            </a:r>
            <a:r>
              <a:rPr kumimoji="1" lang="ja-JP" altLang="en-US" sz="1400" dirty="0">
                <a:latin typeface="+mj-ea"/>
                <a:ea typeface="+mj-ea"/>
              </a:rPr>
              <a:t>％</a:t>
            </a:r>
            <a:r>
              <a:rPr kumimoji="1" lang="en-US" altLang="ja-JP" sz="1400" dirty="0">
                <a:latin typeface="+mj-ea"/>
                <a:ea typeface="+mj-ea"/>
              </a:rPr>
              <a:t>(0.08</a:t>
            </a:r>
            <a:r>
              <a:rPr kumimoji="1" lang="ja-JP" altLang="en-US" sz="1400" dirty="0">
                <a:latin typeface="+mj-ea"/>
                <a:ea typeface="+mj-ea"/>
              </a:rPr>
              <a:t>％</a:t>
            </a:r>
            <a:r>
              <a:rPr kumimoji="1" lang="en-US" altLang="ja-JP" sz="1400" dirty="0">
                <a:latin typeface="+mj-ea"/>
                <a:ea typeface="+mj-ea"/>
              </a:rPr>
              <a:t>)</a:t>
            </a:r>
          </a:p>
        </p:txBody>
      </p:sp>
    </p:spTree>
    <p:extLst>
      <p:ext uri="{BB962C8B-B14F-4D97-AF65-F5344CB8AC3E}">
        <p14:creationId xmlns:p14="http://schemas.microsoft.com/office/powerpoint/2010/main" val="16016563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E08D3B1-4BEA-FF27-338C-ADD8732A2494}"/>
              </a:ext>
            </a:extLst>
          </p:cNvPr>
          <p:cNvSpPr txBox="1"/>
          <p:nvPr/>
        </p:nvSpPr>
        <p:spPr>
          <a:xfrm>
            <a:off x="548640" y="513805"/>
            <a:ext cx="2954655"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　在宅対応に対する報酬</a:t>
            </a:r>
          </a:p>
        </p:txBody>
      </p:sp>
      <p:sp>
        <p:nvSpPr>
          <p:cNvPr id="4" name="正方形/長方形 3">
            <a:extLst>
              <a:ext uri="{FF2B5EF4-FFF2-40B4-BE49-F238E27FC236}">
                <a16:creationId xmlns:a16="http://schemas.microsoft.com/office/drawing/2014/main" id="{2D563735-442D-2097-3C1F-D0C710B08EC1}"/>
              </a:ext>
            </a:extLst>
          </p:cNvPr>
          <p:cNvSpPr/>
          <p:nvPr/>
        </p:nvSpPr>
        <p:spPr>
          <a:xfrm>
            <a:off x="649511" y="1269421"/>
            <a:ext cx="2088009" cy="36933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メイリオ" panose="020B0604030504040204" pitchFamily="50" charset="-128"/>
              </a:rPr>
              <a:t>在宅移行初期管理料</a:t>
            </a:r>
          </a:p>
        </p:txBody>
      </p:sp>
      <p:sp>
        <p:nvSpPr>
          <p:cNvPr id="5" name="テキスト ボックス 4">
            <a:extLst>
              <a:ext uri="{FF2B5EF4-FFF2-40B4-BE49-F238E27FC236}">
                <a16:creationId xmlns:a16="http://schemas.microsoft.com/office/drawing/2014/main" id="{0B4D4DCB-6802-C673-DCAB-A605E1931035}"/>
              </a:ext>
            </a:extLst>
          </p:cNvPr>
          <p:cNvSpPr txBox="1"/>
          <p:nvPr/>
        </p:nvSpPr>
        <p:spPr>
          <a:xfrm>
            <a:off x="3393469" y="1313205"/>
            <a:ext cx="2416046" cy="338554"/>
          </a:xfrm>
          <a:prstGeom prst="rect">
            <a:avLst/>
          </a:prstGeom>
          <a:noFill/>
        </p:spPr>
        <p:txBody>
          <a:bodyPr wrap="none" rtlCol="0">
            <a:spAutoFit/>
          </a:bodyPr>
          <a:lstStyle/>
          <a:p>
            <a:r>
              <a:rPr kumimoji="1" lang="ja-JP" altLang="en-US" sz="1600" dirty="0">
                <a:latin typeface="メイリオ" panose="020B0604030504040204" pitchFamily="50" charset="-128"/>
              </a:rPr>
              <a:t>（１回に限り）　</a:t>
            </a:r>
            <a:r>
              <a:rPr kumimoji="1" lang="en-US" altLang="ja-JP" sz="1600" dirty="0">
                <a:latin typeface="メイリオ" panose="020B0604030504040204" pitchFamily="50" charset="-128"/>
              </a:rPr>
              <a:t>230</a:t>
            </a:r>
            <a:r>
              <a:rPr kumimoji="1" lang="ja-JP" altLang="en-US" sz="1600" dirty="0">
                <a:latin typeface="メイリオ" panose="020B0604030504040204" pitchFamily="50" charset="-128"/>
              </a:rPr>
              <a:t>点</a:t>
            </a:r>
            <a:endParaRPr kumimoji="1" lang="en-US" altLang="ja-JP" sz="1600" dirty="0">
              <a:latin typeface="メイリオ" panose="020B0604030504040204" pitchFamily="50" charset="-128"/>
            </a:endParaRPr>
          </a:p>
        </p:txBody>
      </p:sp>
      <p:sp>
        <p:nvSpPr>
          <p:cNvPr id="6" name="テキスト ボックス 5">
            <a:extLst>
              <a:ext uri="{FF2B5EF4-FFF2-40B4-BE49-F238E27FC236}">
                <a16:creationId xmlns:a16="http://schemas.microsoft.com/office/drawing/2014/main" id="{8977D1D2-E6F5-05C9-307C-4668EFB6448E}"/>
              </a:ext>
            </a:extLst>
          </p:cNvPr>
          <p:cNvSpPr txBox="1"/>
          <p:nvPr/>
        </p:nvSpPr>
        <p:spPr>
          <a:xfrm>
            <a:off x="501010" y="1892779"/>
            <a:ext cx="8366765" cy="4185761"/>
          </a:xfrm>
          <a:prstGeom prst="rect">
            <a:avLst/>
          </a:prstGeom>
          <a:noFill/>
        </p:spPr>
        <p:txBody>
          <a:bodyPr wrap="square" rtlCol="0">
            <a:spAutoFit/>
          </a:bodyPr>
          <a:lstStyle/>
          <a:p>
            <a:r>
              <a:rPr kumimoji="1" lang="ja-JP" altLang="en-US" sz="1400" dirty="0">
                <a:latin typeface="メイリオ" panose="020B0604030504040204" pitchFamily="50" charset="-128"/>
              </a:rPr>
              <a:t>在宅での療養へ移行が予定されている通院が困難な患者であって、服薬管理に係る支援が必要なものに対し、訪問薬剤管理指導を担う保険薬局として当該患者が指定する保険薬局の保険薬剤師が、患者の同意を得て、在宅療養を担う保険医療機関等と連携し、在宅療養を開始するに当たり必要な薬学的管理及び指導を行った場合に、</a:t>
            </a:r>
            <a:r>
              <a:rPr kumimoji="1" lang="ja-JP" altLang="en-US" sz="1400" b="1" dirty="0">
                <a:solidFill>
                  <a:srgbClr val="FF6565"/>
                </a:solidFill>
                <a:latin typeface="メイリオ" panose="020B0604030504040204" pitchFamily="50" charset="-128"/>
              </a:rPr>
              <a:t>在宅患者訪問薬剤管理指導料</a:t>
            </a:r>
            <a:r>
              <a:rPr kumimoji="1" lang="ja-JP" altLang="en-US" sz="1400" dirty="0">
                <a:latin typeface="メイリオ" panose="020B0604030504040204" pitchFamily="50" charset="-128"/>
              </a:rPr>
              <a:t>その他厚生労働大臣が定める費用を算定した</a:t>
            </a:r>
            <a:r>
              <a:rPr kumimoji="1" lang="ja-JP" altLang="en-US" sz="1400" b="1" dirty="0">
                <a:solidFill>
                  <a:srgbClr val="FF6565"/>
                </a:solidFill>
                <a:latin typeface="メイリオ" panose="020B0604030504040204" pitchFamily="50" charset="-128"/>
              </a:rPr>
              <a:t>初回算定日の属する月</a:t>
            </a:r>
            <a:r>
              <a:rPr kumimoji="1" lang="ja-JP" altLang="en-US" sz="1400" dirty="0">
                <a:latin typeface="メイリオ" panose="020B0604030504040204" pitchFamily="50" charset="-128"/>
              </a:rPr>
              <a:t>に１回に限り算定する。</a:t>
            </a:r>
            <a:endParaRPr kumimoji="1" lang="en-US" altLang="ja-JP" sz="1400" dirty="0">
              <a:latin typeface="メイリオ" panose="020B0604030504040204" pitchFamily="50" charset="-128"/>
            </a:endParaRPr>
          </a:p>
          <a:p>
            <a:endParaRPr kumimoji="1" lang="en-US" altLang="ja-JP" sz="1400" dirty="0">
              <a:latin typeface="メイリオ" panose="020B0604030504040204" pitchFamily="50" charset="-128"/>
            </a:endParaRPr>
          </a:p>
          <a:p>
            <a:r>
              <a:rPr kumimoji="1" lang="ja-JP" altLang="en-US" sz="1400" dirty="0">
                <a:latin typeface="メイリオ" panose="020B0604030504040204" pitchFamily="50" charset="-128"/>
              </a:rPr>
              <a:t>以下のア及びイを満たす患者</a:t>
            </a:r>
            <a:endParaRPr kumimoji="1" lang="en-US" altLang="ja-JP" sz="1400" dirty="0">
              <a:latin typeface="メイリオ" panose="020B0604030504040204" pitchFamily="50" charset="-128"/>
            </a:endParaRPr>
          </a:p>
          <a:p>
            <a:endParaRPr kumimoji="1" lang="en-US" altLang="ja-JP" sz="1400" dirty="0">
              <a:latin typeface="メイリオ" panose="020B0604030504040204" pitchFamily="50" charset="-128"/>
            </a:endParaRPr>
          </a:p>
          <a:p>
            <a:r>
              <a:rPr kumimoji="1" lang="ja-JP" altLang="en-US" sz="1400" dirty="0">
                <a:latin typeface="メイリオ" panose="020B0604030504040204" pitchFamily="50" charset="-128"/>
              </a:rPr>
              <a:t>ア　認知症、精神障害である患者など自己による服薬管理が困難な患者、障害児である</a:t>
            </a:r>
            <a:endParaRPr kumimoji="1" lang="en-US" altLang="ja-JP" sz="1400" dirty="0">
              <a:latin typeface="メイリオ" panose="020B0604030504040204" pitchFamily="50" charset="-128"/>
            </a:endParaRPr>
          </a:p>
          <a:p>
            <a:r>
              <a:rPr kumimoji="1" lang="ja-JP" altLang="en-US" sz="1400" dirty="0">
                <a:latin typeface="メイリオ" panose="020B0604030504040204" pitchFamily="50" charset="-128"/>
              </a:rPr>
              <a:t>　　１８歳未満の患者、６歳未満の乳幼児、末期がんの患者、注射による麻薬投与患者</a:t>
            </a:r>
            <a:endParaRPr kumimoji="1" lang="en-US" altLang="ja-JP" sz="1400" dirty="0">
              <a:latin typeface="メイリオ" panose="020B0604030504040204" pitchFamily="50" charset="-128"/>
            </a:endParaRPr>
          </a:p>
          <a:p>
            <a:endParaRPr kumimoji="1" lang="en-US" altLang="ja-JP" sz="1400" dirty="0">
              <a:latin typeface="メイリオ" panose="020B0604030504040204" pitchFamily="50" charset="-128"/>
            </a:endParaRPr>
          </a:p>
          <a:p>
            <a:r>
              <a:rPr kumimoji="1" lang="ja-JP" altLang="en-US" sz="1400" dirty="0">
                <a:latin typeface="メイリオ" panose="020B0604030504040204" pitchFamily="50" charset="-128"/>
              </a:rPr>
              <a:t>イ　在宅患者訪問薬剤管理指導料、居宅療養管理指導費（いずれも単一建物診療患者が</a:t>
            </a:r>
            <a:endParaRPr kumimoji="1" lang="en-US" altLang="ja-JP" sz="1400" dirty="0">
              <a:latin typeface="メイリオ" panose="020B0604030504040204" pitchFamily="50" charset="-128"/>
            </a:endParaRPr>
          </a:p>
          <a:p>
            <a:r>
              <a:rPr kumimoji="1" lang="ja-JP" altLang="en-US" sz="1400" dirty="0">
                <a:latin typeface="メイリオ" panose="020B0604030504040204" pitchFamily="50" charset="-128"/>
              </a:rPr>
              <a:t>　　１名の場合）に係る医師の指示のある患者。</a:t>
            </a:r>
            <a:endParaRPr kumimoji="1" lang="en-US" altLang="ja-JP" sz="1400" dirty="0">
              <a:latin typeface="メイリオ" panose="020B0604030504040204" pitchFamily="50" charset="-128"/>
            </a:endParaRPr>
          </a:p>
          <a:p>
            <a:endParaRPr kumimoji="1" lang="en-US" altLang="ja-JP" sz="1400" dirty="0">
              <a:latin typeface="メイリオ" panose="020B0604030504040204" pitchFamily="50" charset="-128"/>
            </a:endParaRPr>
          </a:p>
          <a:p>
            <a:r>
              <a:rPr kumimoji="1" lang="ja-JP" altLang="en-US" sz="1400" dirty="0">
                <a:latin typeface="メイリオ" panose="020B0604030504040204" pitchFamily="50" charset="-128"/>
              </a:rPr>
              <a:t>実施した薬学的管理及び指導内容については薬剤服用歴に記載すること。在宅療養を担う医師及び介護支援専門員に対し必要な情報提供を文書で行うこと。なお、この場合の文書は服薬情報等提供料を別途算定できない。</a:t>
            </a:r>
            <a:endParaRPr kumimoji="1" lang="en-US" altLang="ja-JP" sz="1400" dirty="0">
              <a:latin typeface="メイリオ" panose="020B0604030504040204" pitchFamily="50" charset="-128"/>
            </a:endParaRPr>
          </a:p>
          <a:p>
            <a:endParaRPr kumimoji="1" lang="en-US" altLang="ja-JP" sz="1400" dirty="0">
              <a:latin typeface="メイリオ" panose="020B0604030504040204" pitchFamily="50" charset="-128"/>
            </a:endParaRPr>
          </a:p>
          <a:p>
            <a:r>
              <a:rPr kumimoji="1" lang="ja-JP" altLang="en-US" sz="1400" dirty="0">
                <a:latin typeface="メイリオ" panose="020B0604030504040204" pitchFamily="50" charset="-128"/>
              </a:rPr>
              <a:t>在宅移行初期管理料を算定した月は、外来服薬支援料１は算定できない</a:t>
            </a:r>
            <a:endParaRPr kumimoji="1" lang="en-US" altLang="ja-JP" sz="1400" dirty="0">
              <a:latin typeface="メイリオ" panose="020B0604030504040204" pitchFamily="50" charset="-128"/>
            </a:endParaRPr>
          </a:p>
        </p:txBody>
      </p:sp>
      <p:sp>
        <p:nvSpPr>
          <p:cNvPr id="7" name="テキスト ボックス 6">
            <a:extLst>
              <a:ext uri="{FF2B5EF4-FFF2-40B4-BE49-F238E27FC236}">
                <a16:creationId xmlns:a16="http://schemas.microsoft.com/office/drawing/2014/main" id="{105E2BE1-599E-0B4B-20AB-220632772EFB}"/>
              </a:ext>
            </a:extLst>
          </p:cNvPr>
          <p:cNvSpPr txBox="1"/>
          <p:nvPr/>
        </p:nvSpPr>
        <p:spPr>
          <a:xfrm>
            <a:off x="2737520" y="1328594"/>
            <a:ext cx="720069" cy="307777"/>
          </a:xfrm>
          <a:prstGeom prst="rect">
            <a:avLst/>
          </a:prstGeom>
          <a:noFill/>
        </p:spPr>
        <p:txBody>
          <a:bodyPr wrap="none" rtlCol="0">
            <a:spAutoFit/>
          </a:bodyPr>
          <a:lstStyle/>
          <a:p>
            <a:r>
              <a:rPr kumimoji="1" lang="en-US" altLang="ja-JP" sz="1400" b="1" dirty="0">
                <a:solidFill>
                  <a:srgbClr val="FF6565"/>
                </a:solidFill>
                <a:latin typeface="メイリオ" panose="020B0604030504040204" pitchFamily="50" charset="-128"/>
              </a:rPr>
              <a:t>(</a:t>
            </a:r>
            <a:r>
              <a:rPr kumimoji="1" lang="ja-JP" altLang="en-US" sz="1400" b="1" dirty="0">
                <a:solidFill>
                  <a:srgbClr val="FF6565"/>
                </a:solidFill>
                <a:latin typeface="メイリオ" panose="020B0604030504040204" pitchFamily="50" charset="-128"/>
              </a:rPr>
              <a:t>新設</a:t>
            </a:r>
            <a:r>
              <a:rPr kumimoji="1" lang="en-US" altLang="ja-JP" sz="1400" b="1" dirty="0">
                <a:solidFill>
                  <a:srgbClr val="FF6565"/>
                </a:solidFill>
                <a:latin typeface="メイリオ" panose="020B0604030504040204" pitchFamily="50" charset="-128"/>
              </a:rPr>
              <a:t>)</a:t>
            </a:r>
            <a:endParaRPr kumimoji="1" lang="ja-JP" altLang="en-US" sz="1400" b="1" dirty="0">
              <a:solidFill>
                <a:srgbClr val="FF6565"/>
              </a:solidFill>
              <a:latin typeface="メイリオ" panose="020B0604030504040204" pitchFamily="50" charset="-128"/>
            </a:endParaRPr>
          </a:p>
        </p:txBody>
      </p:sp>
    </p:spTree>
    <p:extLst>
      <p:ext uri="{BB962C8B-B14F-4D97-AF65-F5344CB8AC3E}">
        <p14:creationId xmlns:p14="http://schemas.microsoft.com/office/powerpoint/2010/main" val="1908310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1CF6C0E-A348-CA0A-E4BA-ABA2F7A759FF}"/>
              </a:ext>
            </a:extLst>
          </p:cNvPr>
          <p:cNvSpPr txBox="1"/>
          <p:nvPr/>
        </p:nvSpPr>
        <p:spPr>
          <a:xfrm>
            <a:off x="548640" y="513805"/>
            <a:ext cx="2954655"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　在宅対応に対する報酬</a:t>
            </a:r>
          </a:p>
        </p:txBody>
      </p:sp>
      <p:sp>
        <p:nvSpPr>
          <p:cNvPr id="4" name="正方形/長方形 3">
            <a:extLst>
              <a:ext uri="{FF2B5EF4-FFF2-40B4-BE49-F238E27FC236}">
                <a16:creationId xmlns:a16="http://schemas.microsoft.com/office/drawing/2014/main" id="{181E7900-AF52-1B25-D6FB-403A1CB0CC7E}"/>
              </a:ext>
            </a:extLst>
          </p:cNvPr>
          <p:cNvSpPr/>
          <p:nvPr/>
        </p:nvSpPr>
        <p:spPr>
          <a:xfrm>
            <a:off x="649511" y="1088446"/>
            <a:ext cx="2088009" cy="36933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メイリオ" panose="020B0604030504040204" pitchFamily="50" charset="-128"/>
              </a:rPr>
              <a:t>在宅移行初期管理料</a:t>
            </a:r>
          </a:p>
        </p:txBody>
      </p:sp>
      <p:sp>
        <p:nvSpPr>
          <p:cNvPr id="5" name="テキスト ボックス 4">
            <a:extLst>
              <a:ext uri="{FF2B5EF4-FFF2-40B4-BE49-F238E27FC236}">
                <a16:creationId xmlns:a16="http://schemas.microsoft.com/office/drawing/2014/main" id="{E94EEA52-6C5F-FFD0-7E61-3F364A36EE52}"/>
              </a:ext>
            </a:extLst>
          </p:cNvPr>
          <p:cNvSpPr txBox="1"/>
          <p:nvPr/>
        </p:nvSpPr>
        <p:spPr>
          <a:xfrm>
            <a:off x="3393469" y="1132230"/>
            <a:ext cx="2416046" cy="338554"/>
          </a:xfrm>
          <a:prstGeom prst="rect">
            <a:avLst/>
          </a:prstGeom>
          <a:noFill/>
        </p:spPr>
        <p:txBody>
          <a:bodyPr wrap="none" rtlCol="0">
            <a:spAutoFit/>
          </a:bodyPr>
          <a:lstStyle/>
          <a:p>
            <a:r>
              <a:rPr kumimoji="1" lang="ja-JP" altLang="en-US" sz="1600" dirty="0">
                <a:latin typeface="メイリオ" panose="020B0604030504040204" pitchFamily="50" charset="-128"/>
              </a:rPr>
              <a:t>（１回に限り）　</a:t>
            </a:r>
            <a:r>
              <a:rPr kumimoji="1" lang="en-US" altLang="ja-JP" sz="1600" dirty="0">
                <a:latin typeface="メイリオ" panose="020B0604030504040204" pitchFamily="50" charset="-128"/>
              </a:rPr>
              <a:t>230</a:t>
            </a:r>
            <a:r>
              <a:rPr kumimoji="1" lang="ja-JP" altLang="en-US" sz="1600" dirty="0">
                <a:latin typeface="メイリオ" panose="020B0604030504040204" pitchFamily="50" charset="-128"/>
              </a:rPr>
              <a:t>点</a:t>
            </a:r>
            <a:endParaRPr kumimoji="1" lang="en-US" altLang="ja-JP" sz="1600" dirty="0">
              <a:latin typeface="メイリオ" panose="020B0604030504040204" pitchFamily="50" charset="-128"/>
            </a:endParaRPr>
          </a:p>
        </p:txBody>
      </p:sp>
      <p:sp>
        <p:nvSpPr>
          <p:cNvPr id="6" name="テキスト ボックス 5">
            <a:extLst>
              <a:ext uri="{FF2B5EF4-FFF2-40B4-BE49-F238E27FC236}">
                <a16:creationId xmlns:a16="http://schemas.microsoft.com/office/drawing/2014/main" id="{00A7C581-DFE7-5C06-0854-81903160ABBE}"/>
              </a:ext>
            </a:extLst>
          </p:cNvPr>
          <p:cNvSpPr txBox="1"/>
          <p:nvPr/>
        </p:nvSpPr>
        <p:spPr>
          <a:xfrm>
            <a:off x="2737520" y="1147619"/>
            <a:ext cx="720069" cy="307777"/>
          </a:xfrm>
          <a:prstGeom prst="rect">
            <a:avLst/>
          </a:prstGeom>
          <a:noFill/>
        </p:spPr>
        <p:txBody>
          <a:bodyPr wrap="none" rtlCol="0">
            <a:spAutoFit/>
          </a:bodyPr>
          <a:lstStyle/>
          <a:p>
            <a:r>
              <a:rPr kumimoji="1" lang="en-US" altLang="ja-JP" sz="1400" b="1" dirty="0">
                <a:solidFill>
                  <a:srgbClr val="FF6565"/>
                </a:solidFill>
                <a:latin typeface="メイリオ" panose="020B0604030504040204" pitchFamily="50" charset="-128"/>
              </a:rPr>
              <a:t>(</a:t>
            </a:r>
            <a:r>
              <a:rPr kumimoji="1" lang="ja-JP" altLang="en-US" sz="1400" b="1" dirty="0">
                <a:solidFill>
                  <a:srgbClr val="FF6565"/>
                </a:solidFill>
                <a:latin typeface="メイリオ" panose="020B0604030504040204" pitchFamily="50" charset="-128"/>
              </a:rPr>
              <a:t>新設</a:t>
            </a:r>
            <a:r>
              <a:rPr kumimoji="1" lang="en-US" altLang="ja-JP" sz="1400" b="1" dirty="0">
                <a:solidFill>
                  <a:srgbClr val="FF6565"/>
                </a:solidFill>
                <a:latin typeface="メイリオ" panose="020B0604030504040204" pitchFamily="50" charset="-128"/>
              </a:rPr>
              <a:t>)</a:t>
            </a:r>
            <a:endParaRPr kumimoji="1" lang="ja-JP" altLang="en-US" sz="1400" b="1" dirty="0">
              <a:solidFill>
                <a:srgbClr val="FF6565"/>
              </a:solidFill>
              <a:latin typeface="メイリオ" panose="020B0604030504040204" pitchFamily="50" charset="-128"/>
            </a:endParaRPr>
          </a:p>
        </p:txBody>
      </p:sp>
      <p:cxnSp>
        <p:nvCxnSpPr>
          <p:cNvPr id="8" name="直線コネクタ 7">
            <a:extLst>
              <a:ext uri="{FF2B5EF4-FFF2-40B4-BE49-F238E27FC236}">
                <a16:creationId xmlns:a16="http://schemas.microsoft.com/office/drawing/2014/main" id="{BACDEDD1-8A81-7A31-932B-C5899E5A8A32}"/>
              </a:ext>
            </a:extLst>
          </p:cNvPr>
          <p:cNvCxnSpPr/>
          <p:nvPr/>
        </p:nvCxnSpPr>
        <p:spPr>
          <a:xfrm>
            <a:off x="1038225" y="2686050"/>
            <a:ext cx="0" cy="55245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37C36915-EB07-3371-4DBB-B975BB362D6E}"/>
              </a:ext>
            </a:extLst>
          </p:cNvPr>
          <p:cNvCxnSpPr>
            <a:cxnSpLocks/>
          </p:cNvCxnSpPr>
          <p:nvPr/>
        </p:nvCxnSpPr>
        <p:spPr>
          <a:xfrm flipH="1">
            <a:off x="1038225" y="2962275"/>
            <a:ext cx="685800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203B99BB-680C-F7CB-DC5B-CEDD39EEDB56}"/>
              </a:ext>
            </a:extLst>
          </p:cNvPr>
          <p:cNvCxnSpPr/>
          <p:nvPr/>
        </p:nvCxnSpPr>
        <p:spPr>
          <a:xfrm>
            <a:off x="7896225" y="2686050"/>
            <a:ext cx="0" cy="55245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779DE25D-9857-C97E-74CA-06B120202764}"/>
              </a:ext>
            </a:extLst>
          </p:cNvPr>
          <p:cNvSpPr txBox="1"/>
          <p:nvPr/>
        </p:nvSpPr>
        <p:spPr>
          <a:xfrm>
            <a:off x="753728" y="2372517"/>
            <a:ext cx="518091" cy="338554"/>
          </a:xfrm>
          <a:prstGeom prst="rect">
            <a:avLst/>
          </a:prstGeom>
          <a:noFill/>
        </p:spPr>
        <p:txBody>
          <a:bodyPr wrap="none" rtlCol="0">
            <a:spAutoFit/>
          </a:bodyPr>
          <a:lstStyle/>
          <a:p>
            <a:r>
              <a:rPr kumimoji="1" lang="en-US" altLang="ja-JP" sz="1600" dirty="0">
                <a:latin typeface="+mj-ea"/>
                <a:ea typeface="+mj-ea"/>
              </a:rPr>
              <a:t>1</a:t>
            </a:r>
            <a:r>
              <a:rPr kumimoji="1" lang="ja-JP" altLang="en-US" sz="1600" dirty="0">
                <a:latin typeface="+mj-ea"/>
                <a:ea typeface="+mj-ea"/>
              </a:rPr>
              <a:t>日</a:t>
            </a:r>
            <a:endParaRPr kumimoji="1" lang="en-US" altLang="ja-JP" sz="1600" dirty="0">
              <a:latin typeface="+mj-ea"/>
              <a:ea typeface="+mj-ea"/>
            </a:endParaRPr>
          </a:p>
        </p:txBody>
      </p:sp>
      <p:sp>
        <p:nvSpPr>
          <p:cNvPr id="14" name="テキスト ボックス 13">
            <a:extLst>
              <a:ext uri="{FF2B5EF4-FFF2-40B4-BE49-F238E27FC236}">
                <a16:creationId xmlns:a16="http://schemas.microsoft.com/office/drawing/2014/main" id="{6B6135FC-5574-DF59-205E-473E976D61DA}"/>
              </a:ext>
            </a:extLst>
          </p:cNvPr>
          <p:cNvSpPr txBox="1"/>
          <p:nvPr/>
        </p:nvSpPr>
        <p:spPr>
          <a:xfrm>
            <a:off x="7589554" y="2372517"/>
            <a:ext cx="646331" cy="338554"/>
          </a:xfrm>
          <a:prstGeom prst="rect">
            <a:avLst/>
          </a:prstGeom>
          <a:noFill/>
        </p:spPr>
        <p:txBody>
          <a:bodyPr wrap="none" rtlCol="0">
            <a:spAutoFit/>
          </a:bodyPr>
          <a:lstStyle/>
          <a:p>
            <a:r>
              <a:rPr kumimoji="1" lang="en-US" altLang="ja-JP" sz="1600" dirty="0">
                <a:latin typeface="+mj-ea"/>
                <a:ea typeface="+mj-ea"/>
              </a:rPr>
              <a:t>31</a:t>
            </a:r>
            <a:r>
              <a:rPr kumimoji="1" lang="ja-JP" altLang="en-US" sz="1600" dirty="0">
                <a:latin typeface="+mj-ea"/>
                <a:ea typeface="+mj-ea"/>
              </a:rPr>
              <a:t>日</a:t>
            </a:r>
            <a:endParaRPr kumimoji="1" lang="en-US" altLang="ja-JP" sz="1600" dirty="0">
              <a:latin typeface="+mj-ea"/>
              <a:ea typeface="+mj-ea"/>
            </a:endParaRPr>
          </a:p>
        </p:txBody>
      </p:sp>
      <p:cxnSp>
        <p:nvCxnSpPr>
          <p:cNvPr id="15" name="直線コネクタ 14">
            <a:extLst>
              <a:ext uri="{FF2B5EF4-FFF2-40B4-BE49-F238E27FC236}">
                <a16:creationId xmlns:a16="http://schemas.microsoft.com/office/drawing/2014/main" id="{D3CEB7A2-7863-BE3D-49DC-60D67FC890B6}"/>
              </a:ext>
            </a:extLst>
          </p:cNvPr>
          <p:cNvCxnSpPr/>
          <p:nvPr/>
        </p:nvCxnSpPr>
        <p:spPr>
          <a:xfrm>
            <a:off x="4333875" y="2686050"/>
            <a:ext cx="0" cy="55245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DD37BC29-2D6F-858E-04E5-F0302BFB2B27}"/>
              </a:ext>
            </a:extLst>
          </p:cNvPr>
          <p:cNvSpPr txBox="1"/>
          <p:nvPr/>
        </p:nvSpPr>
        <p:spPr>
          <a:xfrm>
            <a:off x="4053909" y="2375086"/>
            <a:ext cx="646331" cy="338554"/>
          </a:xfrm>
          <a:prstGeom prst="rect">
            <a:avLst/>
          </a:prstGeom>
          <a:noFill/>
        </p:spPr>
        <p:txBody>
          <a:bodyPr wrap="none" rtlCol="0">
            <a:spAutoFit/>
          </a:bodyPr>
          <a:lstStyle/>
          <a:p>
            <a:r>
              <a:rPr kumimoji="1" lang="en-US" altLang="ja-JP" sz="1600" dirty="0">
                <a:latin typeface="+mj-ea"/>
                <a:ea typeface="+mj-ea"/>
              </a:rPr>
              <a:t>15</a:t>
            </a:r>
            <a:r>
              <a:rPr kumimoji="1" lang="ja-JP" altLang="en-US" sz="1600" dirty="0">
                <a:latin typeface="+mj-ea"/>
                <a:ea typeface="+mj-ea"/>
              </a:rPr>
              <a:t>日</a:t>
            </a:r>
            <a:endParaRPr kumimoji="1" lang="en-US" altLang="ja-JP" sz="1600" dirty="0">
              <a:latin typeface="+mj-ea"/>
              <a:ea typeface="+mj-ea"/>
            </a:endParaRPr>
          </a:p>
        </p:txBody>
      </p:sp>
      <p:sp>
        <p:nvSpPr>
          <p:cNvPr id="17" name="楕円 16">
            <a:extLst>
              <a:ext uri="{FF2B5EF4-FFF2-40B4-BE49-F238E27FC236}">
                <a16:creationId xmlns:a16="http://schemas.microsoft.com/office/drawing/2014/main" id="{E48E7E07-A088-3F76-F87E-D704F1194283}"/>
              </a:ext>
            </a:extLst>
          </p:cNvPr>
          <p:cNvSpPr/>
          <p:nvPr/>
        </p:nvSpPr>
        <p:spPr>
          <a:xfrm>
            <a:off x="1873567" y="2886075"/>
            <a:ext cx="152400" cy="152400"/>
          </a:xfrm>
          <a:prstGeom prst="ellipse">
            <a:avLst/>
          </a:prstGeom>
          <a:solidFill>
            <a:srgbClr val="FF65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ndParaRPr>
          </a:p>
        </p:txBody>
      </p:sp>
      <p:sp>
        <p:nvSpPr>
          <p:cNvPr id="18" name="テキスト ボックス 17">
            <a:extLst>
              <a:ext uri="{FF2B5EF4-FFF2-40B4-BE49-F238E27FC236}">
                <a16:creationId xmlns:a16="http://schemas.microsoft.com/office/drawing/2014/main" id="{73B7A854-5C92-F726-F17E-23E2800E1E47}"/>
              </a:ext>
            </a:extLst>
          </p:cNvPr>
          <p:cNvSpPr txBox="1"/>
          <p:nvPr/>
        </p:nvSpPr>
        <p:spPr>
          <a:xfrm>
            <a:off x="1482331" y="3129260"/>
            <a:ext cx="934871" cy="461665"/>
          </a:xfrm>
          <a:prstGeom prst="rect">
            <a:avLst/>
          </a:prstGeom>
          <a:noFill/>
        </p:spPr>
        <p:txBody>
          <a:bodyPr wrap="none" rtlCol="0">
            <a:spAutoFit/>
          </a:bodyPr>
          <a:lstStyle/>
          <a:p>
            <a:pPr algn="ctr"/>
            <a:r>
              <a:rPr kumimoji="1" lang="ja-JP" altLang="en-US" sz="1200" dirty="0">
                <a:latin typeface="+mj-ea"/>
                <a:ea typeface="+mj-ea"/>
              </a:rPr>
              <a:t>初回訪問</a:t>
            </a:r>
            <a:endParaRPr kumimoji="1" lang="en-US" altLang="ja-JP" sz="1200" dirty="0">
              <a:latin typeface="+mj-ea"/>
              <a:ea typeface="+mj-ea"/>
            </a:endParaRPr>
          </a:p>
          <a:p>
            <a:pPr algn="ctr"/>
            <a:r>
              <a:rPr kumimoji="1" lang="en-US" altLang="ja-JP" sz="1200" dirty="0">
                <a:latin typeface="+mj-ea"/>
                <a:ea typeface="+mj-ea"/>
              </a:rPr>
              <a:t>(</a:t>
            </a:r>
            <a:r>
              <a:rPr kumimoji="1" lang="ja-JP" altLang="en-US" sz="1200" dirty="0">
                <a:latin typeface="+mj-ea"/>
                <a:ea typeface="+mj-ea"/>
              </a:rPr>
              <a:t>新規在宅</a:t>
            </a:r>
            <a:r>
              <a:rPr kumimoji="1" lang="en-US" altLang="ja-JP" sz="1200" dirty="0">
                <a:latin typeface="+mj-ea"/>
                <a:ea typeface="+mj-ea"/>
              </a:rPr>
              <a:t>)</a:t>
            </a:r>
          </a:p>
        </p:txBody>
      </p:sp>
      <p:pic>
        <p:nvPicPr>
          <p:cNvPr id="1026" name="Picture 2" descr="覚えておくと便利なお薬ワード③『残薬調整』 - 太陽薬局ブログ">
            <a:extLst>
              <a:ext uri="{FF2B5EF4-FFF2-40B4-BE49-F238E27FC236}">
                <a16:creationId xmlns:a16="http://schemas.microsoft.com/office/drawing/2014/main" id="{089F19FC-53EA-5730-26EB-3157121B93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773" y="4206665"/>
            <a:ext cx="1639352" cy="1229514"/>
          </a:xfrm>
          <a:prstGeom prst="rect">
            <a:avLst/>
          </a:prstGeom>
          <a:noFill/>
          <a:extLst>
            <a:ext uri="{909E8E84-426E-40DD-AFC4-6F175D3DCCD1}">
              <a14:hiddenFill xmlns:a14="http://schemas.microsoft.com/office/drawing/2010/main">
                <a:solidFill>
                  <a:srgbClr val="FFFFFF"/>
                </a:solidFill>
              </a14:hiddenFill>
            </a:ext>
          </a:extLst>
        </p:spPr>
      </p:pic>
      <p:sp>
        <p:nvSpPr>
          <p:cNvPr id="20" name="矢印: 右 19">
            <a:extLst>
              <a:ext uri="{FF2B5EF4-FFF2-40B4-BE49-F238E27FC236}">
                <a16:creationId xmlns:a16="http://schemas.microsoft.com/office/drawing/2014/main" id="{EBC6DC74-9ED8-FC49-9FED-39465D54E07E}"/>
              </a:ext>
            </a:extLst>
          </p:cNvPr>
          <p:cNvSpPr/>
          <p:nvPr/>
        </p:nvSpPr>
        <p:spPr>
          <a:xfrm>
            <a:off x="2531793" y="3257985"/>
            <a:ext cx="2859355" cy="276224"/>
          </a:xfrm>
          <a:prstGeom prst="right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ndParaRPr>
          </a:p>
        </p:txBody>
      </p:sp>
      <p:sp>
        <p:nvSpPr>
          <p:cNvPr id="21" name="テキスト ボックス 20">
            <a:extLst>
              <a:ext uri="{FF2B5EF4-FFF2-40B4-BE49-F238E27FC236}">
                <a16:creationId xmlns:a16="http://schemas.microsoft.com/office/drawing/2014/main" id="{F803E7F1-1EE2-60BA-51BD-42E61B696906}"/>
              </a:ext>
            </a:extLst>
          </p:cNvPr>
          <p:cNvSpPr txBox="1"/>
          <p:nvPr/>
        </p:nvSpPr>
        <p:spPr>
          <a:xfrm>
            <a:off x="2985346" y="3534209"/>
            <a:ext cx="2137125" cy="523220"/>
          </a:xfrm>
          <a:prstGeom prst="rect">
            <a:avLst/>
          </a:prstGeom>
          <a:noFill/>
        </p:spPr>
        <p:txBody>
          <a:bodyPr wrap="none" rtlCol="0">
            <a:spAutoFit/>
          </a:bodyPr>
          <a:lstStyle/>
          <a:p>
            <a:pPr algn="ctr"/>
            <a:r>
              <a:rPr kumimoji="1" lang="ja-JP" altLang="en-US" sz="1400" dirty="0">
                <a:latin typeface="メイリオ" panose="020B0604030504040204" pitchFamily="50" charset="-128"/>
              </a:rPr>
              <a:t>残薬での対応</a:t>
            </a:r>
            <a:endParaRPr kumimoji="1" lang="en-US" altLang="ja-JP" sz="1400" dirty="0">
              <a:latin typeface="メイリオ" panose="020B0604030504040204" pitchFamily="50" charset="-128"/>
            </a:endParaRPr>
          </a:p>
          <a:p>
            <a:pPr algn="ctr"/>
            <a:r>
              <a:rPr kumimoji="1" lang="en-US" altLang="ja-JP" sz="1400" dirty="0">
                <a:latin typeface="メイリオ" panose="020B0604030504040204" pitchFamily="50" charset="-128"/>
              </a:rPr>
              <a:t>(</a:t>
            </a:r>
            <a:r>
              <a:rPr kumimoji="1" lang="ja-JP" altLang="en-US" sz="1400" dirty="0">
                <a:latin typeface="メイリオ" panose="020B0604030504040204" pitchFamily="50" charset="-128"/>
              </a:rPr>
              <a:t>処方箋は発行されない</a:t>
            </a:r>
            <a:r>
              <a:rPr kumimoji="1" lang="en-US" altLang="ja-JP" sz="1400" dirty="0">
                <a:latin typeface="メイリオ" panose="020B0604030504040204" pitchFamily="50" charset="-128"/>
              </a:rPr>
              <a:t>)</a:t>
            </a:r>
            <a:endParaRPr kumimoji="1" lang="ja-JP" altLang="en-US" sz="1400" dirty="0">
              <a:latin typeface="メイリオ" panose="020B0604030504040204" pitchFamily="50" charset="-128"/>
            </a:endParaRPr>
          </a:p>
        </p:txBody>
      </p:sp>
      <p:pic>
        <p:nvPicPr>
          <p:cNvPr id="1028" name="Picture 4" descr="一包化サービス – なごみ薬局">
            <a:extLst>
              <a:ext uri="{FF2B5EF4-FFF2-40B4-BE49-F238E27FC236}">
                <a16:creationId xmlns:a16="http://schemas.microsoft.com/office/drawing/2014/main" id="{A0D09E3F-E42B-00E0-EDD0-0D334DD517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3469" y="4189562"/>
            <a:ext cx="1662156" cy="1246617"/>
          </a:xfrm>
          <a:prstGeom prst="rect">
            <a:avLst/>
          </a:prstGeom>
          <a:noFill/>
          <a:extLst>
            <a:ext uri="{909E8E84-426E-40DD-AFC4-6F175D3DCCD1}">
              <a14:hiddenFill xmlns:a14="http://schemas.microsoft.com/office/drawing/2010/main">
                <a:solidFill>
                  <a:srgbClr val="FFFFFF"/>
                </a:solidFill>
              </a14:hiddenFill>
            </a:ext>
          </a:extLst>
        </p:spPr>
      </p:pic>
      <p:sp>
        <p:nvSpPr>
          <p:cNvPr id="22" name="楕円 21">
            <a:extLst>
              <a:ext uri="{FF2B5EF4-FFF2-40B4-BE49-F238E27FC236}">
                <a16:creationId xmlns:a16="http://schemas.microsoft.com/office/drawing/2014/main" id="{8023DDE7-40BC-AFA7-B516-F7EE626841C7}"/>
              </a:ext>
            </a:extLst>
          </p:cNvPr>
          <p:cNvSpPr/>
          <p:nvPr/>
        </p:nvSpPr>
        <p:spPr>
          <a:xfrm>
            <a:off x="5809315" y="2895600"/>
            <a:ext cx="152400" cy="152400"/>
          </a:xfrm>
          <a:prstGeom prst="ellipse">
            <a:avLst/>
          </a:prstGeom>
          <a:solidFill>
            <a:srgbClr val="FF65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ndParaRPr>
          </a:p>
        </p:txBody>
      </p:sp>
      <p:sp>
        <p:nvSpPr>
          <p:cNvPr id="23" name="テキスト ボックス 22">
            <a:extLst>
              <a:ext uri="{FF2B5EF4-FFF2-40B4-BE49-F238E27FC236}">
                <a16:creationId xmlns:a16="http://schemas.microsoft.com/office/drawing/2014/main" id="{CF36CAA0-E9D2-63C0-564F-4794577FDFB3}"/>
              </a:ext>
            </a:extLst>
          </p:cNvPr>
          <p:cNvSpPr txBox="1"/>
          <p:nvPr/>
        </p:nvSpPr>
        <p:spPr>
          <a:xfrm>
            <a:off x="5402822" y="3252617"/>
            <a:ext cx="1107996" cy="276999"/>
          </a:xfrm>
          <a:prstGeom prst="rect">
            <a:avLst/>
          </a:prstGeom>
          <a:noFill/>
        </p:spPr>
        <p:txBody>
          <a:bodyPr wrap="none" rtlCol="0">
            <a:spAutoFit/>
          </a:bodyPr>
          <a:lstStyle/>
          <a:p>
            <a:pPr algn="ctr"/>
            <a:r>
              <a:rPr kumimoji="1" lang="ja-JP" altLang="en-US" sz="1200" dirty="0">
                <a:latin typeface="+mj-ea"/>
                <a:ea typeface="+mj-ea"/>
              </a:rPr>
              <a:t>２回目の訪問</a:t>
            </a:r>
            <a:endParaRPr kumimoji="1" lang="en-US" altLang="ja-JP" sz="1200" dirty="0">
              <a:latin typeface="+mj-ea"/>
              <a:ea typeface="+mj-ea"/>
            </a:endParaRPr>
          </a:p>
        </p:txBody>
      </p:sp>
      <p:sp>
        <p:nvSpPr>
          <p:cNvPr id="24" name="矢印: 右 23">
            <a:extLst>
              <a:ext uri="{FF2B5EF4-FFF2-40B4-BE49-F238E27FC236}">
                <a16:creationId xmlns:a16="http://schemas.microsoft.com/office/drawing/2014/main" id="{5E67F346-FD14-B305-E57C-B56687E362F1}"/>
              </a:ext>
            </a:extLst>
          </p:cNvPr>
          <p:cNvSpPr/>
          <p:nvPr/>
        </p:nvSpPr>
        <p:spPr>
          <a:xfrm>
            <a:off x="6499537" y="3245558"/>
            <a:ext cx="1396684" cy="276224"/>
          </a:xfrm>
          <a:prstGeom prst="rightArrow">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ndParaRPr>
          </a:p>
        </p:txBody>
      </p:sp>
      <p:sp>
        <p:nvSpPr>
          <p:cNvPr id="25" name="テキスト ボックス 24">
            <a:extLst>
              <a:ext uri="{FF2B5EF4-FFF2-40B4-BE49-F238E27FC236}">
                <a16:creationId xmlns:a16="http://schemas.microsoft.com/office/drawing/2014/main" id="{C7287EA7-890E-DBB7-3E97-584C718C51CB}"/>
              </a:ext>
            </a:extLst>
          </p:cNvPr>
          <p:cNvSpPr txBox="1"/>
          <p:nvPr/>
        </p:nvSpPr>
        <p:spPr>
          <a:xfrm>
            <a:off x="5113059" y="3501252"/>
            <a:ext cx="1704313" cy="276999"/>
          </a:xfrm>
          <a:prstGeom prst="rect">
            <a:avLst/>
          </a:prstGeom>
          <a:noFill/>
        </p:spPr>
        <p:txBody>
          <a:bodyPr wrap="none" rtlCol="0">
            <a:spAutoFit/>
          </a:bodyPr>
          <a:lstStyle/>
          <a:p>
            <a:pPr algn="ctr"/>
            <a:r>
              <a:rPr kumimoji="1" lang="ja-JP" altLang="en-US" sz="1200" dirty="0">
                <a:latin typeface="+mj-ea"/>
                <a:ea typeface="+mj-ea"/>
              </a:rPr>
              <a:t>処方箋発行</a:t>
            </a:r>
            <a:r>
              <a:rPr kumimoji="1" lang="en-US" altLang="ja-JP" sz="1200" dirty="0">
                <a:latin typeface="+mj-ea"/>
                <a:ea typeface="+mj-ea"/>
              </a:rPr>
              <a:t>(</a:t>
            </a:r>
            <a:r>
              <a:rPr kumimoji="1" lang="ja-JP" altLang="en-US" sz="1200" dirty="0">
                <a:latin typeface="+mj-ea"/>
                <a:ea typeface="+mj-ea"/>
              </a:rPr>
              <a:t>訪問指示</a:t>
            </a:r>
            <a:r>
              <a:rPr kumimoji="1" lang="en-US" altLang="ja-JP" sz="1200" dirty="0">
                <a:latin typeface="+mj-ea"/>
                <a:ea typeface="+mj-ea"/>
              </a:rPr>
              <a:t>)</a:t>
            </a:r>
          </a:p>
        </p:txBody>
      </p:sp>
      <p:sp>
        <p:nvSpPr>
          <p:cNvPr id="26" name="テキスト ボックス 25">
            <a:extLst>
              <a:ext uri="{FF2B5EF4-FFF2-40B4-BE49-F238E27FC236}">
                <a16:creationId xmlns:a16="http://schemas.microsoft.com/office/drawing/2014/main" id="{BAAE87C2-3622-7E0E-26E1-BD62176C14D6}"/>
              </a:ext>
            </a:extLst>
          </p:cNvPr>
          <p:cNvSpPr txBox="1"/>
          <p:nvPr/>
        </p:nvSpPr>
        <p:spPr>
          <a:xfrm>
            <a:off x="5941883" y="3849142"/>
            <a:ext cx="1877437" cy="276999"/>
          </a:xfrm>
          <a:prstGeom prst="rect">
            <a:avLst/>
          </a:prstGeom>
          <a:noFill/>
        </p:spPr>
        <p:txBody>
          <a:bodyPr wrap="none" rtlCol="0">
            <a:spAutoFit/>
          </a:bodyPr>
          <a:lstStyle/>
          <a:p>
            <a:pPr algn="ctr"/>
            <a:r>
              <a:rPr kumimoji="1" lang="ja-JP" altLang="en-US" sz="1200" dirty="0">
                <a:latin typeface="+mj-ea"/>
                <a:ea typeface="+mj-ea"/>
              </a:rPr>
              <a:t>居宅療養管理指導費算定</a:t>
            </a:r>
            <a:endParaRPr kumimoji="1" lang="en-US" altLang="ja-JP" sz="1200" dirty="0">
              <a:latin typeface="+mj-ea"/>
              <a:ea typeface="+mj-ea"/>
            </a:endParaRPr>
          </a:p>
        </p:txBody>
      </p:sp>
      <p:cxnSp>
        <p:nvCxnSpPr>
          <p:cNvPr id="28" name="直線コネクタ 27">
            <a:extLst>
              <a:ext uri="{FF2B5EF4-FFF2-40B4-BE49-F238E27FC236}">
                <a16:creationId xmlns:a16="http://schemas.microsoft.com/office/drawing/2014/main" id="{5254EAE4-D0F8-48A3-B86E-740C48EDB71A}"/>
              </a:ext>
            </a:extLst>
          </p:cNvPr>
          <p:cNvCxnSpPr>
            <a:cxnSpLocks/>
          </p:cNvCxnSpPr>
          <p:nvPr/>
        </p:nvCxnSpPr>
        <p:spPr>
          <a:xfrm>
            <a:off x="5559155" y="3778251"/>
            <a:ext cx="803545" cy="0"/>
          </a:xfrm>
          <a:prstGeom prst="line">
            <a:avLst/>
          </a:prstGeom>
          <a:ln w="19050">
            <a:solidFill>
              <a:srgbClr val="FF6565"/>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1A6AD9D3-B2DA-2810-0374-9F2CDEF6D3A8}"/>
              </a:ext>
            </a:extLst>
          </p:cNvPr>
          <p:cNvCxnSpPr>
            <a:cxnSpLocks/>
          </p:cNvCxnSpPr>
          <p:nvPr/>
        </p:nvCxnSpPr>
        <p:spPr>
          <a:xfrm>
            <a:off x="5809315" y="3795819"/>
            <a:ext cx="0" cy="191822"/>
          </a:xfrm>
          <a:prstGeom prst="line">
            <a:avLst/>
          </a:prstGeom>
          <a:ln w="19050">
            <a:solidFill>
              <a:srgbClr val="FF6565"/>
            </a:solidFill>
          </a:ln>
        </p:spPr>
        <p:style>
          <a:lnRef idx="1">
            <a:schemeClr val="accent1"/>
          </a:lnRef>
          <a:fillRef idx="0">
            <a:schemeClr val="accent1"/>
          </a:fillRef>
          <a:effectRef idx="0">
            <a:schemeClr val="accent1"/>
          </a:effectRef>
          <a:fontRef idx="minor">
            <a:schemeClr val="tx1"/>
          </a:fontRef>
        </p:style>
      </p:cxnSp>
      <p:cxnSp>
        <p:nvCxnSpPr>
          <p:cNvPr id="1027" name="直線コネクタ 1026">
            <a:extLst>
              <a:ext uri="{FF2B5EF4-FFF2-40B4-BE49-F238E27FC236}">
                <a16:creationId xmlns:a16="http://schemas.microsoft.com/office/drawing/2014/main" id="{2318ECE2-1010-D582-D801-B6C2702F5D21}"/>
              </a:ext>
            </a:extLst>
          </p:cNvPr>
          <p:cNvCxnSpPr>
            <a:cxnSpLocks/>
            <a:endCxn id="26" idx="1"/>
          </p:cNvCxnSpPr>
          <p:nvPr/>
        </p:nvCxnSpPr>
        <p:spPr>
          <a:xfrm>
            <a:off x="5809315" y="3987642"/>
            <a:ext cx="132568" cy="0"/>
          </a:xfrm>
          <a:prstGeom prst="line">
            <a:avLst/>
          </a:prstGeom>
          <a:ln w="19050">
            <a:solidFill>
              <a:srgbClr val="FF6565"/>
            </a:solidFill>
          </a:ln>
        </p:spPr>
        <p:style>
          <a:lnRef idx="1">
            <a:schemeClr val="accent1"/>
          </a:lnRef>
          <a:fillRef idx="0">
            <a:schemeClr val="accent1"/>
          </a:fillRef>
          <a:effectRef idx="0">
            <a:schemeClr val="accent1"/>
          </a:effectRef>
          <a:fontRef idx="minor">
            <a:schemeClr val="tx1"/>
          </a:fontRef>
        </p:style>
      </p:cxnSp>
      <p:pic>
        <p:nvPicPr>
          <p:cNvPr id="1032" name="Picture 8" descr="コジット 入れやすくて出しやすいお薬カレンダー | 激安の新品・型落ち・アウトレット 家電 通販 XPRICE - エクスプライス (旧 PREMOA  - プレモア)">
            <a:extLst>
              <a:ext uri="{FF2B5EF4-FFF2-40B4-BE49-F238E27FC236}">
                <a16:creationId xmlns:a16="http://schemas.microsoft.com/office/drawing/2014/main" id="{BD3B147A-AC65-3492-D58F-4FA086D6C3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0120" y="4126141"/>
            <a:ext cx="1394504" cy="1394504"/>
          </a:xfrm>
          <a:prstGeom prst="rect">
            <a:avLst/>
          </a:prstGeom>
          <a:noFill/>
          <a:extLst>
            <a:ext uri="{909E8E84-426E-40DD-AFC4-6F175D3DCCD1}">
              <a14:hiddenFill xmlns:a14="http://schemas.microsoft.com/office/drawing/2010/main">
                <a:solidFill>
                  <a:srgbClr val="FFFFFF"/>
                </a:solidFill>
              </a14:hiddenFill>
            </a:ext>
          </a:extLst>
        </p:spPr>
      </p:pic>
      <p:sp>
        <p:nvSpPr>
          <p:cNvPr id="1033" name="二等辺三角形 1032">
            <a:extLst>
              <a:ext uri="{FF2B5EF4-FFF2-40B4-BE49-F238E27FC236}">
                <a16:creationId xmlns:a16="http://schemas.microsoft.com/office/drawing/2014/main" id="{71E87F3F-6F53-EEBD-DFF2-CA4B4AE3F09F}"/>
              </a:ext>
            </a:extLst>
          </p:cNvPr>
          <p:cNvSpPr/>
          <p:nvPr/>
        </p:nvSpPr>
        <p:spPr>
          <a:xfrm rot="10800000">
            <a:off x="1756093" y="5569580"/>
            <a:ext cx="285750" cy="219024"/>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ndParaRPr>
          </a:p>
        </p:txBody>
      </p:sp>
      <p:sp>
        <p:nvSpPr>
          <p:cNvPr id="1034" name="テキスト ボックス 1033">
            <a:extLst>
              <a:ext uri="{FF2B5EF4-FFF2-40B4-BE49-F238E27FC236}">
                <a16:creationId xmlns:a16="http://schemas.microsoft.com/office/drawing/2014/main" id="{98B94FB5-EC8D-BCD4-4B5E-138AC667F6EB}"/>
              </a:ext>
            </a:extLst>
          </p:cNvPr>
          <p:cNvSpPr txBox="1"/>
          <p:nvPr/>
        </p:nvSpPr>
        <p:spPr>
          <a:xfrm>
            <a:off x="1288302" y="5956724"/>
            <a:ext cx="5368777" cy="461665"/>
          </a:xfrm>
          <a:prstGeom prst="rect">
            <a:avLst/>
          </a:prstGeom>
          <a:noFill/>
        </p:spPr>
        <p:txBody>
          <a:bodyPr wrap="none" rtlCol="0">
            <a:spAutoFit/>
          </a:bodyPr>
          <a:lstStyle/>
          <a:p>
            <a:r>
              <a:rPr kumimoji="1" lang="en-US" altLang="ja-JP" sz="1200" dirty="0">
                <a:latin typeface="+mj-ea"/>
                <a:ea typeface="+mj-ea"/>
              </a:rPr>
              <a:t>R</a:t>
            </a:r>
            <a:r>
              <a:rPr kumimoji="1" lang="ja-JP" altLang="en-US" sz="1200" dirty="0">
                <a:latin typeface="+mj-ea"/>
                <a:ea typeface="+mj-ea"/>
              </a:rPr>
              <a:t>６改定　初回訪問時の持参薬等の整理に対して評価　在宅移行初期管理料</a:t>
            </a:r>
            <a:endParaRPr kumimoji="1" lang="en-US" altLang="ja-JP" sz="1200" dirty="0">
              <a:latin typeface="+mj-ea"/>
              <a:ea typeface="+mj-ea"/>
            </a:endParaRPr>
          </a:p>
          <a:p>
            <a:r>
              <a:rPr kumimoji="1" lang="ja-JP" altLang="en-US" sz="1200" dirty="0">
                <a:latin typeface="+mj-ea"/>
                <a:ea typeface="+mj-ea"/>
              </a:rPr>
              <a:t>　　　　　</a:t>
            </a:r>
            <a:r>
              <a:rPr kumimoji="1" lang="en-US" altLang="ja-JP" sz="1200" dirty="0">
                <a:latin typeface="+mj-ea"/>
                <a:ea typeface="+mj-ea"/>
              </a:rPr>
              <a:t>(</a:t>
            </a:r>
            <a:r>
              <a:rPr kumimoji="1" lang="ja-JP" altLang="en-US" sz="1200" dirty="0">
                <a:latin typeface="+mj-ea"/>
                <a:ea typeface="+mj-ea"/>
              </a:rPr>
              <a:t>在宅患者・居宅療養の初回算定と同月に算定</a:t>
            </a:r>
            <a:r>
              <a:rPr kumimoji="1" lang="en-US" altLang="ja-JP" sz="1200" dirty="0">
                <a:latin typeface="+mj-ea"/>
                <a:ea typeface="+mj-ea"/>
              </a:rPr>
              <a:t>)</a:t>
            </a:r>
            <a:endParaRPr kumimoji="1" lang="ja-JP" altLang="en-US" sz="1200" dirty="0">
              <a:latin typeface="+mj-ea"/>
              <a:ea typeface="+mj-ea"/>
            </a:endParaRPr>
          </a:p>
        </p:txBody>
      </p:sp>
      <p:sp>
        <p:nvSpPr>
          <p:cNvPr id="2" name="テキスト ボックス 1">
            <a:extLst>
              <a:ext uri="{FF2B5EF4-FFF2-40B4-BE49-F238E27FC236}">
                <a16:creationId xmlns:a16="http://schemas.microsoft.com/office/drawing/2014/main" id="{B61DFBA0-6357-0FDE-AF13-630F26420AD4}"/>
              </a:ext>
            </a:extLst>
          </p:cNvPr>
          <p:cNvSpPr txBox="1"/>
          <p:nvPr/>
        </p:nvSpPr>
        <p:spPr>
          <a:xfrm>
            <a:off x="587854" y="1572044"/>
            <a:ext cx="7834196" cy="523220"/>
          </a:xfrm>
          <a:prstGeom prst="rect">
            <a:avLst/>
          </a:prstGeom>
          <a:noFill/>
        </p:spPr>
        <p:txBody>
          <a:bodyPr wrap="none" rtlCol="0">
            <a:spAutoFit/>
          </a:bodyPr>
          <a:lstStyle/>
          <a:p>
            <a:r>
              <a:rPr kumimoji="1" lang="ja-JP" altLang="en-US" sz="1400" dirty="0"/>
              <a:t>在宅点数</a:t>
            </a:r>
            <a:r>
              <a:rPr kumimoji="1" lang="en-US" altLang="ja-JP" sz="1400" dirty="0"/>
              <a:t>(</a:t>
            </a:r>
            <a:r>
              <a:rPr kumimoji="1" lang="ja-JP" altLang="en-US" sz="1400" dirty="0"/>
              <a:t>医療・介護</a:t>
            </a:r>
            <a:r>
              <a:rPr kumimoji="1" lang="en-US" altLang="ja-JP" sz="1400" dirty="0"/>
              <a:t>)</a:t>
            </a:r>
            <a:r>
              <a:rPr kumimoji="1" lang="ja-JP" altLang="en-US" sz="1400" dirty="0"/>
              <a:t>と外来服薬支援料の同月算定が不可だったため、算定の出来ないサービス</a:t>
            </a:r>
            <a:endParaRPr kumimoji="1" lang="en-US" altLang="ja-JP" sz="1400" dirty="0"/>
          </a:p>
          <a:p>
            <a:r>
              <a:rPr kumimoji="1" lang="ja-JP" altLang="en-US" sz="1400" dirty="0"/>
              <a:t>訪問</a:t>
            </a:r>
            <a:r>
              <a:rPr kumimoji="1" lang="en-US" altLang="ja-JP" sz="1400" dirty="0"/>
              <a:t>(</a:t>
            </a:r>
            <a:r>
              <a:rPr kumimoji="1" lang="ja-JP" altLang="en-US" sz="1400" dirty="0"/>
              <a:t>初回</a:t>
            </a:r>
            <a:r>
              <a:rPr kumimoji="1" lang="en-US" altLang="ja-JP" sz="1400" dirty="0"/>
              <a:t>)</a:t>
            </a:r>
            <a:r>
              <a:rPr kumimoji="1" lang="ja-JP" altLang="en-US" sz="1400" dirty="0"/>
              <a:t>が多くあった。</a:t>
            </a:r>
            <a:endParaRPr kumimoji="1" lang="en-US" altLang="ja-JP" sz="1400" dirty="0"/>
          </a:p>
        </p:txBody>
      </p:sp>
    </p:spTree>
    <p:extLst>
      <p:ext uri="{BB962C8B-B14F-4D97-AF65-F5344CB8AC3E}">
        <p14:creationId xmlns:p14="http://schemas.microsoft.com/office/powerpoint/2010/main" val="6131932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9C90705-76CA-B03A-9780-73C477B82430}"/>
              </a:ext>
            </a:extLst>
          </p:cNvPr>
          <p:cNvSpPr txBox="1"/>
          <p:nvPr/>
        </p:nvSpPr>
        <p:spPr>
          <a:xfrm>
            <a:off x="548640" y="513805"/>
            <a:ext cx="1800493"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　在宅の報酬</a:t>
            </a:r>
          </a:p>
        </p:txBody>
      </p:sp>
      <p:sp>
        <p:nvSpPr>
          <p:cNvPr id="4" name="正方形/長方形 3">
            <a:extLst>
              <a:ext uri="{FF2B5EF4-FFF2-40B4-BE49-F238E27FC236}">
                <a16:creationId xmlns:a16="http://schemas.microsoft.com/office/drawing/2014/main" id="{0EBC5ABC-F443-C071-70D6-41ADC95A40A3}"/>
              </a:ext>
            </a:extLst>
          </p:cNvPr>
          <p:cNvSpPr/>
          <p:nvPr/>
        </p:nvSpPr>
        <p:spPr>
          <a:xfrm>
            <a:off x="649510" y="1149332"/>
            <a:ext cx="4104233" cy="36933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メイリオ" panose="020B0604030504040204" pitchFamily="50" charset="-128"/>
              </a:rPr>
              <a:t>在宅患者重複投薬・相互作用等防止管理料</a:t>
            </a:r>
          </a:p>
        </p:txBody>
      </p:sp>
      <p:sp>
        <p:nvSpPr>
          <p:cNvPr id="6" name="テキスト ボックス 5">
            <a:extLst>
              <a:ext uri="{FF2B5EF4-FFF2-40B4-BE49-F238E27FC236}">
                <a16:creationId xmlns:a16="http://schemas.microsoft.com/office/drawing/2014/main" id="{AE02139B-72B7-AB8A-DEA8-BD474ACF4EF5}"/>
              </a:ext>
            </a:extLst>
          </p:cNvPr>
          <p:cNvSpPr txBox="1"/>
          <p:nvPr/>
        </p:nvSpPr>
        <p:spPr>
          <a:xfrm>
            <a:off x="649510" y="2457655"/>
            <a:ext cx="8246774" cy="2462213"/>
          </a:xfrm>
          <a:prstGeom prst="rect">
            <a:avLst/>
          </a:prstGeom>
          <a:noFill/>
        </p:spPr>
        <p:txBody>
          <a:bodyPr wrap="square" rtlCol="0">
            <a:spAutoFit/>
          </a:bodyPr>
          <a:lstStyle/>
          <a:p>
            <a:r>
              <a:rPr kumimoji="1" lang="ja-JP" altLang="en-US" sz="1400" dirty="0">
                <a:latin typeface="メイリオ" panose="020B0604030504040204" pitchFamily="50" charset="-128"/>
              </a:rPr>
              <a:t>１　処方箋に基づき処方医に処方内容を照会し、処方内容が変更された場合</a:t>
            </a:r>
            <a:endParaRPr kumimoji="1" lang="en-US" altLang="ja-JP" sz="1400" dirty="0">
              <a:latin typeface="メイリオ" panose="020B0604030504040204" pitchFamily="50" charset="-128"/>
            </a:endParaRPr>
          </a:p>
          <a:p>
            <a:endParaRPr kumimoji="1" lang="en-US" altLang="ja-JP" sz="1400" dirty="0">
              <a:latin typeface="メイリオ" panose="020B0604030504040204" pitchFamily="50" charset="-128"/>
            </a:endParaRPr>
          </a:p>
          <a:p>
            <a:r>
              <a:rPr kumimoji="1" lang="ja-JP" altLang="en-US" sz="1400" dirty="0">
                <a:latin typeface="メイリオ" panose="020B0604030504040204" pitchFamily="50" charset="-128"/>
              </a:rPr>
              <a:t>　　イ　残薬調整に係るもの以外の場合　</a:t>
            </a:r>
            <a:r>
              <a:rPr kumimoji="1" lang="en-US" altLang="ja-JP" sz="1400" dirty="0">
                <a:latin typeface="メイリオ" panose="020B0604030504040204" pitchFamily="50" charset="-128"/>
              </a:rPr>
              <a:t>40</a:t>
            </a:r>
            <a:r>
              <a:rPr kumimoji="1" lang="ja-JP" altLang="en-US" sz="1400" dirty="0">
                <a:latin typeface="メイリオ" panose="020B0604030504040204" pitchFamily="50" charset="-128"/>
              </a:rPr>
              <a:t>点　→　</a:t>
            </a:r>
            <a:r>
              <a:rPr kumimoji="1" lang="en-US" altLang="ja-JP" sz="1400" dirty="0">
                <a:latin typeface="メイリオ" panose="020B0604030504040204" pitchFamily="50" charset="-128"/>
              </a:rPr>
              <a:t>40</a:t>
            </a:r>
            <a:r>
              <a:rPr kumimoji="1" lang="ja-JP" altLang="en-US" sz="1400" dirty="0">
                <a:latin typeface="メイリオ" panose="020B0604030504040204" pitchFamily="50" charset="-128"/>
              </a:rPr>
              <a:t>点</a:t>
            </a:r>
            <a:endParaRPr kumimoji="1" lang="en-US" altLang="ja-JP" sz="1400" dirty="0">
              <a:latin typeface="メイリオ" panose="020B0604030504040204" pitchFamily="50" charset="-128"/>
            </a:endParaRPr>
          </a:p>
          <a:p>
            <a:r>
              <a:rPr kumimoji="1" lang="ja-JP" altLang="en-US" sz="1400" dirty="0">
                <a:latin typeface="メイリオ" panose="020B0604030504040204" pitchFamily="50" charset="-128"/>
              </a:rPr>
              <a:t>　　ロ　残薬調整に係るものの場合　　　</a:t>
            </a:r>
            <a:r>
              <a:rPr kumimoji="1" lang="en-US" altLang="ja-JP" sz="1400" dirty="0">
                <a:latin typeface="メイリオ" panose="020B0604030504040204" pitchFamily="50" charset="-128"/>
              </a:rPr>
              <a:t>30</a:t>
            </a:r>
            <a:r>
              <a:rPr kumimoji="1" lang="ja-JP" altLang="en-US" sz="1400" dirty="0">
                <a:latin typeface="メイリオ" panose="020B0604030504040204" pitchFamily="50" charset="-128"/>
              </a:rPr>
              <a:t>点　→　</a:t>
            </a:r>
            <a:r>
              <a:rPr kumimoji="1" lang="en-US" altLang="ja-JP" sz="1400" dirty="0">
                <a:latin typeface="メイリオ" panose="020B0604030504040204" pitchFamily="50" charset="-128"/>
              </a:rPr>
              <a:t>20</a:t>
            </a:r>
            <a:r>
              <a:rPr kumimoji="1" lang="ja-JP" altLang="en-US" sz="1400" dirty="0">
                <a:latin typeface="メイリオ" panose="020B0604030504040204" pitchFamily="50" charset="-128"/>
              </a:rPr>
              <a:t>点</a:t>
            </a:r>
            <a:endParaRPr kumimoji="1" lang="en-US" altLang="ja-JP" sz="1400" dirty="0">
              <a:latin typeface="メイリオ" panose="020B0604030504040204" pitchFamily="50" charset="-128"/>
            </a:endParaRPr>
          </a:p>
          <a:p>
            <a:endParaRPr kumimoji="1" lang="en-US" altLang="ja-JP" sz="1400" dirty="0">
              <a:latin typeface="メイリオ" panose="020B0604030504040204" pitchFamily="50" charset="-128"/>
            </a:endParaRPr>
          </a:p>
          <a:p>
            <a:r>
              <a:rPr kumimoji="1" lang="ja-JP" altLang="en-US" sz="1400" dirty="0">
                <a:latin typeface="メイリオ" panose="020B0604030504040204" pitchFamily="50" charset="-128"/>
              </a:rPr>
              <a:t>２　患者へ処方箋を交付する前に処方医と処方内容を相談し、処方箋に係る提案が反映された処方箋</a:t>
            </a:r>
            <a:endParaRPr kumimoji="1" lang="en-US" altLang="ja-JP" sz="1400" dirty="0">
              <a:latin typeface="メイリオ" panose="020B0604030504040204" pitchFamily="50" charset="-128"/>
            </a:endParaRPr>
          </a:p>
          <a:p>
            <a:r>
              <a:rPr kumimoji="1" lang="ja-JP" altLang="en-US" sz="1400" dirty="0">
                <a:latin typeface="メイリオ" panose="020B0604030504040204" pitchFamily="50" charset="-128"/>
              </a:rPr>
              <a:t>　　を受付けた場合</a:t>
            </a:r>
            <a:endParaRPr kumimoji="1" lang="en-US" altLang="ja-JP" sz="1400" dirty="0">
              <a:latin typeface="メイリオ" panose="020B0604030504040204" pitchFamily="50" charset="-128"/>
            </a:endParaRPr>
          </a:p>
          <a:p>
            <a:endParaRPr kumimoji="1" lang="en-US" altLang="ja-JP" sz="1400" dirty="0">
              <a:latin typeface="メイリオ" panose="020B0604030504040204" pitchFamily="50" charset="-128"/>
            </a:endParaRPr>
          </a:p>
          <a:p>
            <a:r>
              <a:rPr kumimoji="1" lang="ja-JP" altLang="en-US" sz="1400" dirty="0">
                <a:latin typeface="メイリオ" panose="020B0604030504040204" pitchFamily="50" charset="-128"/>
              </a:rPr>
              <a:t>　　イ　残薬調整に係るもの以外の場合　</a:t>
            </a:r>
            <a:r>
              <a:rPr kumimoji="1" lang="en-US" altLang="ja-JP" sz="1400" dirty="0">
                <a:latin typeface="メイリオ" panose="020B0604030504040204" pitchFamily="50" charset="-128"/>
              </a:rPr>
              <a:t>40</a:t>
            </a:r>
            <a:r>
              <a:rPr kumimoji="1" lang="ja-JP" altLang="en-US" sz="1400" dirty="0">
                <a:latin typeface="メイリオ" panose="020B0604030504040204" pitchFamily="50" charset="-128"/>
              </a:rPr>
              <a:t>点</a:t>
            </a:r>
            <a:endParaRPr kumimoji="1" lang="en-US" altLang="ja-JP" sz="1400" dirty="0">
              <a:latin typeface="メイリオ" panose="020B0604030504040204" pitchFamily="50" charset="-128"/>
            </a:endParaRPr>
          </a:p>
          <a:p>
            <a:r>
              <a:rPr kumimoji="1" lang="ja-JP" altLang="en-US" sz="1400" dirty="0">
                <a:latin typeface="メイリオ" panose="020B0604030504040204" pitchFamily="50" charset="-128"/>
              </a:rPr>
              <a:t>　　ロ　残薬調整に係るものの場合　　　</a:t>
            </a:r>
            <a:r>
              <a:rPr kumimoji="1" lang="en-US" altLang="ja-JP" sz="1400" dirty="0">
                <a:latin typeface="メイリオ" panose="020B0604030504040204" pitchFamily="50" charset="-128"/>
              </a:rPr>
              <a:t>20</a:t>
            </a:r>
            <a:r>
              <a:rPr kumimoji="1" lang="ja-JP" altLang="en-US" sz="1400" dirty="0">
                <a:latin typeface="メイリオ" panose="020B0604030504040204" pitchFamily="50" charset="-128"/>
              </a:rPr>
              <a:t>点</a:t>
            </a:r>
            <a:endParaRPr kumimoji="1" lang="en-US" altLang="ja-JP" sz="1400" dirty="0">
              <a:latin typeface="メイリオ" panose="020B0604030504040204" pitchFamily="50" charset="-128"/>
            </a:endParaRPr>
          </a:p>
          <a:p>
            <a:endParaRPr kumimoji="1" lang="en-US" altLang="ja-JP" sz="1400" dirty="0">
              <a:latin typeface="メイリオ" panose="020B0604030504040204" pitchFamily="50" charset="-128"/>
            </a:endParaRPr>
          </a:p>
        </p:txBody>
      </p:sp>
      <p:sp>
        <p:nvSpPr>
          <p:cNvPr id="2" name="テキスト ボックス 1">
            <a:extLst>
              <a:ext uri="{FF2B5EF4-FFF2-40B4-BE49-F238E27FC236}">
                <a16:creationId xmlns:a16="http://schemas.microsoft.com/office/drawing/2014/main" id="{DF17E5AB-FBCD-15DD-3873-25A2A4D525DB}"/>
              </a:ext>
            </a:extLst>
          </p:cNvPr>
          <p:cNvSpPr txBox="1"/>
          <p:nvPr/>
        </p:nvSpPr>
        <p:spPr>
          <a:xfrm>
            <a:off x="4601343" y="4274304"/>
            <a:ext cx="720069" cy="307777"/>
          </a:xfrm>
          <a:prstGeom prst="rect">
            <a:avLst/>
          </a:prstGeom>
          <a:noFill/>
        </p:spPr>
        <p:txBody>
          <a:bodyPr wrap="none" rtlCol="0">
            <a:spAutoFit/>
          </a:bodyPr>
          <a:lstStyle/>
          <a:p>
            <a:r>
              <a:rPr kumimoji="1" lang="en-US" altLang="ja-JP" sz="1400" b="1" dirty="0">
                <a:solidFill>
                  <a:srgbClr val="FF6565"/>
                </a:solidFill>
                <a:latin typeface="メイリオ" panose="020B0604030504040204" pitchFamily="50" charset="-128"/>
              </a:rPr>
              <a:t>(</a:t>
            </a:r>
            <a:r>
              <a:rPr kumimoji="1" lang="ja-JP" altLang="en-US" sz="1400" b="1" dirty="0">
                <a:solidFill>
                  <a:srgbClr val="FF6565"/>
                </a:solidFill>
                <a:latin typeface="メイリオ" panose="020B0604030504040204" pitchFamily="50" charset="-128"/>
              </a:rPr>
              <a:t>新設</a:t>
            </a:r>
            <a:r>
              <a:rPr kumimoji="1" lang="en-US" altLang="ja-JP" sz="1400" b="1" dirty="0">
                <a:solidFill>
                  <a:srgbClr val="FF6565"/>
                </a:solidFill>
                <a:latin typeface="メイリオ" panose="020B0604030504040204" pitchFamily="50" charset="-128"/>
              </a:rPr>
              <a:t>)</a:t>
            </a:r>
            <a:endParaRPr kumimoji="1" lang="ja-JP" altLang="en-US" sz="1400" b="1" dirty="0">
              <a:solidFill>
                <a:srgbClr val="FF6565"/>
              </a:solidFill>
              <a:latin typeface="メイリオ" panose="020B0604030504040204" pitchFamily="50" charset="-128"/>
            </a:endParaRPr>
          </a:p>
        </p:txBody>
      </p:sp>
      <p:sp>
        <p:nvSpPr>
          <p:cNvPr id="7" name="テキスト ボックス 6">
            <a:extLst>
              <a:ext uri="{FF2B5EF4-FFF2-40B4-BE49-F238E27FC236}">
                <a16:creationId xmlns:a16="http://schemas.microsoft.com/office/drawing/2014/main" id="{36C6E9BD-3180-495F-7728-298C3916D3FE}"/>
              </a:ext>
            </a:extLst>
          </p:cNvPr>
          <p:cNvSpPr txBox="1"/>
          <p:nvPr/>
        </p:nvSpPr>
        <p:spPr>
          <a:xfrm>
            <a:off x="649510" y="1565831"/>
            <a:ext cx="8094440" cy="738664"/>
          </a:xfrm>
          <a:prstGeom prst="rect">
            <a:avLst/>
          </a:prstGeom>
          <a:noFill/>
        </p:spPr>
        <p:txBody>
          <a:bodyPr wrap="square">
            <a:spAutoFit/>
          </a:bodyPr>
          <a:lstStyle/>
          <a:p>
            <a:r>
              <a:rPr lang="ja-JP" altLang="en-US" sz="1400" dirty="0">
                <a:latin typeface="メイリオ" panose="020B0604030504040204" pitchFamily="50" charset="-128"/>
              </a:rPr>
              <a:t>薬剤師が、医師とともに患家を訪問したり、ICTの活用等により医師等の多職種と患者情報を共有する環境等において、薬剤師が医師に対して処方提案を行い、当該提案が反映された処方箋を受け付けた場合の評価を設けるとともに、残薬調整に係る処方変更がなされた場合の評価を見直す。</a:t>
            </a:r>
          </a:p>
        </p:txBody>
      </p:sp>
      <p:sp>
        <p:nvSpPr>
          <p:cNvPr id="8" name="正方形/長方形 7">
            <a:extLst>
              <a:ext uri="{FF2B5EF4-FFF2-40B4-BE49-F238E27FC236}">
                <a16:creationId xmlns:a16="http://schemas.microsoft.com/office/drawing/2014/main" id="{B839C90D-F047-F712-9816-6420BDB2C725}"/>
              </a:ext>
            </a:extLst>
          </p:cNvPr>
          <p:cNvSpPr/>
          <p:nvPr/>
        </p:nvSpPr>
        <p:spPr>
          <a:xfrm>
            <a:off x="649509" y="1518664"/>
            <a:ext cx="8199215" cy="785831"/>
          </a:xfrm>
          <a:prstGeom prst="rect">
            <a:avLst/>
          </a:prstGeom>
          <a:noFill/>
          <a:ln w="2857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ndParaRPr>
          </a:p>
        </p:txBody>
      </p:sp>
      <p:sp>
        <p:nvSpPr>
          <p:cNvPr id="11" name="テキスト ボックス 10">
            <a:extLst>
              <a:ext uri="{FF2B5EF4-FFF2-40B4-BE49-F238E27FC236}">
                <a16:creationId xmlns:a16="http://schemas.microsoft.com/office/drawing/2014/main" id="{F6BEB3AF-BB0D-5AEC-7ED3-5B9EC843A85D}"/>
              </a:ext>
            </a:extLst>
          </p:cNvPr>
          <p:cNvSpPr txBox="1"/>
          <p:nvPr/>
        </p:nvSpPr>
        <p:spPr>
          <a:xfrm>
            <a:off x="649509" y="4991100"/>
            <a:ext cx="3775393" cy="307777"/>
          </a:xfrm>
          <a:prstGeom prst="rect">
            <a:avLst/>
          </a:prstGeom>
          <a:solidFill>
            <a:schemeClr val="bg1"/>
          </a:solidFill>
        </p:spPr>
        <p:txBody>
          <a:bodyPr wrap="none" rtlCol="0">
            <a:spAutoFit/>
          </a:bodyPr>
          <a:lstStyle/>
          <a:p>
            <a:r>
              <a:rPr kumimoji="1" lang="ja-JP" altLang="en-US" sz="1400" dirty="0">
                <a:latin typeface="メイリオ" panose="020B0604030504040204" pitchFamily="50" charset="-128"/>
              </a:rPr>
              <a:t>■残確調整に係るもの以外の場合とは・・・</a:t>
            </a:r>
          </a:p>
        </p:txBody>
      </p:sp>
      <p:sp>
        <p:nvSpPr>
          <p:cNvPr id="12" name="テキスト ボックス 11">
            <a:extLst>
              <a:ext uri="{FF2B5EF4-FFF2-40B4-BE49-F238E27FC236}">
                <a16:creationId xmlns:a16="http://schemas.microsoft.com/office/drawing/2014/main" id="{3D15D800-1EFE-630A-DFA9-3C704D5774B1}"/>
              </a:ext>
            </a:extLst>
          </p:cNvPr>
          <p:cNvSpPr txBox="1"/>
          <p:nvPr/>
        </p:nvSpPr>
        <p:spPr>
          <a:xfrm>
            <a:off x="649509" y="5298877"/>
            <a:ext cx="8246774" cy="738664"/>
          </a:xfrm>
          <a:prstGeom prst="rect">
            <a:avLst/>
          </a:prstGeom>
          <a:noFill/>
        </p:spPr>
        <p:txBody>
          <a:bodyPr wrap="square" rtlCol="0">
            <a:spAutoFit/>
          </a:bodyPr>
          <a:lstStyle/>
          <a:p>
            <a:pPr algn="l"/>
            <a:r>
              <a:rPr lang="ja-JP" altLang="en-US" sz="1400" b="0" i="0" u="none" strike="noStrike" baseline="0" dirty="0">
                <a:latin typeface="ＭＳゴシック"/>
              </a:rPr>
              <a:t>ア　併用薬との重複投薬（薬理作用が類似する場合を含む。）</a:t>
            </a:r>
          </a:p>
          <a:p>
            <a:pPr algn="l"/>
            <a:r>
              <a:rPr lang="ja-JP" altLang="en-US" sz="1400" b="0" i="0" u="none" strike="noStrike" baseline="0" dirty="0">
                <a:latin typeface="ＭＳゴシック"/>
              </a:rPr>
              <a:t>イ　併用薬、飲食物等との相互作用</a:t>
            </a:r>
          </a:p>
          <a:p>
            <a:pPr algn="l"/>
            <a:r>
              <a:rPr lang="ja-JP" altLang="en-US" sz="1400" b="0" i="0" u="none" strike="noStrike" baseline="0" dirty="0">
                <a:latin typeface="ＭＳゴシック"/>
              </a:rPr>
              <a:t>ウ　そのほか薬学的観点から必要と認める事項</a:t>
            </a:r>
            <a:endParaRPr kumimoji="1" lang="en-US" altLang="ja-JP" sz="1400" dirty="0">
              <a:latin typeface="メイリオ" panose="020B0604030504040204" pitchFamily="50" charset="-128"/>
            </a:endParaRPr>
          </a:p>
        </p:txBody>
      </p:sp>
    </p:spTree>
    <p:extLst>
      <p:ext uri="{BB962C8B-B14F-4D97-AF65-F5344CB8AC3E}">
        <p14:creationId xmlns:p14="http://schemas.microsoft.com/office/powerpoint/2010/main" val="42712650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859220D-7FE4-31FE-69B0-BC3EB4230C60}"/>
              </a:ext>
            </a:extLst>
          </p:cNvPr>
          <p:cNvSpPr txBox="1"/>
          <p:nvPr/>
        </p:nvSpPr>
        <p:spPr>
          <a:xfrm>
            <a:off x="548640" y="513805"/>
            <a:ext cx="1800493"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　アジェンダ</a:t>
            </a:r>
          </a:p>
        </p:txBody>
      </p:sp>
      <p:sp>
        <p:nvSpPr>
          <p:cNvPr id="4" name="テキスト ボックス 3">
            <a:extLst>
              <a:ext uri="{FF2B5EF4-FFF2-40B4-BE49-F238E27FC236}">
                <a16:creationId xmlns:a16="http://schemas.microsoft.com/office/drawing/2014/main" id="{21C05075-340C-24E2-11A0-5AD5C44FA85B}"/>
              </a:ext>
            </a:extLst>
          </p:cNvPr>
          <p:cNvSpPr txBox="1"/>
          <p:nvPr/>
        </p:nvSpPr>
        <p:spPr>
          <a:xfrm>
            <a:off x="690814" y="1670162"/>
            <a:ext cx="7422225" cy="646331"/>
          </a:xfrm>
          <a:prstGeom prst="rect">
            <a:avLst/>
          </a:prstGeom>
          <a:noFill/>
        </p:spPr>
        <p:txBody>
          <a:bodyPr wrap="none" rtlCol="0">
            <a:spAutoFit/>
          </a:bodyPr>
          <a:lstStyle/>
          <a:p>
            <a:r>
              <a:rPr kumimoji="1" lang="ja-JP" altLang="en-US" sz="3600" b="1" dirty="0">
                <a:solidFill>
                  <a:schemeClr val="bg1">
                    <a:lumMod val="65000"/>
                  </a:schemeClr>
                </a:solidFill>
                <a:latin typeface="メイリオ" panose="020B0604030504040204" pitchFamily="50" charset="-128"/>
                <a:ea typeface="メイリオ" panose="020B0604030504040204" pitchFamily="50" charset="-128"/>
              </a:rPr>
              <a:t>１．令和</a:t>
            </a:r>
            <a:r>
              <a:rPr kumimoji="1" lang="en-US" altLang="ja-JP" sz="3600" b="1" dirty="0">
                <a:solidFill>
                  <a:schemeClr val="bg1">
                    <a:lumMod val="65000"/>
                  </a:schemeClr>
                </a:solidFill>
                <a:latin typeface="メイリオ" panose="020B0604030504040204" pitchFamily="50" charset="-128"/>
                <a:ea typeface="メイリオ" panose="020B0604030504040204" pitchFamily="50" charset="-128"/>
              </a:rPr>
              <a:t>6</a:t>
            </a:r>
            <a:r>
              <a:rPr kumimoji="1" lang="ja-JP" altLang="en-US" sz="3600" b="1" dirty="0">
                <a:solidFill>
                  <a:schemeClr val="bg1">
                    <a:lumMod val="65000"/>
                  </a:schemeClr>
                </a:solidFill>
                <a:latin typeface="メイリオ" panose="020B0604030504040204" pitchFamily="50" charset="-128"/>
                <a:ea typeface="メイリオ" panose="020B0604030504040204" pitchFamily="50" charset="-128"/>
              </a:rPr>
              <a:t>年度調剤報酬改定の概要</a:t>
            </a:r>
          </a:p>
        </p:txBody>
      </p:sp>
      <p:sp>
        <p:nvSpPr>
          <p:cNvPr id="5" name="テキスト ボックス 4">
            <a:extLst>
              <a:ext uri="{FF2B5EF4-FFF2-40B4-BE49-F238E27FC236}">
                <a16:creationId xmlns:a16="http://schemas.microsoft.com/office/drawing/2014/main" id="{6ECCF602-8EF3-43C4-B5F0-F942FD145C56}"/>
              </a:ext>
            </a:extLst>
          </p:cNvPr>
          <p:cNvSpPr txBox="1"/>
          <p:nvPr/>
        </p:nvSpPr>
        <p:spPr>
          <a:xfrm>
            <a:off x="690813" y="2832212"/>
            <a:ext cx="4801314" cy="646331"/>
          </a:xfrm>
          <a:prstGeom prst="rect">
            <a:avLst/>
          </a:prstGeom>
          <a:noFill/>
        </p:spPr>
        <p:txBody>
          <a:bodyPr wrap="none" rtlCol="0">
            <a:spAutoFit/>
          </a:bodyPr>
          <a:lstStyle/>
          <a:p>
            <a:r>
              <a:rPr kumimoji="1" lang="ja-JP" altLang="en-US" sz="3600" b="1" dirty="0">
                <a:solidFill>
                  <a:schemeClr val="bg1">
                    <a:lumMod val="65000"/>
                  </a:schemeClr>
                </a:solidFill>
                <a:latin typeface="メイリオ" panose="020B0604030504040204" pitchFamily="50" charset="-128"/>
                <a:ea typeface="メイリオ" panose="020B0604030504040204" pitchFamily="50" charset="-128"/>
              </a:rPr>
              <a:t>２．改定項目について</a:t>
            </a:r>
          </a:p>
        </p:txBody>
      </p:sp>
      <p:sp>
        <p:nvSpPr>
          <p:cNvPr id="6" name="テキスト ボックス 5">
            <a:extLst>
              <a:ext uri="{FF2B5EF4-FFF2-40B4-BE49-F238E27FC236}">
                <a16:creationId xmlns:a16="http://schemas.microsoft.com/office/drawing/2014/main" id="{7AC94B23-83FD-BC4A-3BBD-9FD4A51C40DF}"/>
              </a:ext>
            </a:extLst>
          </p:cNvPr>
          <p:cNvSpPr txBox="1"/>
          <p:nvPr/>
        </p:nvSpPr>
        <p:spPr>
          <a:xfrm>
            <a:off x="690813" y="3895177"/>
            <a:ext cx="4801314" cy="646331"/>
          </a:xfrm>
          <a:prstGeom prst="rect">
            <a:avLst/>
          </a:prstGeom>
          <a:noFill/>
        </p:spPr>
        <p:txBody>
          <a:bodyPr wrap="none" rtlCol="0">
            <a:spAutoFit/>
          </a:bodyPr>
          <a:lstStyle/>
          <a:p>
            <a:r>
              <a:rPr kumimoji="1" lang="ja-JP" altLang="en-US" sz="3600" b="1" dirty="0">
                <a:latin typeface="メイリオ" panose="020B0604030504040204" pitchFamily="50" charset="-128"/>
                <a:ea typeface="メイリオ" panose="020B0604030504040204" pitchFamily="50" charset="-128"/>
              </a:rPr>
              <a:t>３．薬局業界への影響</a:t>
            </a:r>
          </a:p>
        </p:txBody>
      </p:sp>
    </p:spTree>
    <p:extLst>
      <p:ext uri="{BB962C8B-B14F-4D97-AF65-F5344CB8AC3E}">
        <p14:creationId xmlns:p14="http://schemas.microsoft.com/office/powerpoint/2010/main" val="11006669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F48ED3F-50A0-A611-5E2E-57E440F5F297}"/>
              </a:ext>
            </a:extLst>
          </p:cNvPr>
          <p:cNvSpPr txBox="1"/>
          <p:nvPr/>
        </p:nvSpPr>
        <p:spPr>
          <a:xfrm>
            <a:off x="548640" y="513805"/>
            <a:ext cx="1800493"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　改定の影響</a:t>
            </a:r>
          </a:p>
        </p:txBody>
      </p:sp>
      <p:graphicFrame>
        <p:nvGraphicFramePr>
          <p:cNvPr id="5" name="表 4">
            <a:extLst>
              <a:ext uri="{FF2B5EF4-FFF2-40B4-BE49-F238E27FC236}">
                <a16:creationId xmlns:a16="http://schemas.microsoft.com/office/drawing/2014/main" id="{E4F32B0D-F55A-961A-928C-7FD561ED0F88}"/>
              </a:ext>
            </a:extLst>
          </p:cNvPr>
          <p:cNvGraphicFramePr>
            <a:graphicFrameLocks noGrp="1"/>
          </p:cNvGraphicFramePr>
          <p:nvPr>
            <p:extLst>
              <p:ext uri="{D42A27DB-BD31-4B8C-83A1-F6EECF244321}">
                <p14:modId xmlns:p14="http://schemas.microsoft.com/office/powerpoint/2010/main" val="4074675169"/>
              </p:ext>
            </p:extLst>
          </p:nvPr>
        </p:nvGraphicFramePr>
        <p:xfrm>
          <a:off x="679450" y="1516063"/>
          <a:ext cx="7998735" cy="4649790"/>
        </p:xfrm>
        <a:graphic>
          <a:graphicData uri="http://schemas.openxmlformats.org/drawingml/2006/table">
            <a:tbl>
              <a:tblPr>
                <a:tableStyleId>{616DA210-FB5B-4158-B5E0-FEB733F419BA}</a:tableStyleId>
              </a:tblPr>
              <a:tblGrid>
                <a:gridCol w="448975">
                  <a:extLst>
                    <a:ext uri="{9D8B030D-6E8A-4147-A177-3AD203B41FA5}">
                      <a16:colId xmlns:a16="http://schemas.microsoft.com/office/drawing/2014/main" val="666948705"/>
                    </a:ext>
                  </a:extLst>
                </a:gridCol>
                <a:gridCol w="2798841">
                  <a:extLst>
                    <a:ext uri="{9D8B030D-6E8A-4147-A177-3AD203B41FA5}">
                      <a16:colId xmlns:a16="http://schemas.microsoft.com/office/drawing/2014/main" val="3636054147"/>
                    </a:ext>
                  </a:extLst>
                </a:gridCol>
                <a:gridCol w="1251436">
                  <a:extLst>
                    <a:ext uri="{9D8B030D-6E8A-4147-A177-3AD203B41FA5}">
                      <a16:colId xmlns:a16="http://schemas.microsoft.com/office/drawing/2014/main" val="1068076764"/>
                    </a:ext>
                  </a:extLst>
                </a:gridCol>
                <a:gridCol w="1185864">
                  <a:extLst>
                    <a:ext uri="{9D8B030D-6E8A-4147-A177-3AD203B41FA5}">
                      <a16:colId xmlns:a16="http://schemas.microsoft.com/office/drawing/2014/main" val="2628212537"/>
                    </a:ext>
                  </a:extLst>
                </a:gridCol>
                <a:gridCol w="1185864">
                  <a:extLst>
                    <a:ext uri="{9D8B030D-6E8A-4147-A177-3AD203B41FA5}">
                      <a16:colId xmlns:a16="http://schemas.microsoft.com/office/drawing/2014/main" val="895575858"/>
                    </a:ext>
                  </a:extLst>
                </a:gridCol>
                <a:gridCol w="1127755">
                  <a:extLst>
                    <a:ext uri="{9D8B030D-6E8A-4147-A177-3AD203B41FA5}">
                      <a16:colId xmlns:a16="http://schemas.microsoft.com/office/drawing/2014/main" val="3481143246"/>
                    </a:ext>
                  </a:extLst>
                </a:gridCol>
              </a:tblGrid>
              <a:tr h="309986">
                <a:tc>
                  <a:txBody>
                    <a:bodyPr/>
                    <a:lstStyle/>
                    <a:p>
                      <a:pPr algn="l" fontAlgn="ctr"/>
                      <a:endParaRPr lang="ja-JP" altLang="en-US" sz="1600" b="0" i="0" u="none" strike="noStrike">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ja-JP" altLang="en-US" sz="1600" b="1" u="none" strike="noStrike" dirty="0">
                          <a:effectLst/>
                          <a:latin typeface="+mj-ea"/>
                          <a:ea typeface="+mj-ea"/>
                        </a:rPr>
                        <a:t>調剤基本料１・地域支援２</a:t>
                      </a:r>
                      <a:endParaRPr lang="ja-JP" altLang="en-US" sz="1600" b="1"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4">
                  <a:txBody>
                    <a:bodyPr/>
                    <a:lstStyle/>
                    <a:p>
                      <a:pPr algn="ctr" fontAlgn="ctr"/>
                      <a:r>
                        <a:rPr lang="ja-JP" altLang="en-US" sz="1600" u="none" strike="noStrike" dirty="0">
                          <a:effectLst/>
                          <a:latin typeface="+mj-ea"/>
                          <a:ea typeface="+mj-ea"/>
                        </a:rPr>
                        <a:t>受付回数（月）　</a:t>
                      </a:r>
                      <a:endParaRPr lang="ja-JP" altLang="en-US"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91332535"/>
                  </a:ext>
                </a:extLst>
              </a:tr>
              <a:tr h="309986">
                <a:tc>
                  <a:txBody>
                    <a:bodyPr/>
                    <a:lstStyle/>
                    <a:p>
                      <a:pPr algn="l" fontAlgn="ctr"/>
                      <a:endParaRPr lang="ja-JP" altLang="en-US" sz="1600" b="0" i="0" u="none" strike="noStrike">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endParaRPr lang="ja-JP" altLang="en-US" sz="1600" b="0" i="0" u="none" strike="noStrike">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600" u="none" strike="noStrike" dirty="0">
                          <a:effectLst/>
                          <a:latin typeface="+mj-ea"/>
                          <a:ea typeface="+mj-ea"/>
                        </a:rPr>
                        <a:t>1,000</a:t>
                      </a:r>
                      <a:endParaRPr lang="en-US" altLang="ja-JP"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600" u="none" strike="noStrike" dirty="0">
                          <a:effectLst/>
                          <a:latin typeface="+mj-ea"/>
                          <a:ea typeface="+mj-ea"/>
                        </a:rPr>
                        <a:t>1,400</a:t>
                      </a:r>
                      <a:endParaRPr lang="en-US" altLang="ja-JP"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600" u="none" strike="noStrike" dirty="0">
                          <a:effectLst/>
                          <a:latin typeface="+mj-ea"/>
                          <a:ea typeface="+mj-ea"/>
                        </a:rPr>
                        <a:t>1,800</a:t>
                      </a:r>
                      <a:endParaRPr lang="en-US" altLang="ja-JP"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600" u="none" strike="noStrike" dirty="0">
                          <a:effectLst/>
                          <a:latin typeface="+mj-ea"/>
                          <a:ea typeface="+mj-ea"/>
                        </a:rPr>
                        <a:t>2,200</a:t>
                      </a:r>
                      <a:endParaRPr lang="en-US" altLang="ja-JP"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931613895"/>
                  </a:ext>
                </a:extLst>
              </a:tr>
              <a:tr h="309986">
                <a:tc>
                  <a:txBody>
                    <a:bodyPr/>
                    <a:lstStyle/>
                    <a:p>
                      <a:pPr algn="l" fontAlgn="ctr"/>
                      <a:r>
                        <a:rPr lang="ja-JP" altLang="en-US" sz="1600" u="none" strike="noStrike">
                          <a:effectLst/>
                          <a:latin typeface="+mj-ea"/>
                          <a:ea typeface="+mj-ea"/>
                        </a:rPr>
                        <a:t>①</a:t>
                      </a:r>
                      <a:endParaRPr lang="ja-JP" altLang="en-US" sz="1600" b="0" i="0" u="none" strike="noStrike">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ja-JP" altLang="en-US" sz="1600" u="none" strike="noStrike">
                          <a:effectLst/>
                          <a:latin typeface="+mj-ea"/>
                          <a:ea typeface="+mj-ea"/>
                        </a:rPr>
                        <a:t>基本料＋</a:t>
                      </a:r>
                      <a:r>
                        <a:rPr lang="en-US" altLang="ja-JP" sz="1600" u="none" strike="noStrike" dirty="0">
                          <a:effectLst/>
                          <a:latin typeface="+mj-ea"/>
                          <a:ea typeface="+mj-ea"/>
                        </a:rPr>
                        <a:t>3</a:t>
                      </a:r>
                      <a:r>
                        <a:rPr lang="ja-JP" altLang="en-US" sz="1600" u="none" strike="noStrike">
                          <a:effectLst/>
                          <a:latin typeface="+mj-ea"/>
                          <a:ea typeface="+mj-ea"/>
                        </a:rPr>
                        <a:t>点</a:t>
                      </a:r>
                      <a:endParaRPr lang="ja-JP" altLang="en-US" sz="1600" b="0" i="0" u="none" strike="noStrike">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600" u="none" strike="noStrike" dirty="0">
                          <a:effectLst/>
                          <a:latin typeface="+mj-ea"/>
                          <a:ea typeface="+mj-ea"/>
                        </a:rPr>
                        <a:t>30,000</a:t>
                      </a:r>
                      <a:endParaRPr lang="en-US" altLang="ja-JP"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600" u="none" strike="noStrike" dirty="0">
                          <a:effectLst/>
                          <a:latin typeface="+mj-ea"/>
                          <a:ea typeface="+mj-ea"/>
                        </a:rPr>
                        <a:t>42,000</a:t>
                      </a:r>
                      <a:endParaRPr lang="en-US" altLang="ja-JP"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600" u="none" strike="noStrike" dirty="0">
                          <a:effectLst/>
                          <a:latin typeface="+mj-ea"/>
                          <a:ea typeface="+mj-ea"/>
                        </a:rPr>
                        <a:t>54,000</a:t>
                      </a:r>
                      <a:endParaRPr lang="en-US" altLang="ja-JP"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600" u="none" strike="noStrike" dirty="0">
                          <a:effectLst/>
                          <a:latin typeface="+mj-ea"/>
                          <a:ea typeface="+mj-ea"/>
                        </a:rPr>
                        <a:t>66,000</a:t>
                      </a:r>
                      <a:endParaRPr lang="en-US" altLang="ja-JP"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99047160"/>
                  </a:ext>
                </a:extLst>
              </a:tr>
              <a:tr h="309986">
                <a:tc>
                  <a:txBody>
                    <a:bodyPr/>
                    <a:lstStyle/>
                    <a:p>
                      <a:pPr algn="l" fontAlgn="ctr"/>
                      <a:r>
                        <a:rPr lang="ja-JP" altLang="en-US" sz="1600" u="none" strike="noStrike" dirty="0">
                          <a:effectLst/>
                          <a:latin typeface="+mj-ea"/>
                          <a:ea typeface="+mj-ea"/>
                        </a:rPr>
                        <a:t>②</a:t>
                      </a:r>
                      <a:endParaRPr lang="ja-JP" altLang="en-US"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algn="l" fontAlgn="ctr"/>
                      <a:r>
                        <a:rPr lang="ja-JP" altLang="en-US" sz="1600" u="none" strike="noStrike" dirty="0">
                          <a:effectLst/>
                          <a:latin typeface="+mj-ea"/>
                          <a:ea typeface="+mj-ea"/>
                        </a:rPr>
                        <a:t>連携強化済（＋</a:t>
                      </a:r>
                      <a:r>
                        <a:rPr lang="en-US" altLang="ja-JP" sz="1600" u="none" strike="noStrike" dirty="0">
                          <a:effectLst/>
                          <a:latin typeface="+mj-ea"/>
                          <a:ea typeface="+mj-ea"/>
                        </a:rPr>
                        <a:t>3</a:t>
                      </a:r>
                      <a:r>
                        <a:rPr lang="ja-JP" altLang="en-US" sz="1600" u="none" strike="noStrike" dirty="0">
                          <a:effectLst/>
                          <a:latin typeface="+mj-ea"/>
                          <a:ea typeface="+mj-ea"/>
                        </a:rPr>
                        <a:t>点）</a:t>
                      </a:r>
                      <a:endParaRPr lang="ja-JP" altLang="en-US"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algn="r" fontAlgn="ctr"/>
                      <a:r>
                        <a:rPr lang="en-US" altLang="ja-JP" sz="1600" u="none" strike="noStrike" dirty="0">
                          <a:effectLst/>
                          <a:latin typeface="+mj-ea"/>
                          <a:ea typeface="+mj-ea"/>
                        </a:rPr>
                        <a:t>30,000</a:t>
                      </a:r>
                      <a:endParaRPr lang="en-US" altLang="ja-JP"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algn="r" fontAlgn="ctr"/>
                      <a:r>
                        <a:rPr lang="en-US" altLang="ja-JP" sz="1600" u="none" strike="noStrike" dirty="0">
                          <a:effectLst/>
                          <a:latin typeface="+mj-ea"/>
                          <a:ea typeface="+mj-ea"/>
                        </a:rPr>
                        <a:t>42,000</a:t>
                      </a:r>
                      <a:endParaRPr lang="en-US" altLang="ja-JP"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algn="r" fontAlgn="ctr"/>
                      <a:r>
                        <a:rPr lang="en-US" altLang="ja-JP" sz="1600" u="none" strike="noStrike" dirty="0">
                          <a:effectLst/>
                          <a:latin typeface="+mj-ea"/>
                          <a:ea typeface="+mj-ea"/>
                        </a:rPr>
                        <a:t>54,000</a:t>
                      </a:r>
                      <a:endParaRPr lang="en-US" altLang="ja-JP"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algn="r" fontAlgn="ctr"/>
                      <a:r>
                        <a:rPr lang="en-US" altLang="ja-JP" sz="1600" u="none" strike="noStrike" dirty="0">
                          <a:effectLst/>
                          <a:latin typeface="+mj-ea"/>
                          <a:ea typeface="+mj-ea"/>
                        </a:rPr>
                        <a:t>66,000</a:t>
                      </a:r>
                      <a:endParaRPr lang="en-US" altLang="ja-JP"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86455354"/>
                  </a:ext>
                </a:extLst>
              </a:tr>
              <a:tr h="309986">
                <a:tc>
                  <a:txBody>
                    <a:bodyPr/>
                    <a:lstStyle/>
                    <a:p>
                      <a:pPr algn="l" fontAlgn="ctr"/>
                      <a:r>
                        <a:rPr lang="ja-JP" altLang="en-US" sz="1600" u="none" strike="noStrike" dirty="0">
                          <a:effectLst/>
                          <a:latin typeface="メイリオ 見出し"/>
                          <a:ea typeface="+mj-ea"/>
                        </a:rPr>
                        <a:t>③</a:t>
                      </a:r>
                      <a:endParaRPr lang="ja-JP" altLang="en-US" sz="1600" b="0" i="0" u="none" strike="noStrike" dirty="0">
                        <a:solidFill>
                          <a:srgbClr val="000000"/>
                        </a:solidFill>
                        <a:effectLst/>
                        <a:latin typeface="メイリオ 見出し"/>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l" fontAlgn="ctr"/>
                      <a:r>
                        <a:rPr lang="ja-JP" altLang="en-US" sz="1600" b="0" i="0" u="none" strike="noStrike" dirty="0">
                          <a:solidFill>
                            <a:srgbClr val="000000"/>
                          </a:solidFill>
                          <a:effectLst/>
                          <a:latin typeface="メイリオ 見出し"/>
                          <a:ea typeface="+mj-ea"/>
                        </a:rPr>
                        <a:t>連携強化新規（＋</a:t>
                      </a:r>
                      <a:r>
                        <a:rPr lang="en-US" altLang="ja-JP" sz="1600" b="0" i="0" u="none" strike="noStrike" dirty="0">
                          <a:solidFill>
                            <a:srgbClr val="000000"/>
                          </a:solidFill>
                          <a:effectLst/>
                          <a:latin typeface="+mj-ea"/>
                          <a:ea typeface="+mj-ea"/>
                        </a:rPr>
                        <a:t>5</a:t>
                      </a:r>
                      <a:r>
                        <a:rPr lang="ja-JP" altLang="en-US" sz="1600" b="0" i="0" u="none" strike="noStrike" dirty="0">
                          <a:solidFill>
                            <a:srgbClr val="000000"/>
                          </a:solidFill>
                          <a:effectLst/>
                          <a:latin typeface="メイリオ 見出し"/>
                          <a:ea typeface="+mj-ea"/>
                        </a:rPr>
                        <a:t>点）</a:t>
                      </a:r>
                      <a:endParaRPr lang="zh-TW" altLang="en-US" sz="1600" b="0" i="0" u="none" strike="noStrike" dirty="0">
                        <a:solidFill>
                          <a:srgbClr val="000000"/>
                        </a:solidFill>
                        <a:effectLst/>
                        <a:latin typeface="メイリオ 見出し"/>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r" fontAlgn="ctr"/>
                      <a:r>
                        <a:rPr lang="en-US" altLang="ja-JP" sz="1600" u="none" strike="noStrike" dirty="0">
                          <a:effectLst/>
                          <a:latin typeface="+mj-ea"/>
                          <a:ea typeface="+mj-ea"/>
                        </a:rPr>
                        <a:t>50,000</a:t>
                      </a:r>
                      <a:endParaRPr lang="en-US" altLang="ja-JP"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r" fontAlgn="ctr"/>
                      <a:r>
                        <a:rPr lang="en-US" altLang="ja-JP" sz="1600" u="none" strike="noStrike" dirty="0">
                          <a:effectLst/>
                          <a:latin typeface="+mj-ea"/>
                          <a:ea typeface="+mj-ea"/>
                        </a:rPr>
                        <a:t>70,000</a:t>
                      </a:r>
                      <a:endParaRPr lang="en-US" altLang="ja-JP"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r" fontAlgn="ctr"/>
                      <a:r>
                        <a:rPr lang="en-US" altLang="ja-JP" sz="1600" u="none" strike="noStrike" dirty="0">
                          <a:effectLst/>
                          <a:latin typeface="+mj-ea"/>
                          <a:ea typeface="+mj-ea"/>
                        </a:rPr>
                        <a:t>90,000</a:t>
                      </a:r>
                      <a:endParaRPr lang="en-US" altLang="ja-JP"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r" fontAlgn="ctr"/>
                      <a:r>
                        <a:rPr lang="en-US" altLang="ja-JP" sz="1600" u="none" strike="noStrike" dirty="0">
                          <a:effectLst/>
                          <a:latin typeface="+mj-ea"/>
                          <a:ea typeface="+mj-ea"/>
                        </a:rPr>
                        <a:t>110,000</a:t>
                      </a:r>
                      <a:endParaRPr lang="en-US" altLang="ja-JP"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48733194"/>
                  </a:ext>
                </a:extLst>
              </a:tr>
              <a:tr h="309986">
                <a:tc>
                  <a:txBody>
                    <a:bodyPr/>
                    <a:lstStyle/>
                    <a:p>
                      <a:pPr algn="l" fontAlgn="ctr"/>
                      <a:r>
                        <a:rPr lang="ja-JP" altLang="en-US" sz="1600" u="none" strike="noStrike">
                          <a:effectLst/>
                          <a:latin typeface="+mj-ea"/>
                          <a:ea typeface="+mj-ea"/>
                        </a:rPr>
                        <a:t>④</a:t>
                      </a:r>
                      <a:endParaRPr lang="ja-JP" altLang="en-US" sz="1600" b="0" i="0" u="none" strike="noStrike">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ja-JP" altLang="en-US" sz="1600" u="none" strike="noStrike" dirty="0">
                          <a:effectLst/>
                          <a:latin typeface="+mj-ea"/>
                          <a:ea typeface="+mj-ea"/>
                        </a:rPr>
                        <a:t>医療</a:t>
                      </a:r>
                      <a:r>
                        <a:rPr lang="en-US" sz="1600" u="none" strike="noStrike" dirty="0">
                          <a:effectLst/>
                          <a:latin typeface="+mj-ea"/>
                          <a:ea typeface="+mj-ea"/>
                        </a:rPr>
                        <a:t>DX</a:t>
                      </a:r>
                      <a:r>
                        <a:rPr lang="ja-JP" altLang="en-US" sz="1600" u="none" strike="noStrike" dirty="0">
                          <a:effectLst/>
                          <a:latin typeface="+mj-ea"/>
                          <a:ea typeface="+mj-ea"/>
                        </a:rPr>
                        <a:t>推進（＋</a:t>
                      </a:r>
                      <a:r>
                        <a:rPr lang="en-US" altLang="ja-JP" sz="1600" u="none" strike="noStrike" dirty="0">
                          <a:effectLst/>
                          <a:latin typeface="+mj-ea"/>
                          <a:ea typeface="+mj-ea"/>
                        </a:rPr>
                        <a:t>4</a:t>
                      </a:r>
                      <a:r>
                        <a:rPr lang="ja-JP" altLang="en-US" sz="1600" u="none" strike="noStrike" dirty="0">
                          <a:effectLst/>
                          <a:latin typeface="+mj-ea"/>
                          <a:ea typeface="+mj-ea"/>
                        </a:rPr>
                        <a:t>点）</a:t>
                      </a:r>
                      <a:r>
                        <a:rPr lang="en-US" altLang="ja-JP" sz="1600" u="none" strike="noStrike" dirty="0">
                          <a:effectLst/>
                          <a:latin typeface="+mj-ea"/>
                          <a:ea typeface="+mj-ea"/>
                        </a:rPr>
                        <a:t>90</a:t>
                      </a:r>
                      <a:r>
                        <a:rPr lang="ja-JP" altLang="en-US" sz="1600" u="none" strike="noStrike" dirty="0">
                          <a:effectLst/>
                          <a:latin typeface="+mj-ea"/>
                          <a:ea typeface="+mj-ea"/>
                        </a:rPr>
                        <a:t>％</a:t>
                      </a:r>
                      <a:endParaRPr lang="ja-JP" altLang="en-US"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600" u="none" strike="noStrike" dirty="0">
                          <a:effectLst/>
                          <a:latin typeface="+mj-ea"/>
                          <a:ea typeface="+mj-ea"/>
                        </a:rPr>
                        <a:t>36,000</a:t>
                      </a:r>
                      <a:endParaRPr lang="en-US" altLang="ja-JP"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600" u="none" strike="noStrike" dirty="0">
                          <a:effectLst/>
                          <a:latin typeface="+mj-ea"/>
                          <a:ea typeface="+mj-ea"/>
                        </a:rPr>
                        <a:t>50,400</a:t>
                      </a:r>
                      <a:endParaRPr lang="en-US" altLang="ja-JP"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600" u="none" strike="noStrike" dirty="0">
                          <a:effectLst/>
                          <a:latin typeface="+mj-ea"/>
                          <a:ea typeface="+mj-ea"/>
                        </a:rPr>
                        <a:t>64,800</a:t>
                      </a:r>
                      <a:endParaRPr lang="en-US" altLang="ja-JP"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600" u="none" strike="noStrike" dirty="0">
                          <a:effectLst/>
                          <a:latin typeface="+mj-ea"/>
                          <a:ea typeface="+mj-ea"/>
                        </a:rPr>
                        <a:t>79,200</a:t>
                      </a:r>
                      <a:endParaRPr lang="en-US" altLang="ja-JP"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990525792"/>
                  </a:ext>
                </a:extLst>
              </a:tr>
              <a:tr h="309986">
                <a:tc>
                  <a:txBody>
                    <a:bodyPr/>
                    <a:lstStyle/>
                    <a:p>
                      <a:pPr algn="l" fontAlgn="ctr"/>
                      <a:r>
                        <a:rPr lang="ja-JP" altLang="en-US" sz="1600" u="none" strike="noStrike" dirty="0">
                          <a:effectLst/>
                          <a:latin typeface="+mj-ea"/>
                          <a:ea typeface="+mj-ea"/>
                        </a:rPr>
                        <a:t>⑤</a:t>
                      </a:r>
                      <a:endParaRPr lang="ja-JP" altLang="en-US"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algn="l" fontAlgn="ctr"/>
                      <a:r>
                        <a:rPr lang="zh-TW" altLang="en-US" sz="1600" u="none" strike="noStrike" dirty="0">
                          <a:effectLst/>
                          <a:latin typeface="メイリオ" panose="020B0604030504040204" pitchFamily="50" charset="-128"/>
                          <a:ea typeface="メイリオ" panose="020B0604030504040204" pitchFamily="50" charset="-128"/>
                        </a:rPr>
                        <a:t>（</a:t>
                      </a:r>
                      <a:r>
                        <a:rPr lang="en-US" altLang="zh-TW" sz="1600" u="none" strike="noStrike" dirty="0">
                          <a:effectLst/>
                          <a:latin typeface="メイリオ" panose="020B0604030504040204" pitchFamily="50" charset="-128"/>
                          <a:ea typeface="メイリオ" panose="020B0604030504040204" pitchFamily="50" charset="-128"/>
                        </a:rPr>
                        <a:t>A</a:t>
                      </a:r>
                      <a:r>
                        <a:rPr lang="zh-TW" altLang="en-US" sz="1600" u="none" strike="noStrike" dirty="0">
                          <a:effectLst/>
                          <a:latin typeface="メイリオ" panose="020B0604030504040204" pitchFamily="50" charset="-128"/>
                          <a:ea typeface="メイリオ" panose="020B0604030504040204" pitchFamily="50" charset="-128"/>
                        </a:rPr>
                        <a:t>）小計　①＋②＋④</a:t>
                      </a:r>
                      <a:endParaRPr lang="zh-TW"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algn="r" fontAlgn="ctr"/>
                      <a:r>
                        <a:rPr lang="en-US" altLang="ja-JP" sz="1600" u="none" strike="noStrike" dirty="0">
                          <a:effectLst/>
                          <a:latin typeface="+mj-ea"/>
                          <a:ea typeface="+mj-ea"/>
                        </a:rPr>
                        <a:t>96,000</a:t>
                      </a:r>
                      <a:endParaRPr lang="en-US" altLang="ja-JP"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algn="r" fontAlgn="ctr"/>
                      <a:r>
                        <a:rPr lang="en-US" altLang="ja-JP" sz="1600" u="none" strike="noStrike" dirty="0">
                          <a:effectLst/>
                          <a:latin typeface="+mj-ea"/>
                          <a:ea typeface="+mj-ea"/>
                        </a:rPr>
                        <a:t>134,400</a:t>
                      </a:r>
                      <a:endParaRPr lang="en-US" altLang="ja-JP"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algn="r" fontAlgn="ctr"/>
                      <a:r>
                        <a:rPr lang="en-US" altLang="ja-JP" sz="1600" u="none" strike="noStrike" dirty="0">
                          <a:effectLst/>
                          <a:latin typeface="+mj-ea"/>
                          <a:ea typeface="+mj-ea"/>
                        </a:rPr>
                        <a:t>172,800</a:t>
                      </a:r>
                      <a:endParaRPr lang="en-US" altLang="ja-JP"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algn="r" fontAlgn="ctr"/>
                      <a:r>
                        <a:rPr lang="en-US" altLang="ja-JP" sz="1600" u="none" strike="noStrike" dirty="0">
                          <a:effectLst/>
                          <a:latin typeface="+mj-ea"/>
                          <a:ea typeface="+mj-ea"/>
                        </a:rPr>
                        <a:t>211,200</a:t>
                      </a:r>
                      <a:endParaRPr lang="en-US" altLang="ja-JP"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08796819"/>
                  </a:ext>
                </a:extLst>
              </a:tr>
              <a:tr h="309986">
                <a:tc>
                  <a:txBody>
                    <a:bodyPr/>
                    <a:lstStyle/>
                    <a:p>
                      <a:pPr algn="l" fontAlgn="ctr"/>
                      <a:r>
                        <a:rPr lang="ja-JP" altLang="en-US" sz="1600" u="none" strike="noStrike" dirty="0">
                          <a:effectLst/>
                          <a:latin typeface="+mj-ea"/>
                          <a:ea typeface="+mj-ea"/>
                        </a:rPr>
                        <a:t>⑥</a:t>
                      </a:r>
                      <a:endParaRPr lang="ja-JP" altLang="en-US"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l" fontAlgn="ctr"/>
                      <a:r>
                        <a:rPr lang="zh-TW" altLang="en-US" sz="1600" u="none" strike="noStrike" dirty="0">
                          <a:effectLst/>
                          <a:latin typeface="メイリオ" panose="020B0604030504040204" pitchFamily="50" charset="-128"/>
                          <a:ea typeface="メイリオ" panose="020B0604030504040204" pitchFamily="50" charset="-128"/>
                        </a:rPr>
                        <a:t>（</a:t>
                      </a:r>
                      <a:r>
                        <a:rPr lang="en-US" altLang="zh-TW" sz="1600" u="none" strike="noStrike" dirty="0">
                          <a:effectLst/>
                          <a:latin typeface="メイリオ" panose="020B0604030504040204" pitchFamily="50" charset="-128"/>
                          <a:ea typeface="メイリオ" panose="020B0604030504040204" pitchFamily="50" charset="-128"/>
                        </a:rPr>
                        <a:t>B</a:t>
                      </a:r>
                      <a:r>
                        <a:rPr lang="zh-TW" altLang="en-US" sz="1600" u="none" strike="noStrike" dirty="0">
                          <a:effectLst/>
                          <a:latin typeface="メイリオ" panose="020B0604030504040204" pitchFamily="50" charset="-128"/>
                          <a:ea typeface="メイリオ" panose="020B0604030504040204" pitchFamily="50" charset="-128"/>
                        </a:rPr>
                        <a:t>）小計　①＋③＋④</a:t>
                      </a:r>
                      <a:endParaRPr lang="zh-TW"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r" fontAlgn="ctr"/>
                      <a:r>
                        <a:rPr lang="en-US" altLang="ja-JP" sz="1600" u="none" strike="noStrike" dirty="0">
                          <a:effectLst/>
                          <a:latin typeface="+mj-ea"/>
                          <a:ea typeface="+mj-ea"/>
                        </a:rPr>
                        <a:t>116,000</a:t>
                      </a:r>
                      <a:endParaRPr lang="en-US" altLang="ja-JP"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r" fontAlgn="ctr"/>
                      <a:r>
                        <a:rPr lang="en-US" altLang="ja-JP" sz="1600" u="none" strike="noStrike" dirty="0">
                          <a:effectLst/>
                          <a:latin typeface="+mj-ea"/>
                          <a:ea typeface="+mj-ea"/>
                        </a:rPr>
                        <a:t>162,400</a:t>
                      </a:r>
                      <a:endParaRPr lang="en-US" altLang="ja-JP"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r" fontAlgn="ctr"/>
                      <a:r>
                        <a:rPr lang="en-US" altLang="ja-JP" sz="1600" u="none" strike="noStrike" dirty="0">
                          <a:effectLst/>
                          <a:latin typeface="+mj-ea"/>
                          <a:ea typeface="+mj-ea"/>
                        </a:rPr>
                        <a:t>208,800</a:t>
                      </a:r>
                      <a:endParaRPr lang="en-US" altLang="ja-JP"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r" fontAlgn="ctr"/>
                      <a:r>
                        <a:rPr lang="en-US" altLang="ja-JP" sz="1600" u="none" strike="noStrike" dirty="0">
                          <a:effectLst/>
                          <a:latin typeface="+mj-ea"/>
                          <a:ea typeface="+mj-ea"/>
                        </a:rPr>
                        <a:t>255,200</a:t>
                      </a:r>
                      <a:endParaRPr lang="en-US" altLang="ja-JP"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65631873"/>
                  </a:ext>
                </a:extLst>
              </a:tr>
              <a:tr h="309986">
                <a:tc>
                  <a:txBody>
                    <a:bodyPr/>
                    <a:lstStyle/>
                    <a:p>
                      <a:pPr algn="l" fontAlgn="ctr"/>
                      <a:endParaRPr lang="ja-JP" altLang="en-US" sz="1600" b="0" i="0" u="none" strike="noStrike">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endParaRPr lang="ja-JP" altLang="en-US"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endParaRPr lang="ja-JP" altLang="en-US" sz="1600" b="0" i="0" u="none" strike="noStrike">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endParaRPr lang="ja-JP" altLang="en-US" sz="1600" b="0" i="0" u="none" strike="noStrike">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endParaRPr lang="ja-JP" altLang="en-US" sz="1600" b="0" i="0" u="none" strike="noStrike">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endParaRPr lang="ja-JP" altLang="en-US" sz="1600" b="0" i="0" u="none" strike="noStrike">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171628974"/>
                  </a:ext>
                </a:extLst>
              </a:tr>
              <a:tr h="309986">
                <a:tc>
                  <a:txBody>
                    <a:bodyPr/>
                    <a:lstStyle/>
                    <a:p>
                      <a:pPr algn="l" fontAlgn="ctr"/>
                      <a:r>
                        <a:rPr lang="ja-JP" altLang="en-US" sz="1600" u="none" strike="noStrike">
                          <a:effectLst/>
                          <a:latin typeface="+mj-ea"/>
                          <a:ea typeface="+mj-ea"/>
                        </a:rPr>
                        <a:t>⑦</a:t>
                      </a:r>
                      <a:endParaRPr lang="ja-JP" altLang="en-US" sz="1600" b="0" i="0" u="none" strike="noStrike">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ja-JP" altLang="en-US" sz="1600" u="none" strike="noStrike" dirty="0">
                          <a:effectLst/>
                          <a:latin typeface="+mj-ea"/>
                          <a:ea typeface="+mj-ea"/>
                        </a:rPr>
                        <a:t>地域支援（▲</a:t>
                      </a:r>
                      <a:r>
                        <a:rPr lang="en-US" altLang="ja-JP" sz="1600" u="none" strike="noStrike" dirty="0">
                          <a:effectLst/>
                          <a:latin typeface="+mj-ea"/>
                          <a:ea typeface="+mj-ea"/>
                        </a:rPr>
                        <a:t>7</a:t>
                      </a:r>
                      <a:r>
                        <a:rPr lang="ja-JP" altLang="en-US" sz="1600" u="none" strike="noStrike" dirty="0">
                          <a:effectLst/>
                          <a:latin typeface="+mj-ea"/>
                          <a:ea typeface="+mj-ea"/>
                        </a:rPr>
                        <a:t>）</a:t>
                      </a:r>
                      <a:endParaRPr lang="ja-JP" altLang="en-US"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ja-JP" altLang="en-US" sz="1600" u="none" strike="noStrike">
                          <a:effectLst/>
                          <a:latin typeface="+mj-ea"/>
                          <a:ea typeface="+mj-ea"/>
                        </a:rPr>
                        <a:t>▲ </a:t>
                      </a:r>
                      <a:r>
                        <a:rPr lang="en-US" altLang="ja-JP" sz="1600" u="none" strike="noStrike" dirty="0">
                          <a:effectLst/>
                          <a:latin typeface="+mj-ea"/>
                          <a:ea typeface="+mj-ea"/>
                        </a:rPr>
                        <a:t>70,000</a:t>
                      </a:r>
                      <a:endParaRPr lang="en-US" altLang="ja-JP"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ja-JP" altLang="en-US" sz="1600" u="none" strike="noStrike">
                          <a:effectLst/>
                          <a:latin typeface="+mj-ea"/>
                          <a:ea typeface="+mj-ea"/>
                        </a:rPr>
                        <a:t>▲ </a:t>
                      </a:r>
                      <a:r>
                        <a:rPr lang="en-US" altLang="ja-JP" sz="1600" u="none" strike="noStrike" dirty="0">
                          <a:effectLst/>
                          <a:latin typeface="+mj-ea"/>
                          <a:ea typeface="+mj-ea"/>
                        </a:rPr>
                        <a:t>98,000</a:t>
                      </a:r>
                      <a:endParaRPr lang="en-US" altLang="ja-JP"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ja-JP" altLang="en-US" sz="1600" u="none" strike="noStrike">
                          <a:effectLst/>
                          <a:latin typeface="+mj-ea"/>
                          <a:ea typeface="+mj-ea"/>
                        </a:rPr>
                        <a:t>▲ </a:t>
                      </a:r>
                      <a:r>
                        <a:rPr lang="en-US" altLang="ja-JP" sz="1600" u="none" strike="noStrike" dirty="0">
                          <a:effectLst/>
                          <a:latin typeface="+mj-ea"/>
                          <a:ea typeface="+mj-ea"/>
                        </a:rPr>
                        <a:t>126,000</a:t>
                      </a:r>
                      <a:endParaRPr lang="en-US" altLang="ja-JP"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ja-JP" altLang="en-US" sz="1600" u="none" strike="noStrike">
                          <a:effectLst/>
                          <a:latin typeface="+mj-ea"/>
                          <a:ea typeface="+mj-ea"/>
                        </a:rPr>
                        <a:t>▲ </a:t>
                      </a:r>
                      <a:r>
                        <a:rPr lang="en-US" altLang="ja-JP" sz="1600" u="none" strike="noStrike" dirty="0">
                          <a:effectLst/>
                          <a:latin typeface="+mj-ea"/>
                          <a:ea typeface="+mj-ea"/>
                        </a:rPr>
                        <a:t>154,000</a:t>
                      </a:r>
                      <a:endParaRPr lang="en-US" altLang="ja-JP"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212710718"/>
                  </a:ext>
                </a:extLst>
              </a:tr>
              <a:tr h="309986">
                <a:tc>
                  <a:txBody>
                    <a:bodyPr/>
                    <a:lstStyle/>
                    <a:p>
                      <a:pPr algn="l" fontAlgn="ctr"/>
                      <a:r>
                        <a:rPr lang="ja-JP" altLang="en-US" sz="1600" u="none" strike="noStrike">
                          <a:effectLst/>
                          <a:latin typeface="+mj-ea"/>
                          <a:ea typeface="+mj-ea"/>
                        </a:rPr>
                        <a:t>⑧</a:t>
                      </a:r>
                      <a:endParaRPr lang="ja-JP" altLang="en-US" sz="1600" b="0" i="0" u="none" strike="noStrike">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ja-JP" altLang="en-US" sz="1600" u="none" strike="noStrike" dirty="0">
                          <a:effectLst/>
                          <a:latin typeface="+mj-ea"/>
                          <a:ea typeface="+mj-ea"/>
                        </a:rPr>
                        <a:t>加算２→１（▲</a:t>
                      </a:r>
                      <a:r>
                        <a:rPr lang="en-US" altLang="ja-JP" sz="1600" u="none" strike="noStrike" dirty="0">
                          <a:effectLst/>
                          <a:latin typeface="+mj-ea"/>
                          <a:ea typeface="+mj-ea"/>
                        </a:rPr>
                        <a:t>15</a:t>
                      </a:r>
                      <a:r>
                        <a:rPr lang="ja-JP" altLang="en-US" sz="1600" u="none" strike="noStrike" dirty="0">
                          <a:effectLst/>
                          <a:latin typeface="+mj-ea"/>
                          <a:ea typeface="+mj-ea"/>
                        </a:rPr>
                        <a:t>）</a:t>
                      </a:r>
                      <a:endParaRPr lang="ja-JP" altLang="en-US"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ja-JP" altLang="en-US" sz="1600" u="none" strike="noStrike">
                          <a:effectLst/>
                          <a:latin typeface="+mj-ea"/>
                          <a:ea typeface="+mj-ea"/>
                        </a:rPr>
                        <a:t>▲ </a:t>
                      </a:r>
                      <a:r>
                        <a:rPr lang="en-US" altLang="ja-JP" sz="1600" u="none" strike="noStrike" dirty="0">
                          <a:effectLst/>
                          <a:latin typeface="+mj-ea"/>
                          <a:ea typeface="+mj-ea"/>
                        </a:rPr>
                        <a:t>150,000</a:t>
                      </a:r>
                      <a:endParaRPr lang="en-US" altLang="ja-JP"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ja-JP" altLang="en-US" sz="1600" u="none" strike="noStrike">
                          <a:effectLst/>
                          <a:latin typeface="+mj-ea"/>
                          <a:ea typeface="+mj-ea"/>
                        </a:rPr>
                        <a:t>▲ </a:t>
                      </a:r>
                      <a:r>
                        <a:rPr lang="en-US" altLang="ja-JP" sz="1600" u="none" strike="noStrike" dirty="0">
                          <a:effectLst/>
                          <a:latin typeface="+mj-ea"/>
                          <a:ea typeface="+mj-ea"/>
                        </a:rPr>
                        <a:t>210,000</a:t>
                      </a:r>
                      <a:endParaRPr lang="en-US" altLang="ja-JP"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ja-JP" altLang="en-US" sz="1600" u="none" strike="noStrike">
                          <a:effectLst/>
                          <a:latin typeface="+mj-ea"/>
                          <a:ea typeface="+mj-ea"/>
                        </a:rPr>
                        <a:t>▲ </a:t>
                      </a:r>
                      <a:r>
                        <a:rPr lang="en-US" altLang="ja-JP" sz="1600" u="none" strike="noStrike" dirty="0">
                          <a:effectLst/>
                          <a:latin typeface="+mj-ea"/>
                          <a:ea typeface="+mj-ea"/>
                        </a:rPr>
                        <a:t>270,000</a:t>
                      </a:r>
                      <a:endParaRPr lang="en-US" altLang="ja-JP"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ja-JP" altLang="en-US" sz="1600" u="none" strike="noStrike">
                          <a:effectLst/>
                          <a:latin typeface="+mj-ea"/>
                          <a:ea typeface="+mj-ea"/>
                        </a:rPr>
                        <a:t>▲ </a:t>
                      </a:r>
                      <a:r>
                        <a:rPr lang="en-US" altLang="ja-JP" sz="1600" u="none" strike="noStrike" dirty="0">
                          <a:effectLst/>
                          <a:latin typeface="+mj-ea"/>
                          <a:ea typeface="+mj-ea"/>
                        </a:rPr>
                        <a:t>330,000</a:t>
                      </a:r>
                      <a:endParaRPr lang="en-US" altLang="ja-JP"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593775652"/>
                  </a:ext>
                </a:extLst>
              </a:tr>
              <a:tr h="309986">
                <a:tc>
                  <a:txBody>
                    <a:bodyPr/>
                    <a:lstStyle/>
                    <a:p>
                      <a:pPr algn="l" fontAlgn="ctr"/>
                      <a:endParaRPr lang="ja-JP" altLang="en-US"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algn="l" fontAlgn="ctr"/>
                      <a:r>
                        <a:rPr lang="zh-TW" altLang="en-US" sz="1600" u="none" strike="noStrike" dirty="0">
                          <a:effectLst/>
                          <a:latin typeface="メイリオ" panose="020B0604030504040204" pitchFamily="50" charset="-128"/>
                          <a:ea typeface="メイリオ" panose="020B0604030504040204" pitchFamily="50" charset="-128"/>
                        </a:rPr>
                        <a:t>（</a:t>
                      </a:r>
                      <a:r>
                        <a:rPr lang="en-US" altLang="zh-TW" sz="1600" u="none" strike="noStrike" dirty="0">
                          <a:effectLst/>
                          <a:latin typeface="メイリオ" panose="020B0604030504040204" pitchFamily="50" charset="-128"/>
                          <a:ea typeface="メイリオ" panose="020B0604030504040204" pitchFamily="50" charset="-128"/>
                        </a:rPr>
                        <a:t>C</a:t>
                      </a:r>
                      <a:r>
                        <a:rPr lang="zh-TW" altLang="en-US" sz="1600" u="none" strike="noStrike" dirty="0">
                          <a:effectLst/>
                          <a:latin typeface="メイリオ" panose="020B0604030504040204" pitchFamily="50" charset="-128"/>
                          <a:ea typeface="メイリオ" panose="020B0604030504040204" pitchFamily="50" charset="-128"/>
                        </a:rPr>
                        <a:t>）小計　⑤－⑦</a:t>
                      </a:r>
                      <a:endParaRPr lang="zh-TW"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algn="r" fontAlgn="ctr"/>
                      <a:r>
                        <a:rPr lang="en-US" altLang="ja-JP" sz="1600" u="none" strike="noStrike" dirty="0">
                          <a:effectLst/>
                          <a:latin typeface="+mj-ea"/>
                          <a:ea typeface="+mj-ea"/>
                        </a:rPr>
                        <a:t>26,000</a:t>
                      </a:r>
                      <a:endParaRPr lang="en-US" altLang="ja-JP"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algn="r" fontAlgn="ctr"/>
                      <a:r>
                        <a:rPr lang="en-US" altLang="ja-JP" sz="1600" u="none" strike="noStrike" dirty="0">
                          <a:effectLst/>
                          <a:latin typeface="+mj-ea"/>
                          <a:ea typeface="+mj-ea"/>
                        </a:rPr>
                        <a:t>36,400</a:t>
                      </a:r>
                      <a:endParaRPr lang="en-US" altLang="ja-JP"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algn="r" fontAlgn="ctr"/>
                      <a:r>
                        <a:rPr lang="en-US" altLang="ja-JP" sz="1600" u="none" strike="noStrike" dirty="0">
                          <a:effectLst/>
                          <a:latin typeface="+mj-ea"/>
                          <a:ea typeface="+mj-ea"/>
                        </a:rPr>
                        <a:t>46,800</a:t>
                      </a:r>
                      <a:endParaRPr lang="en-US" altLang="ja-JP"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algn="r" fontAlgn="ctr"/>
                      <a:r>
                        <a:rPr lang="en-US" altLang="ja-JP" sz="1600" u="none" strike="noStrike" dirty="0">
                          <a:effectLst/>
                          <a:latin typeface="+mj-ea"/>
                          <a:ea typeface="+mj-ea"/>
                        </a:rPr>
                        <a:t>57,200</a:t>
                      </a:r>
                      <a:endParaRPr lang="en-US" altLang="ja-JP"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743008953"/>
                  </a:ext>
                </a:extLst>
              </a:tr>
              <a:tr h="309986">
                <a:tc>
                  <a:txBody>
                    <a:bodyPr/>
                    <a:lstStyle/>
                    <a:p>
                      <a:pPr algn="l" fontAlgn="ctr"/>
                      <a:endParaRPr lang="ja-JP" altLang="en-US" sz="1600" b="0" i="0" u="none" strike="noStrike">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algn="l" fontAlgn="ctr"/>
                      <a:r>
                        <a:rPr lang="zh-TW" altLang="en-US" sz="1600" u="none" strike="noStrike" dirty="0">
                          <a:effectLst/>
                          <a:latin typeface="メイリオ" panose="020B0604030504040204" pitchFamily="50" charset="-128"/>
                          <a:ea typeface="メイリオ" panose="020B0604030504040204" pitchFamily="50" charset="-128"/>
                        </a:rPr>
                        <a:t>（</a:t>
                      </a:r>
                      <a:r>
                        <a:rPr lang="en-US" altLang="zh-TW" sz="1600" u="none" strike="noStrike" dirty="0">
                          <a:effectLst/>
                          <a:latin typeface="メイリオ" panose="020B0604030504040204" pitchFamily="50" charset="-128"/>
                          <a:ea typeface="メイリオ" panose="020B0604030504040204" pitchFamily="50" charset="-128"/>
                        </a:rPr>
                        <a:t>D</a:t>
                      </a:r>
                      <a:r>
                        <a:rPr lang="zh-TW" altLang="en-US" sz="1600" u="none" strike="noStrike" dirty="0">
                          <a:effectLst/>
                          <a:latin typeface="メイリオ" panose="020B0604030504040204" pitchFamily="50" charset="-128"/>
                          <a:ea typeface="メイリオ" panose="020B0604030504040204" pitchFamily="50" charset="-128"/>
                        </a:rPr>
                        <a:t>）小計　⑤－⑧</a:t>
                      </a:r>
                      <a:endParaRPr lang="zh-TW"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algn="r" fontAlgn="ctr"/>
                      <a:r>
                        <a:rPr lang="ja-JP" altLang="en-US" sz="1600" u="none" strike="noStrike">
                          <a:effectLst/>
                          <a:latin typeface="+mj-ea"/>
                          <a:ea typeface="+mj-ea"/>
                        </a:rPr>
                        <a:t>▲ </a:t>
                      </a:r>
                      <a:r>
                        <a:rPr lang="en-US" altLang="ja-JP" sz="1600" u="none" strike="noStrike" dirty="0">
                          <a:effectLst/>
                          <a:latin typeface="+mj-ea"/>
                          <a:ea typeface="+mj-ea"/>
                        </a:rPr>
                        <a:t>54,000</a:t>
                      </a:r>
                      <a:endParaRPr lang="en-US" altLang="ja-JP"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algn="r" fontAlgn="ctr"/>
                      <a:r>
                        <a:rPr lang="ja-JP" altLang="en-US" sz="1600" u="none" strike="noStrike">
                          <a:effectLst/>
                          <a:latin typeface="+mj-ea"/>
                          <a:ea typeface="+mj-ea"/>
                        </a:rPr>
                        <a:t>▲ </a:t>
                      </a:r>
                      <a:r>
                        <a:rPr lang="en-US" altLang="ja-JP" sz="1600" u="none" strike="noStrike" dirty="0">
                          <a:effectLst/>
                          <a:latin typeface="+mj-ea"/>
                          <a:ea typeface="+mj-ea"/>
                        </a:rPr>
                        <a:t>75,600</a:t>
                      </a:r>
                      <a:endParaRPr lang="en-US" altLang="ja-JP"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algn="r" fontAlgn="ctr"/>
                      <a:r>
                        <a:rPr lang="ja-JP" altLang="en-US" sz="1600" u="none" strike="noStrike">
                          <a:effectLst/>
                          <a:latin typeface="+mj-ea"/>
                          <a:ea typeface="+mj-ea"/>
                        </a:rPr>
                        <a:t>▲ </a:t>
                      </a:r>
                      <a:r>
                        <a:rPr lang="en-US" altLang="ja-JP" sz="1600" u="none" strike="noStrike" dirty="0">
                          <a:effectLst/>
                          <a:latin typeface="+mj-ea"/>
                          <a:ea typeface="+mj-ea"/>
                        </a:rPr>
                        <a:t>97,200</a:t>
                      </a:r>
                      <a:endParaRPr lang="en-US" altLang="ja-JP"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algn="r" fontAlgn="ctr"/>
                      <a:r>
                        <a:rPr lang="ja-JP" altLang="en-US" sz="1600" u="none" strike="noStrike" dirty="0">
                          <a:effectLst/>
                          <a:latin typeface="+mj-ea"/>
                          <a:ea typeface="+mj-ea"/>
                        </a:rPr>
                        <a:t>▲ </a:t>
                      </a:r>
                      <a:r>
                        <a:rPr lang="en-US" altLang="ja-JP" sz="1600" u="none" strike="noStrike" dirty="0">
                          <a:effectLst/>
                          <a:latin typeface="+mj-ea"/>
                          <a:ea typeface="+mj-ea"/>
                        </a:rPr>
                        <a:t>118,800</a:t>
                      </a:r>
                      <a:endParaRPr lang="en-US" altLang="ja-JP"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253741352"/>
                  </a:ext>
                </a:extLst>
              </a:tr>
              <a:tr h="309986">
                <a:tc>
                  <a:txBody>
                    <a:bodyPr/>
                    <a:lstStyle/>
                    <a:p>
                      <a:pPr algn="l" fontAlgn="ctr"/>
                      <a:endParaRPr lang="ja-JP" altLang="en-US" sz="1600" b="0" i="0" u="none" strike="noStrike">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l" fontAlgn="ctr"/>
                      <a:r>
                        <a:rPr lang="zh-TW" altLang="en-US" sz="1600" u="none" strike="noStrike" dirty="0">
                          <a:effectLst/>
                          <a:latin typeface="メイリオ" panose="020B0604030504040204" pitchFamily="50" charset="-128"/>
                          <a:ea typeface="メイリオ" panose="020B0604030504040204" pitchFamily="50" charset="-128"/>
                        </a:rPr>
                        <a:t>（</a:t>
                      </a:r>
                      <a:r>
                        <a:rPr lang="en-US" altLang="zh-TW" sz="1600" u="none" strike="noStrike" dirty="0">
                          <a:effectLst/>
                          <a:latin typeface="メイリオ" panose="020B0604030504040204" pitchFamily="50" charset="-128"/>
                          <a:ea typeface="メイリオ" panose="020B0604030504040204" pitchFamily="50" charset="-128"/>
                        </a:rPr>
                        <a:t>E</a:t>
                      </a:r>
                      <a:r>
                        <a:rPr lang="zh-TW" altLang="en-US" sz="1600" u="none" strike="noStrike" dirty="0">
                          <a:effectLst/>
                          <a:latin typeface="メイリオ" panose="020B0604030504040204" pitchFamily="50" charset="-128"/>
                          <a:ea typeface="メイリオ" panose="020B0604030504040204" pitchFamily="50" charset="-128"/>
                        </a:rPr>
                        <a:t>）小計　⑥－⑦</a:t>
                      </a:r>
                      <a:endParaRPr lang="zh-TW"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r" fontAlgn="ctr"/>
                      <a:r>
                        <a:rPr lang="en-US" altLang="ja-JP" sz="1600" u="none" strike="noStrike" dirty="0">
                          <a:effectLst/>
                          <a:latin typeface="+mj-ea"/>
                          <a:ea typeface="+mj-ea"/>
                        </a:rPr>
                        <a:t>46,000</a:t>
                      </a:r>
                      <a:endParaRPr lang="en-US" altLang="ja-JP"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r" fontAlgn="ctr"/>
                      <a:r>
                        <a:rPr lang="en-US" altLang="ja-JP" sz="1600" u="none" strike="noStrike" dirty="0">
                          <a:effectLst/>
                          <a:latin typeface="+mj-ea"/>
                          <a:ea typeface="+mj-ea"/>
                        </a:rPr>
                        <a:t>64,400</a:t>
                      </a:r>
                      <a:endParaRPr lang="en-US" altLang="ja-JP"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r" fontAlgn="ctr"/>
                      <a:r>
                        <a:rPr lang="en-US" altLang="ja-JP" sz="1600" u="none" strike="noStrike" dirty="0">
                          <a:effectLst/>
                          <a:latin typeface="+mj-ea"/>
                          <a:ea typeface="+mj-ea"/>
                        </a:rPr>
                        <a:t>82,800</a:t>
                      </a:r>
                      <a:endParaRPr lang="en-US" altLang="ja-JP"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r" fontAlgn="ctr"/>
                      <a:r>
                        <a:rPr lang="en-US" altLang="ja-JP" sz="1600" u="none" strike="noStrike" dirty="0">
                          <a:effectLst/>
                          <a:latin typeface="+mj-ea"/>
                          <a:ea typeface="+mj-ea"/>
                        </a:rPr>
                        <a:t>101,200</a:t>
                      </a:r>
                      <a:endParaRPr lang="en-US" altLang="ja-JP"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853081620"/>
                  </a:ext>
                </a:extLst>
              </a:tr>
              <a:tr h="309986">
                <a:tc>
                  <a:txBody>
                    <a:bodyPr/>
                    <a:lstStyle/>
                    <a:p>
                      <a:pPr algn="l" fontAlgn="ctr"/>
                      <a:endParaRPr lang="ja-JP" altLang="en-US" sz="1600" b="0" i="0" u="none" strike="noStrike">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l" fontAlgn="ctr"/>
                      <a:r>
                        <a:rPr lang="zh-TW" altLang="en-US" sz="1600" u="none" strike="noStrike" dirty="0">
                          <a:effectLst/>
                          <a:latin typeface="メイリオ" panose="020B0604030504040204" pitchFamily="50" charset="-128"/>
                          <a:ea typeface="メイリオ" panose="020B0604030504040204" pitchFamily="50" charset="-128"/>
                        </a:rPr>
                        <a:t>（</a:t>
                      </a:r>
                      <a:r>
                        <a:rPr lang="en-US" altLang="zh-TW" sz="1600" u="none" strike="noStrike" dirty="0">
                          <a:effectLst/>
                          <a:latin typeface="メイリオ" panose="020B0604030504040204" pitchFamily="50" charset="-128"/>
                          <a:ea typeface="メイリオ" panose="020B0604030504040204" pitchFamily="50" charset="-128"/>
                        </a:rPr>
                        <a:t>F</a:t>
                      </a:r>
                      <a:r>
                        <a:rPr lang="zh-TW" altLang="en-US" sz="1600" u="none" strike="noStrike" dirty="0">
                          <a:effectLst/>
                          <a:latin typeface="メイリオ" panose="020B0604030504040204" pitchFamily="50" charset="-128"/>
                          <a:ea typeface="メイリオ" panose="020B0604030504040204" pitchFamily="50" charset="-128"/>
                        </a:rPr>
                        <a:t>）小計　⑥－⑧</a:t>
                      </a:r>
                      <a:endParaRPr lang="zh-TW" altLang="en-US" sz="1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r" fontAlgn="ctr"/>
                      <a:r>
                        <a:rPr lang="ja-JP" altLang="en-US" sz="1600" u="none" strike="noStrike" dirty="0">
                          <a:effectLst/>
                          <a:latin typeface="+mj-ea"/>
                          <a:ea typeface="+mj-ea"/>
                        </a:rPr>
                        <a:t>▲ </a:t>
                      </a:r>
                      <a:r>
                        <a:rPr lang="en-US" altLang="ja-JP" sz="1600" u="none" strike="noStrike" dirty="0">
                          <a:effectLst/>
                          <a:latin typeface="+mj-ea"/>
                          <a:ea typeface="+mj-ea"/>
                        </a:rPr>
                        <a:t>34,000</a:t>
                      </a:r>
                      <a:endParaRPr lang="en-US" altLang="ja-JP"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r" fontAlgn="ctr"/>
                      <a:r>
                        <a:rPr lang="ja-JP" altLang="en-US" sz="1600" u="none" strike="noStrike">
                          <a:effectLst/>
                          <a:latin typeface="+mj-ea"/>
                          <a:ea typeface="+mj-ea"/>
                        </a:rPr>
                        <a:t>▲ </a:t>
                      </a:r>
                      <a:r>
                        <a:rPr lang="en-US" altLang="ja-JP" sz="1600" u="none" strike="noStrike" dirty="0">
                          <a:effectLst/>
                          <a:latin typeface="+mj-ea"/>
                          <a:ea typeface="+mj-ea"/>
                        </a:rPr>
                        <a:t>47,600</a:t>
                      </a:r>
                      <a:endParaRPr lang="en-US" altLang="ja-JP"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r" fontAlgn="ctr"/>
                      <a:r>
                        <a:rPr lang="ja-JP" altLang="en-US" sz="1600" u="none" strike="noStrike">
                          <a:effectLst/>
                          <a:latin typeface="+mj-ea"/>
                          <a:ea typeface="+mj-ea"/>
                        </a:rPr>
                        <a:t>▲ </a:t>
                      </a:r>
                      <a:r>
                        <a:rPr lang="en-US" altLang="ja-JP" sz="1600" u="none" strike="noStrike" dirty="0">
                          <a:effectLst/>
                          <a:latin typeface="+mj-ea"/>
                          <a:ea typeface="+mj-ea"/>
                        </a:rPr>
                        <a:t>61,200</a:t>
                      </a:r>
                      <a:endParaRPr lang="en-US" altLang="ja-JP"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tc>
                  <a:txBody>
                    <a:bodyPr/>
                    <a:lstStyle/>
                    <a:p>
                      <a:pPr algn="r" fontAlgn="ctr"/>
                      <a:r>
                        <a:rPr lang="ja-JP" altLang="en-US" sz="1600" u="none" strike="noStrike" dirty="0">
                          <a:effectLst/>
                          <a:latin typeface="+mj-ea"/>
                          <a:ea typeface="+mj-ea"/>
                        </a:rPr>
                        <a:t>▲ </a:t>
                      </a:r>
                      <a:r>
                        <a:rPr lang="en-US" altLang="ja-JP" sz="1600" u="none" strike="noStrike" dirty="0">
                          <a:effectLst/>
                          <a:latin typeface="+mj-ea"/>
                          <a:ea typeface="+mj-ea"/>
                        </a:rPr>
                        <a:t>74,800</a:t>
                      </a:r>
                      <a:endParaRPr lang="en-US" altLang="ja-JP" sz="16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09958"/>
                  </a:ext>
                </a:extLst>
              </a:tr>
            </a:tbl>
          </a:graphicData>
        </a:graphic>
      </p:graphicFrame>
      <p:sp>
        <p:nvSpPr>
          <p:cNvPr id="6" name="テキスト ボックス 5">
            <a:extLst>
              <a:ext uri="{FF2B5EF4-FFF2-40B4-BE49-F238E27FC236}">
                <a16:creationId xmlns:a16="http://schemas.microsoft.com/office/drawing/2014/main" id="{C7281946-70E4-5808-D92E-E76FBFEB0BB4}"/>
              </a:ext>
            </a:extLst>
          </p:cNvPr>
          <p:cNvSpPr txBox="1"/>
          <p:nvPr/>
        </p:nvSpPr>
        <p:spPr>
          <a:xfrm>
            <a:off x="466090" y="1020218"/>
            <a:ext cx="2492990" cy="369332"/>
          </a:xfrm>
          <a:prstGeom prst="rect">
            <a:avLst/>
          </a:prstGeom>
          <a:solidFill>
            <a:schemeClr val="bg1"/>
          </a:solidFill>
        </p:spPr>
        <p:txBody>
          <a:bodyPr wrap="none" rtlCol="0">
            <a:spAutoFit/>
          </a:bodyPr>
          <a:lstStyle/>
          <a:p>
            <a:r>
              <a:rPr kumimoji="1" lang="en-US" altLang="ja-JP" dirty="0">
                <a:latin typeface="メイリオ" panose="020B0604030504040204" pitchFamily="50" charset="-128"/>
              </a:rPr>
              <a:t>【</a:t>
            </a:r>
            <a:r>
              <a:rPr kumimoji="1" lang="ja-JP" altLang="en-US" dirty="0">
                <a:latin typeface="メイリオ" panose="020B0604030504040204" pitchFamily="50" charset="-128"/>
              </a:rPr>
              <a:t>基本的なイメージ</a:t>
            </a:r>
            <a:r>
              <a:rPr kumimoji="1" lang="en-US" altLang="ja-JP" dirty="0">
                <a:latin typeface="メイリオ" panose="020B0604030504040204" pitchFamily="50" charset="-128"/>
              </a:rPr>
              <a:t>】</a:t>
            </a:r>
            <a:endParaRPr kumimoji="1" lang="ja-JP" altLang="en-US" dirty="0">
              <a:latin typeface="メイリオ" panose="020B0604030504040204" pitchFamily="50" charset="-128"/>
            </a:endParaRPr>
          </a:p>
        </p:txBody>
      </p:sp>
    </p:spTree>
    <p:extLst>
      <p:ext uri="{BB962C8B-B14F-4D97-AF65-F5344CB8AC3E}">
        <p14:creationId xmlns:p14="http://schemas.microsoft.com/office/powerpoint/2010/main" val="36953520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40A0E734-C64A-0C84-584C-5487FF40C68E}"/>
              </a:ext>
            </a:extLst>
          </p:cNvPr>
          <p:cNvGraphicFramePr>
            <a:graphicFrameLocks noGrp="1"/>
          </p:cNvGraphicFramePr>
          <p:nvPr>
            <p:extLst>
              <p:ext uri="{D42A27DB-BD31-4B8C-83A1-F6EECF244321}">
                <p14:modId xmlns:p14="http://schemas.microsoft.com/office/powerpoint/2010/main" val="151378359"/>
              </p:ext>
            </p:extLst>
          </p:nvPr>
        </p:nvGraphicFramePr>
        <p:xfrm>
          <a:off x="654050" y="1006929"/>
          <a:ext cx="7632700" cy="2241550"/>
        </p:xfrm>
        <a:graphic>
          <a:graphicData uri="http://schemas.openxmlformats.org/drawingml/2006/table">
            <a:tbl>
              <a:tblPr>
                <a:tableStyleId>{616DA210-FB5B-4158-B5E0-FEB733F419BA}</a:tableStyleId>
              </a:tblPr>
              <a:tblGrid>
                <a:gridCol w="321999">
                  <a:extLst>
                    <a:ext uri="{9D8B030D-6E8A-4147-A177-3AD203B41FA5}">
                      <a16:colId xmlns:a16="http://schemas.microsoft.com/office/drawing/2014/main" val="2166898622"/>
                    </a:ext>
                  </a:extLst>
                </a:gridCol>
                <a:gridCol w="3157801">
                  <a:extLst>
                    <a:ext uri="{9D8B030D-6E8A-4147-A177-3AD203B41FA5}">
                      <a16:colId xmlns:a16="http://schemas.microsoft.com/office/drawing/2014/main" val="118853570"/>
                    </a:ext>
                  </a:extLst>
                </a:gridCol>
                <a:gridCol w="1123950">
                  <a:extLst>
                    <a:ext uri="{9D8B030D-6E8A-4147-A177-3AD203B41FA5}">
                      <a16:colId xmlns:a16="http://schemas.microsoft.com/office/drawing/2014/main" val="2391957452"/>
                    </a:ext>
                  </a:extLst>
                </a:gridCol>
                <a:gridCol w="1079500">
                  <a:extLst>
                    <a:ext uri="{9D8B030D-6E8A-4147-A177-3AD203B41FA5}">
                      <a16:colId xmlns:a16="http://schemas.microsoft.com/office/drawing/2014/main" val="3571766394"/>
                    </a:ext>
                  </a:extLst>
                </a:gridCol>
                <a:gridCol w="1012096">
                  <a:extLst>
                    <a:ext uri="{9D8B030D-6E8A-4147-A177-3AD203B41FA5}">
                      <a16:colId xmlns:a16="http://schemas.microsoft.com/office/drawing/2014/main" val="1728443519"/>
                    </a:ext>
                  </a:extLst>
                </a:gridCol>
                <a:gridCol w="937354">
                  <a:extLst>
                    <a:ext uri="{9D8B030D-6E8A-4147-A177-3AD203B41FA5}">
                      <a16:colId xmlns:a16="http://schemas.microsoft.com/office/drawing/2014/main" val="1530651866"/>
                    </a:ext>
                  </a:extLst>
                </a:gridCol>
              </a:tblGrid>
              <a:tr h="307975">
                <a:tc>
                  <a:txBody>
                    <a:bodyPr/>
                    <a:lstStyle/>
                    <a:p>
                      <a:pPr algn="l" fontAlgn="ctr"/>
                      <a:endParaRPr lang="ja-JP" altLang="en-US" sz="1400" b="0" i="0" u="none" strike="noStrike">
                        <a:solidFill>
                          <a:srgbClr val="000000"/>
                        </a:solidFill>
                        <a:effectLst/>
                        <a:latin typeface="+mj-ea"/>
                        <a:ea typeface="+mj-ea"/>
                      </a:endParaRPr>
                    </a:p>
                  </a:txBody>
                  <a:tcPr marL="4763" marR="4763" marT="4763" marB="0" anchor="ctr"/>
                </a:tc>
                <a:tc>
                  <a:txBody>
                    <a:bodyPr/>
                    <a:lstStyle/>
                    <a:p>
                      <a:pPr algn="l" fontAlgn="ctr"/>
                      <a:r>
                        <a:rPr lang="ja-JP" altLang="en-US" sz="1400" b="1" u="none" strike="noStrike" dirty="0">
                          <a:effectLst/>
                          <a:latin typeface="+mj-ea"/>
                          <a:ea typeface="+mj-ea"/>
                        </a:rPr>
                        <a:t>調剤基本料１・加算なし</a:t>
                      </a:r>
                      <a:endParaRPr lang="ja-JP" altLang="en-US" sz="1400" b="1" i="0" u="none" strike="noStrike" dirty="0">
                        <a:solidFill>
                          <a:srgbClr val="000000"/>
                        </a:solidFill>
                        <a:effectLst/>
                        <a:latin typeface="+mj-ea"/>
                        <a:ea typeface="+mj-ea"/>
                      </a:endParaRPr>
                    </a:p>
                  </a:txBody>
                  <a:tcPr marL="4763" marR="4763" marT="4763" marB="0" anchor="ctr"/>
                </a:tc>
                <a:tc gridSpan="4">
                  <a:txBody>
                    <a:bodyPr/>
                    <a:lstStyle/>
                    <a:p>
                      <a:pPr algn="ctr" fontAlgn="ctr"/>
                      <a:r>
                        <a:rPr lang="ja-JP" altLang="en-US" sz="1400" u="none" strike="noStrike">
                          <a:effectLst/>
                          <a:latin typeface="+mj-ea"/>
                          <a:ea typeface="+mj-ea"/>
                        </a:rPr>
                        <a:t>受付回数</a:t>
                      </a:r>
                      <a:endParaRPr lang="ja-JP" altLang="en-US" sz="1400" b="0" i="0" u="none" strike="noStrike">
                        <a:solidFill>
                          <a:srgbClr val="000000"/>
                        </a:solidFill>
                        <a:effectLst/>
                        <a:latin typeface="+mj-ea"/>
                        <a:ea typeface="+mj-ea"/>
                      </a:endParaRPr>
                    </a:p>
                  </a:txBody>
                  <a:tcPr marL="4763" marR="4763" marT="4763"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637550162"/>
                  </a:ext>
                </a:extLst>
              </a:tr>
              <a:tr h="276225">
                <a:tc>
                  <a:txBody>
                    <a:bodyPr/>
                    <a:lstStyle/>
                    <a:p>
                      <a:pPr algn="l" fontAlgn="ctr"/>
                      <a:endParaRPr lang="ja-JP" altLang="en-US" sz="1400" b="0" i="0" u="none" strike="noStrike">
                        <a:solidFill>
                          <a:srgbClr val="000000"/>
                        </a:solidFill>
                        <a:effectLst/>
                        <a:latin typeface="+mj-ea"/>
                        <a:ea typeface="+mj-ea"/>
                      </a:endParaRPr>
                    </a:p>
                  </a:txBody>
                  <a:tcPr marL="4763" marR="4763" marT="4763" marB="0" anchor="ctr"/>
                </a:tc>
                <a:tc>
                  <a:txBody>
                    <a:bodyPr/>
                    <a:lstStyle/>
                    <a:p>
                      <a:pPr algn="l" fontAlgn="ctr"/>
                      <a:endParaRPr lang="ja-JP" altLang="en-US" sz="1400" b="0" i="0" u="none" strike="noStrike">
                        <a:solidFill>
                          <a:srgbClr val="000000"/>
                        </a:solidFill>
                        <a:effectLst/>
                        <a:latin typeface="+mj-ea"/>
                        <a:ea typeface="+mj-ea"/>
                      </a:endParaRPr>
                    </a:p>
                  </a:txBody>
                  <a:tcPr marL="4763" marR="4763" marT="4763" marB="0" anchor="ctr"/>
                </a:tc>
                <a:tc>
                  <a:txBody>
                    <a:bodyPr/>
                    <a:lstStyle/>
                    <a:p>
                      <a:pPr algn="r" fontAlgn="ctr"/>
                      <a:r>
                        <a:rPr lang="en-US" altLang="ja-JP" sz="1400" u="none" strike="noStrike" dirty="0">
                          <a:effectLst/>
                          <a:latin typeface="+mj-ea"/>
                          <a:ea typeface="+mj-ea"/>
                        </a:rPr>
                        <a:t>1,000</a:t>
                      </a:r>
                      <a:endParaRPr lang="en-US" altLang="ja-JP" sz="1400" b="0" i="0" u="none" strike="noStrike" dirty="0">
                        <a:solidFill>
                          <a:srgbClr val="000000"/>
                        </a:solidFill>
                        <a:effectLst/>
                        <a:latin typeface="+mj-ea"/>
                        <a:ea typeface="+mj-ea"/>
                      </a:endParaRPr>
                    </a:p>
                  </a:txBody>
                  <a:tcPr marL="4763" marR="4763" marT="4763" marB="0" anchor="ctr"/>
                </a:tc>
                <a:tc>
                  <a:txBody>
                    <a:bodyPr/>
                    <a:lstStyle/>
                    <a:p>
                      <a:pPr algn="r" fontAlgn="ctr"/>
                      <a:r>
                        <a:rPr lang="en-US" altLang="ja-JP" sz="1400" u="none" strike="noStrike" dirty="0">
                          <a:effectLst/>
                          <a:latin typeface="+mj-ea"/>
                          <a:ea typeface="+mj-ea"/>
                        </a:rPr>
                        <a:t>1,400</a:t>
                      </a:r>
                      <a:endParaRPr lang="en-US" altLang="ja-JP" sz="1400" b="0" i="0" u="none" strike="noStrike" dirty="0">
                        <a:solidFill>
                          <a:srgbClr val="000000"/>
                        </a:solidFill>
                        <a:effectLst/>
                        <a:latin typeface="+mj-ea"/>
                        <a:ea typeface="+mj-ea"/>
                      </a:endParaRPr>
                    </a:p>
                  </a:txBody>
                  <a:tcPr marL="4763" marR="4763" marT="4763" marB="0" anchor="ctr"/>
                </a:tc>
                <a:tc>
                  <a:txBody>
                    <a:bodyPr/>
                    <a:lstStyle/>
                    <a:p>
                      <a:pPr algn="r" fontAlgn="ctr"/>
                      <a:r>
                        <a:rPr lang="en-US" altLang="ja-JP" sz="1400" u="none" strike="noStrike" dirty="0">
                          <a:effectLst/>
                          <a:latin typeface="+mj-ea"/>
                          <a:ea typeface="+mj-ea"/>
                        </a:rPr>
                        <a:t>1,800</a:t>
                      </a:r>
                      <a:endParaRPr lang="en-US" altLang="ja-JP" sz="1400" b="0" i="0" u="none" strike="noStrike" dirty="0">
                        <a:solidFill>
                          <a:srgbClr val="000000"/>
                        </a:solidFill>
                        <a:effectLst/>
                        <a:latin typeface="+mj-ea"/>
                        <a:ea typeface="+mj-ea"/>
                      </a:endParaRPr>
                    </a:p>
                  </a:txBody>
                  <a:tcPr marL="4763" marR="4763" marT="4763" marB="0" anchor="ctr"/>
                </a:tc>
                <a:tc>
                  <a:txBody>
                    <a:bodyPr/>
                    <a:lstStyle/>
                    <a:p>
                      <a:pPr algn="r" fontAlgn="ctr"/>
                      <a:r>
                        <a:rPr lang="en-US" altLang="ja-JP" sz="1400" u="none" strike="noStrike" dirty="0">
                          <a:effectLst/>
                          <a:latin typeface="+mj-ea"/>
                          <a:ea typeface="+mj-ea"/>
                        </a:rPr>
                        <a:t>2,200</a:t>
                      </a:r>
                      <a:endParaRPr lang="en-US" altLang="ja-JP" sz="1400" b="0" i="0" u="none" strike="noStrike" dirty="0">
                        <a:solidFill>
                          <a:srgbClr val="000000"/>
                        </a:solidFill>
                        <a:effectLst/>
                        <a:latin typeface="+mj-ea"/>
                        <a:ea typeface="+mj-ea"/>
                      </a:endParaRPr>
                    </a:p>
                  </a:txBody>
                  <a:tcPr marL="4763" marR="4763" marT="4763" marB="0" anchor="ctr"/>
                </a:tc>
                <a:extLst>
                  <a:ext uri="{0D108BD9-81ED-4DB2-BD59-A6C34878D82A}">
                    <a16:rowId xmlns:a16="http://schemas.microsoft.com/office/drawing/2014/main" val="4018631945"/>
                  </a:ext>
                </a:extLst>
              </a:tr>
              <a:tr h="276225">
                <a:tc>
                  <a:txBody>
                    <a:bodyPr/>
                    <a:lstStyle/>
                    <a:p>
                      <a:pPr algn="l" fontAlgn="ctr"/>
                      <a:r>
                        <a:rPr lang="ja-JP" altLang="en-US" sz="1400" u="none" strike="noStrike">
                          <a:effectLst/>
                          <a:latin typeface="+mj-ea"/>
                          <a:ea typeface="+mj-ea"/>
                        </a:rPr>
                        <a:t>①</a:t>
                      </a:r>
                      <a:endParaRPr lang="ja-JP" altLang="en-US" sz="1400" b="0" i="0" u="none" strike="noStrike">
                        <a:solidFill>
                          <a:srgbClr val="000000"/>
                        </a:solidFill>
                        <a:effectLst/>
                        <a:latin typeface="+mj-ea"/>
                        <a:ea typeface="+mj-ea"/>
                      </a:endParaRPr>
                    </a:p>
                  </a:txBody>
                  <a:tcPr marL="4763" marR="4763" marT="4763" marB="0" anchor="ctr"/>
                </a:tc>
                <a:tc>
                  <a:txBody>
                    <a:bodyPr/>
                    <a:lstStyle/>
                    <a:p>
                      <a:pPr algn="l" fontAlgn="ctr"/>
                      <a:r>
                        <a:rPr lang="ja-JP" altLang="en-US" sz="1400" u="none" strike="noStrike">
                          <a:effectLst/>
                          <a:latin typeface="+mj-ea"/>
                          <a:ea typeface="+mj-ea"/>
                        </a:rPr>
                        <a:t>基本料＋</a:t>
                      </a:r>
                      <a:r>
                        <a:rPr lang="en-US" altLang="ja-JP" sz="1400" u="none" strike="noStrike" dirty="0">
                          <a:effectLst/>
                          <a:latin typeface="+mj-ea"/>
                          <a:ea typeface="+mj-ea"/>
                        </a:rPr>
                        <a:t>3</a:t>
                      </a:r>
                      <a:r>
                        <a:rPr lang="ja-JP" altLang="en-US" sz="1400" u="none" strike="noStrike">
                          <a:effectLst/>
                          <a:latin typeface="+mj-ea"/>
                          <a:ea typeface="+mj-ea"/>
                        </a:rPr>
                        <a:t>点</a:t>
                      </a:r>
                      <a:endParaRPr lang="ja-JP" altLang="en-US" sz="1400" b="0" i="0" u="none" strike="noStrike">
                        <a:solidFill>
                          <a:srgbClr val="000000"/>
                        </a:solidFill>
                        <a:effectLst/>
                        <a:latin typeface="+mj-ea"/>
                        <a:ea typeface="+mj-ea"/>
                      </a:endParaRPr>
                    </a:p>
                  </a:txBody>
                  <a:tcPr marL="4763" marR="4763" marT="4763" marB="0" anchor="ctr"/>
                </a:tc>
                <a:tc>
                  <a:txBody>
                    <a:bodyPr/>
                    <a:lstStyle/>
                    <a:p>
                      <a:pPr algn="r" fontAlgn="ctr"/>
                      <a:r>
                        <a:rPr lang="en-US" altLang="ja-JP" sz="1400" u="none" strike="noStrike" dirty="0">
                          <a:effectLst/>
                          <a:latin typeface="+mj-ea"/>
                          <a:ea typeface="+mj-ea"/>
                        </a:rPr>
                        <a:t>30,000</a:t>
                      </a:r>
                      <a:endParaRPr lang="en-US" altLang="ja-JP" sz="1400" b="0" i="0" u="none" strike="noStrike" dirty="0">
                        <a:solidFill>
                          <a:srgbClr val="000000"/>
                        </a:solidFill>
                        <a:effectLst/>
                        <a:latin typeface="+mj-ea"/>
                        <a:ea typeface="+mj-ea"/>
                      </a:endParaRPr>
                    </a:p>
                  </a:txBody>
                  <a:tcPr marL="4763" marR="4763" marT="4763" marB="0" anchor="ctr"/>
                </a:tc>
                <a:tc>
                  <a:txBody>
                    <a:bodyPr/>
                    <a:lstStyle/>
                    <a:p>
                      <a:pPr algn="r" fontAlgn="ctr"/>
                      <a:r>
                        <a:rPr lang="en-US" altLang="ja-JP" sz="1400" u="none" strike="noStrike" dirty="0">
                          <a:effectLst/>
                          <a:latin typeface="+mj-ea"/>
                          <a:ea typeface="+mj-ea"/>
                        </a:rPr>
                        <a:t>42,000</a:t>
                      </a:r>
                      <a:endParaRPr lang="en-US" altLang="ja-JP" sz="1400" b="0" i="0" u="none" strike="noStrike" dirty="0">
                        <a:solidFill>
                          <a:srgbClr val="000000"/>
                        </a:solidFill>
                        <a:effectLst/>
                        <a:latin typeface="+mj-ea"/>
                        <a:ea typeface="+mj-ea"/>
                      </a:endParaRPr>
                    </a:p>
                  </a:txBody>
                  <a:tcPr marL="4763" marR="4763" marT="4763" marB="0" anchor="ctr"/>
                </a:tc>
                <a:tc>
                  <a:txBody>
                    <a:bodyPr/>
                    <a:lstStyle/>
                    <a:p>
                      <a:pPr algn="r" fontAlgn="ctr"/>
                      <a:r>
                        <a:rPr lang="en-US" altLang="ja-JP" sz="1400" u="none" strike="noStrike" dirty="0">
                          <a:effectLst/>
                          <a:latin typeface="+mj-ea"/>
                          <a:ea typeface="+mj-ea"/>
                        </a:rPr>
                        <a:t>54,000</a:t>
                      </a:r>
                      <a:endParaRPr lang="en-US" altLang="ja-JP" sz="1400" b="0" i="0" u="none" strike="noStrike" dirty="0">
                        <a:solidFill>
                          <a:srgbClr val="000000"/>
                        </a:solidFill>
                        <a:effectLst/>
                        <a:latin typeface="+mj-ea"/>
                        <a:ea typeface="+mj-ea"/>
                      </a:endParaRPr>
                    </a:p>
                  </a:txBody>
                  <a:tcPr marL="4763" marR="4763" marT="4763" marB="0" anchor="ctr"/>
                </a:tc>
                <a:tc>
                  <a:txBody>
                    <a:bodyPr/>
                    <a:lstStyle/>
                    <a:p>
                      <a:pPr algn="r" fontAlgn="ctr"/>
                      <a:r>
                        <a:rPr lang="en-US" altLang="ja-JP" sz="1400" u="none" strike="noStrike" dirty="0">
                          <a:effectLst/>
                          <a:latin typeface="+mj-ea"/>
                          <a:ea typeface="+mj-ea"/>
                        </a:rPr>
                        <a:t>66,000</a:t>
                      </a:r>
                      <a:endParaRPr lang="en-US" altLang="ja-JP" sz="1400" b="0" i="0" u="none" strike="noStrike" dirty="0">
                        <a:solidFill>
                          <a:srgbClr val="000000"/>
                        </a:solidFill>
                        <a:effectLst/>
                        <a:latin typeface="+mj-ea"/>
                        <a:ea typeface="+mj-ea"/>
                      </a:endParaRPr>
                    </a:p>
                  </a:txBody>
                  <a:tcPr marL="4763" marR="4763" marT="4763" marB="0" anchor="ctr"/>
                </a:tc>
                <a:extLst>
                  <a:ext uri="{0D108BD9-81ED-4DB2-BD59-A6C34878D82A}">
                    <a16:rowId xmlns:a16="http://schemas.microsoft.com/office/drawing/2014/main" val="2362903125"/>
                  </a:ext>
                </a:extLst>
              </a:tr>
              <a:tr h="276225">
                <a:tc>
                  <a:txBody>
                    <a:bodyPr/>
                    <a:lstStyle/>
                    <a:p>
                      <a:pPr algn="l" fontAlgn="ctr"/>
                      <a:r>
                        <a:rPr lang="ja-JP" altLang="en-US" sz="1400" u="none" strike="noStrike">
                          <a:effectLst/>
                          <a:latin typeface="+mj-ea"/>
                          <a:ea typeface="+mj-ea"/>
                        </a:rPr>
                        <a:t>②</a:t>
                      </a:r>
                      <a:endParaRPr lang="ja-JP" altLang="en-US" sz="1400" b="0" i="0" u="none" strike="noStrike">
                        <a:solidFill>
                          <a:srgbClr val="000000"/>
                        </a:solidFill>
                        <a:effectLst/>
                        <a:latin typeface="+mj-ea"/>
                        <a:ea typeface="+mj-ea"/>
                      </a:endParaRPr>
                    </a:p>
                  </a:txBody>
                  <a:tcPr marL="4763" marR="4763" marT="4763" marB="0" anchor="ctr"/>
                </a:tc>
                <a:tc>
                  <a:txBody>
                    <a:bodyPr/>
                    <a:lstStyle/>
                    <a:p>
                      <a:pPr algn="l" fontAlgn="ctr"/>
                      <a:r>
                        <a:rPr lang="zh-TW" altLang="en-US" sz="1400" u="none" strike="noStrike" dirty="0">
                          <a:effectLst/>
                          <a:latin typeface="メイリオ" panose="020B0604030504040204" pitchFamily="50" charset="-128"/>
                          <a:ea typeface="メイリオ" panose="020B0604030504040204" pitchFamily="50" charset="-128"/>
                        </a:rPr>
                        <a:t>連携強化新規（＋</a:t>
                      </a:r>
                      <a:r>
                        <a:rPr lang="en-US" altLang="zh-TW" sz="1400" u="none" strike="noStrike" dirty="0">
                          <a:effectLst/>
                          <a:latin typeface="メイリオ" panose="020B0604030504040204" pitchFamily="50" charset="-128"/>
                          <a:ea typeface="メイリオ" panose="020B0604030504040204" pitchFamily="50" charset="-128"/>
                        </a:rPr>
                        <a:t>5</a:t>
                      </a:r>
                      <a:r>
                        <a:rPr lang="zh-TW" altLang="en-US" sz="1400" u="none" strike="noStrike" dirty="0">
                          <a:effectLst/>
                          <a:latin typeface="メイリオ" panose="020B0604030504040204" pitchFamily="50" charset="-128"/>
                          <a:ea typeface="メイリオ" panose="020B0604030504040204" pitchFamily="50" charset="-128"/>
                        </a:rPr>
                        <a:t>点）</a:t>
                      </a:r>
                      <a:endParaRPr lang="zh-TW"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tc>
                <a:tc>
                  <a:txBody>
                    <a:bodyPr/>
                    <a:lstStyle/>
                    <a:p>
                      <a:pPr algn="r" fontAlgn="ctr"/>
                      <a:r>
                        <a:rPr lang="en-US" altLang="ja-JP" sz="1400" u="none" strike="noStrike" dirty="0">
                          <a:effectLst/>
                          <a:latin typeface="+mj-ea"/>
                          <a:ea typeface="+mj-ea"/>
                        </a:rPr>
                        <a:t>50,000</a:t>
                      </a:r>
                      <a:endParaRPr lang="en-US" altLang="ja-JP" sz="1400" b="0" i="0" u="none" strike="noStrike" dirty="0">
                        <a:solidFill>
                          <a:srgbClr val="000000"/>
                        </a:solidFill>
                        <a:effectLst/>
                        <a:latin typeface="+mj-ea"/>
                        <a:ea typeface="+mj-ea"/>
                      </a:endParaRPr>
                    </a:p>
                  </a:txBody>
                  <a:tcPr marL="4763" marR="4763" marT="4763" marB="0" anchor="ctr"/>
                </a:tc>
                <a:tc>
                  <a:txBody>
                    <a:bodyPr/>
                    <a:lstStyle/>
                    <a:p>
                      <a:pPr algn="r" fontAlgn="ctr"/>
                      <a:r>
                        <a:rPr lang="en-US" altLang="ja-JP" sz="1400" u="none" strike="noStrike" dirty="0">
                          <a:effectLst/>
                          <a:latin typeface="+mj-ea"/>
                          <a:ea typeface="+mj-ea"/>
                        </a:rPr>
                        <a:t>70,000</a:t>
                      </a:r>
                      <a:endParaRPr lang="en-US" altLang="ja-JP" sz="1400" b="0" i="0" u="none" strike="noStrike" dirty="0">
                        <a:solidFill>
                          <a:srgbClr val="000000"/>
                        </a:solidFill>
                        <a:effectLst/>
                        <a:latin typeface="+mj-ea"/>
                        <a:ea typeface="+mj-ea"/>
                      </a:endParaRPr>
                    </a:p>
                  </a:txBody>
                  <a:tcPr marL="4763" marR="4763" marT="4763" marB="0" anchor="ctr"/>
                </a:tc>
                <a:tc>
                  <a:txBody>
                    <a:bodyPr/>
                    <a:lstStyle/>
                    <a:p>
                      <a:pPr algn="r" fontAlgn="ctr"/>
                      <a:r>
                        <a:rPr lang="en-US" altLang="ja-JP" sz="1400" u="none" strike="noStrike" dirty="0">
                          <a:effectLst/>
                          <a:latin typeface="+mj-ea"/>
                          <a:ea typeface="+mj-ea"/>
                        </a:rPr>
                        <a:t>90,000</a:t>
                      </a:r>
                      <a:endParaRPr lang="en-US" altLang="ja-JP" sz="1400" b="0" i="0" u="none" strike="noStrike" dirty="0">
                        <a:solidFill>
                          <a:srgbClr val="000000"/>
                        </a:solidFill>
                        <a:effectLst/>
                        <a:latin typeface="+mj-ea"/>
                        <a:ea typeface="+mj-ea"/>
                      </a:endParaRPr>
                    </a:p>
                  </a:txBody>
                  <a:tcPr marL="4763" marR="4763" marT="4763" marB="0" anchor="ctr"/>
                </a:tc>
                <a:tc>
                  <a:txBody>
                    <a:bodyPr/>
                    <a:lstStyle/>
                    <a:p>
                      <a:pPr algn="r" fontAlgn="ctr"/>
                      <a:r>
                        <a:rPr lang="en-US" altLang="ja-JP" sz="1400" u="none" strike="noStrike" dirty="0">
                          <a:effectLst/>
                          <a:latin typeface="+mj-ea"/>
                          <a:ea typeface="+mj-ea"/>
                        </a:rPr>
                        <a:t>110,000</a:t>
                      </a:r>
                      <a:endParaRPr lang="en-US" altLang="ja-JP" sz="1400" b="0" i="0" u="none" strike="noStrike" dirty="0">
                        <a:solidFill>
                          <a:srgbClr val="000000"/>
                        </a:solidFill>
                        <a:effectLst/>
                        <a:latin typeface="+mj-ea"/>
                        <a:ea typeface="+mj-ea"/>
                      </a:endParaRPr>
                    </a:p>
                  </a:txBody>
                  <a:tcPr marL="4763" marR="4763" marT="4763" marB="0" anchor="ctr"/>
                </a:tc>
                <a:extLst>
                  <a:ext uri="{0D108BD9-81ED-4DB2-BD59-A6C34878D82A}">
                    <a16:rowId xmlns:a16="http://schemas.microsoft.com/office/drawing/2014/main" val="1635836970"/>
                  </a:ext>
                </a:extLst>
              </a:tr>
              <a:tr h="276225">
                <a:tc>
                  <a:txBody>
                    <a:bodyPr/>
                    <a:lstStyle/>
                    <a:p>
                      <a:pPr algn="l" fontAlgn="ctr"/>
                      <a:r>
                        <a:rPr lang="ja-JP" altLang="en-US" sz="1400" u="none" strike="noStrike">
                          <a:effectLst/>
                          <a:latin typeface="+mj-ea"/>
                          <a:ea typeface="+mj-ea"/>
                        </a:rPr>
                        <a:t>③</a:t>
                      </a:r>
                      <a:endParaRPr lang="ja-JP" altLang="en-US" sz="1400" b="0" i="0" u="none" strike="noStrike">
                        <a:solidFill>
                          <a:srgbClr val="000000"/>
                        </a:solidFill>
                        <a:effectLst/>
                        <a:latin typeface="+mj-ea"/>
                        <a:ea typeface="+mj-ea"/>
                      </a:endParaRPr>
                    </a:p>
                  </a:txBody>
                  <a:tcPr marL="4763" marR="4763" marT="4763" marB="0" anchor="ctr"/>
                </a:tc>
                <a:tc>
                  <a:txBody>
                    <a:bodyPr/>
                    <a:lstStyle/>
                    <a:p>
                      <a:pPr algn="l" fontAlgn="ctr"/>
                      <a:r>
                        <a:rPr lang="ja-JP" altLang="en-US" sz="1400" u="none" strike="noStrike" dirty="0">
                          <a:effectLst/>
                          <a:latin typeface="+mj-ea"/>
                          <a:ea typeface="+mj-ea"/>
                        </a:rPr>
                        <a:t>医療</a:t>
                      </a:r>
                      <a:r>
                        <a:rPr lang="en-US" sz="1400" u="none" strike="noStrike" dirty="0">
                          <a:effectLst/>
                          <a:latin typeface="+mj-ea"/>
                          <a:ea typeface="+mj-ea"/>
                        </a:rPr>
                        <a:t>DX</a:t>
                      </a:r>
                      <a:r>
                        <a:rPr lang="ja-JP" altLang="en-US" sz="1400" u="none" strike="noStrike" dirty="0">
                          <a:effectLst/>
                          <a:latin typeface="+mj-ea"/>
                          <a:ea typeface="+mj-ea"/>
                        </a:rPr>
                        <a:t>推進（＋</a:t>
                      </a:r>
                      <a:r>
                        <a:rPr lang="en-US" altLang="ja-JP" sz="1400" u="none" strike="noStrike" dirty="0">
                          <a:effectLst/>
                          <a:latin typeface="+mj-ea"/>
                          <a:ea typeface="+mj-ea"/>
                        </a:rPr>
                        <a:t>4</a:t>
                      </a:r>
                      <a:r>
                        <a:rPr lang="ja-JP" altLang="en-US" sz="1400" u="none" strike="noStrike" dirty="0">
                          <a:effectLst/>
                          <a:latin typeface="+mj-ea"/>
                          <a:ea typeface="+mj-ea"/>
                        </a:rPr>
                        <a:t>点）</a:t>
                      </a:r>
                      <a:r>
                        <a:rPr lang="en-US" altLang="ja-JP" sz="1400" u="none" strike="noStrike" dirty="0">
                          <a:effectLst/>
                          <a:latin typeface="+mj-ea"/>
                          <a:ea typeface="+mj-ea"/>
                        </a:rPr>
                        <a:t>90</a:t>
                      </a:r>
                      <a:r>
                        <a:rPr lang="ja-JP" altLang="en-US" sz="1400" u="none" strike="noStrike" dirty="0">
                          <a:effectLst/>
                          <a:latin typeface="+mj-ea"/>
                          <a:ea typeface="+mj-ea"/>
                        </a:rPr>
                        <a:t>％</a:t>
                      </a:r>
                      <a:endParaRPr lang="ja-JP" altLang="en-US" sz="1400" b="0" i="0" u="none" strike="noStrike" dirty="0">
                        <a:solidFill>
                          <a:srgbClr val="000000"/>
                        </a:solidFill>
                        <a:effectLst/>
                        <a:latin typeface="+mj-ea"/>
                        <a:ea typeface="+mj-ea"/>
                      </a:endParaRPr>
                    </a:p>
                  </a:txBody>
                  <a:tcPr marL="4763" marR="4763" marT="4763" marB="0" anchor="ctr"/>
                </a:tc>
                <a:tc>
                  <a:txBody>
                    <a:bodyPr/>
                    <a:lstStyle/>
                    <a:p>
                      <a:pPr algn="r" fontAlgn="ctr"/>
                      <a:r>
                        <a:rPr lang="en-US" altLang="ja-JP" sz="1400" u="none" strike="noStrike" dirty="0">
                          <a:effectLst/>
                          <a:latin typeface="+mj-ea"/>
                          <a:ea typeface="+mj-ea"/>
                        </a:rPr>
                        <a:t>36,000</a:t>
                      </a:r>
                      <a:endParaRPr lang="en-US" altLang="ja-JP" sz="1400" b="0" i="0" u="none" strike="noStrike" dirty="0">
                        <a:solidFill>
                          <a:srgbClr val="000000"/>
                        </a:solidFill>
                        <a:effectLst/>
                        <a:latin typeface="+mj-ea"/>
                        <a:ea typeface="+mj-ea"/>
                      </a:endParaRPr>
                    </a:p>
                  </a:txBody>
                  <a:tcPr marL="4763" marR="4763" marT="4763" marB="0" anchor="ctr"/>
                </a:tc>
                <a:tc>
                  <a:txBody>
                    <a:bodyPr/>
                    <a:lstStyle/>
                    <a:p>
                      <a:pPr algn="r" fontAlgn="ctr"/>
                      <a:r>
                        <a:rPr lang="en-US" altLang="ja-JP" sz="1400" u="none" strike="noStrike" dirty="0">
                          <a:effectLst/>
                          <a:latin typeface="+mj-ea"/>
                          <a:ea typeface="+mj-ea"/>
                        </a:rPr>
                        <a:t>50,400</a:t>
                      </a:r>
                      <a:endParaRPr lang="en-US" altLang="ja-JP" sz="1400" b="0" i="0" u="none" strike="noStrike" dirty="0">
                        <a:solidFill>
                          <a:srgbClr val="000000"/>
                        </a:solidFill>
                        <a:effectLst/>
                        <a:latin typeface="+mj-ea"/>
                        <a:ea typeface="+mj-ea"/>
                      </a:endParaRPr>
                    </a:p>
                  </a:txBody>
                  <a:tcPr marL="4763" marR="4763" marT="4763" marB="0" anchor="ctr"/>
                </a:tc>
                <a:tc>
                  <a:txBody>
                    <a:bodyPr/>
                    <a:lstStyle/>
                    <a:p>
                      <a:pPr algn="r" fontAlgn="ctr"/>
                      <a:r>
                        <a:rPr lang="en-US" altLang="ja-JP" sz="1400" u="none" strike="noStrike" dirty="0">
                          <a:effectLst/>
                          <a:latin typeface="+mj-ea"/>
                          <a:ea typeface="+mj-ea"/>
                        </a:rPr>
                        <a:t>64,800</a:t>
                      </a:r>
                      <a:endParaRPr lang="en-US" altLang="ja-JP" sz="1400" b="0" i="0" u="none" strike="noStrike" dirty="0">
                        <a:solidFill>
                          <a:srgbClr val="000000"/>
                        </a:solidFill>
                        <a:effectLst/>
                        <a:latin typeface="+mj-ea"/>
                        <a:ea typeface="+mj-ea"/>
                      </a:endParaRPr>
                    </a:p>
                  </a:txBody>
                  <a:tcPr marL="4763" marR="4763" marT="4763" marB="0" anchor="ctr"/>
                </a:tc>
                <a:tc>
                  <a:txBody>
                    <a:bodyPr/>
                    <a:lstStyle/>
                    <a:p>
                      <a:pPr algn="r" fontAlgn="ctr"/>
                      <a:r>
                        <a:rPr lang="en-US" altLang="ja-JP" sz="1400" u="none" strike="noStrike" dirty="0">
                          <a:effectLst/>
                          <a:latin typeface="+mj-ea"/>
                          <a:ea typeface="+mj-ea"/>
                        </a:rPr>
                        <a:t>79,200</a:t>
                      </a:r>
                      <a:endParaRPr lang="en-US" altLang="ja-JP" sz="1400" b="0" i="0" u="none" strike="noStrike" dirty="0">
                        <a:solidFill>
                          <a:srgbClr val="000000"/>
                        </a:solidFill>
                        <a:effectLst/>
                        <a:latin typeface="+mj-ea"/>
                        <a:ea typeface="+mj-ea"/>
                      </a:endParaRPr>
                    </a:p>
                  </a:txBody>
                  <a:tcPr marL="4763" marR="4763" marT="4763" marB="0" anchor="ctr"/>
                </a:tc>
                <a:extLst>
                  <a:ext uri="{0D108BD9-81ED-4DB2-BD59-A6C34878D82A}">
                    <a16:rowId xmlns:a16="http://schemas.microsoft.com/office/drawing/2014/main" val="902729311"/>
                  </a:ext>
                </a:extLst>
              </a:tr>
              <a:tr h="276225">
                <a:tc>
                  <a:txBody>
                    <a:bodyPr/>
                    <a:lstStyle/>
                    <a:p>
                      <a:pPr algn="l" fontAlgn="ctr"/>
                      <a:r>
                        <a:rPr lang="ja-JP" altLang="en-US" sz="1400" u="none" strike="noStrike" dirty="0">
                          <a:effectLst/>
                          <a:latin typeface="+mj-ea"/>
                          <a:ea typeface="+mj-ea"/>
                        </a:rPr>
                        <a:t>④</a:t>
                      </a:r>
                      <a:endParaRPr lang="ja-JP" altLang="en-US" sz="1400" b="0" i="0" u="none" strike="noStrike" dirty="0">
                        <a:solidFill>
                          <a:srgbClr val="000000"/>
                        </a:solidFill>
                        <a:effectLst/>
                        <a:latin typeface="+mj-ea"/>
                        <a:ea typeface="+mj-ea"/>
                      </a:endParaRPr>
                    </a:p>
                  </a:txBody>
                  <a:tcPr marL="4763" marR="4763" marT="4763" marB="0" anchor="ctr">
                    <a:solidFill>
                      <a:schemeClr val="accent6">
                        <a:lumMod val="20000"/>
                        <a:lumOff val="80000"/>
                      </a:schemeClr>
                    </a:solidFill>
                  </a:tcPr>
                </a:tc>
                <a:tc>
                  <a:txBody>
                    <a:bodyPr/>
                    <a:lstStyle/>
                    <a:p>
                      <a:pPr algn="l" fontAlgn="ctr"/>
                      <a:r>
                        <a:rPr lang="zh-TW" altLang="en-US" sz="1400" u="none" strike="noStrike" dirty="0">
                          <a:effectLst/>
                          <a:latin typeface="メイリオ" panose="020B0604030504040204" pitchFamily="50" charset="-128"/>
                          <a:ea typeface="メイリオ" panose="020B0604030504040204" pitchFamily="50" charset="-128"/>
                        </a:rPr>
                        <a:t>（</a:t>
                      </a:r>
                      <a:r>
                        <a:rPr lang="en-US" altLang="zh-TW" sz="1400" u="none" strike="noStrike" dirty="0">
                          <a:effectLst/>
                          <a:latin typeface="メイリオ" panose="020B0604030504040204" pitchFamily="50" charset="-128"/>
                          <a:ea typeface="メイリオ" panose="020B0604030504040204" pitchFamily="50" charset="-128"/>
                        </a:rPr>
                        <a:t>A</a:t>
                      </a:r>
                      <a:r>
                        <a:rPr lang="zh-TW" altLang="en-US" sz="1400" u="none" strike="noStrike" dirty="0">
                          <a:effectLst/>
                          <a:latin typeface="メイリオ" panose="020B0604030504040204" pitchFamily="50" charset="-128"/>
                          <a:ea typeface="メイリオ" panose="020B0604030504040204" pitchFamily="50" charset="-128"/>
                        </a:rPr>
                        <a:t>）小計　①＋②＋③</a:t>
                      </a:r>
                      <a:endParaRPr lang="zh-TW"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solidFill>
                      <a:schemeClr val="accent6">
                        <a:lumMod val="20000"/>
                        <a:lumOff val="80000"/>
                      </a:schemeClr>
                    </a:solidFill>
                  </a:tcPr>
                </a:tc>
                <a:tc>
                  <a:txBody>
                    <a:bodyPr/>
                    <a:lstStyle/>
                    <a:p>
                      <a:pPr algn="r" fontAlgn="ctr"/>
                      <a:r>
                        <a:rPr lang="en-US" altLang="ja-JP" sz="1400" u="none" strike="noStrike" dirty="0">
                          <a:effectLst/>
                          <a:latin typeface="+mj-ea"/>
                          <a:ea typeface="+mj-ea"/>
                        </a:rPr>
                        <a:t>116,000</a:t>
                      </a:r>
                      <a:endParaRPr lang="en-US" altLang="ja-JP" sz="1400" b="0" i="0" u="none" strike="noStrike" dirty="0">
                        <a:solidFill>
                          <a:srgbClr val="000000"/>
                        </a:solidFill>
                        <a:effectLst/>
                        <a:latin typeface="+mj-ea"/>
                        <a:ea typeface="+mj-ea"/>
                      </a:endParaRPr>
                    </a:p>
                  </a:txBody>
                  <a:tcPr marL="4763" marR="4763" marT="4763" marB="0" anchor="ctr">
                    <a:solidFill>
                      <a:schemeClr val="accent6">
                        <a:lumMod val="20000"/>
                        <a:lumOff val="80000"/>
                      </a:schemeClr>
                    </a:solidFill>
                  </a:tcPr>
                </a:tc>
                <a:tc>
                  <a:txBody>
                    <a:bodyPr/>
                    <a:lstStyle/>
                    <a:p>
                      <a:pPr algn="r" fontAlgn="ctr"/>
                      <a:r>
                        <a:rPr lang="en-US" altLang="ja-JP" sz="1400" u="none" strike="noStrike" dirty="0">
                          <a:effectLst/>
                          <a:latin typeface="+mj-ea"/>
                          <a:ea typeface="+mj-ea"/>
                        </a:rPr>
                        <a:t>162,400</a:t>
                      </a:r>
                      <a:endParaRPr lang="en-US" altLang="ja-JP" sz="1400" b="0" i="0" u="none" strike="noStrike" dirty="0">
                        <a:solidFill>
                          <a:srgbClr val="000000"/>
                        </a:solidFill>
                        <a:effectLst/>
                        <a:latin typeface="+mj-ea"/>
                        <a:ea typeface="+mj-ea"/>
                      </a:endParaRPr>
                    </a:p>
                  </a:txBody>
                  <a:tcPr marL="4763" marR="4763" marT="4763" marB="0" anchor="ctr">
                    <a:solidFill>
                      <a:schemeClr val="accent6">
                        <a:lumMod val="20000"/>
                        <a:lumOff val="80000"/>
                      </a:schemeClr>
                    </a:solidFill>
                  </a:tcPr>
                </a:tc>
                <a:tc>
                  <a:txBody>
                    <a:bodyPr/>
                    <a:lstStyle/>
                    <a:p>
                      <a:pPr algn="r" fontAlgn="ctr"/>
                      <a:r>
                        <a:rPr lang="en-US" altLang="ja-JP" sz="1400" u="none" strike="noStrike" dirty="0">
                          <a:effectLst/>
                          <a:latin typeface="+mj-ea"/>
                          <a:ea typeface="+mj-ea"/>
                        </a:rPr>
                        <a:t>208,800</a:t>
                      </a:r>
                      <a:endParaRPr lang="en-US" altLang="ja-JP" sz="1400" b="0" i="0" u="none" strike="noStrike" dirty="0">
                        <a:solidFill>
                          <a:srgbClr val="000000"/>
                        </a:solidFill>
                        <a:effectLst/>
                        <a:latin typeface="+mj-ea"/>
                        <a:ea typeface="+mj-ea"/>
                      </a:endParaRPr>
                    </a:p>
                  </a:txBody>
                  <a:tcPr marL="4763" marR="4763" marT="4763" marB="0" anchor="ctr">
                    <a:solidFill>
                      <a:schemeClr val="accent6">
                        <a:lumMod val="20000"/>
                        <a:lumOff val="80000"/>
                      </a:schemeClr>
                    </a:solidFill>
                  </a:tcPr>
                </a:tc>
                <a:tc>
                  <a:txBody>
                    <a:bodyPr/>
                    <a:lstStyle/>
                    <a:p>
                      <a:pPr algn="r" fontAlgn="ctr"/>
                      <a:r>
                        <a:rPr lang="en-US" altLang="ja-JP" sz="1400" u="none" strike="noStrike" dirty="0">
                          <a:effectLst/>
                          <a:latin typeface="+mj-ea"/>
                          <a:ea typeface="+mj-ea"/>
                        </a:rPr>
                        <a:t>255,200</a:t>
                      </a:r>
                      <a:endParaRPr lang="en-US" altLang="ja-JP" sz="1400" b="0" i="0" u="none" strike="noStrike" dirty="0">
                        <a:solidFill>
                          <a:srgbClr val="000000"/>
                        </a:solidFill>
                        <a:effectLst/>
                        <a:latin typeface="+mj-ea"/>
                        <a:ea typeface="+mj-ea"/>
                      </a:endParaRPr>
                    </a:p>
                  </a:txBody>
                  <a:tcPr marL="4763" marR="4763" marT="4763" marB="0" anchor="ctr">
                    <a:solidFill>
                      <a:schemeClr val="accent6">
                        <a:lumMod val="20000"/>
                        <a:lumOff val="80000"/>
                      </a:schemeClr>
                    </a:solidFill>
                  </a:tcPr>
                </a:tc>
                <a:extLst>
                  <a:ext uri="{0D108BD9-81ED-4DB2-BD59-A6C34878D82A}">
                    <a16:rowId xmlns:a16="http://schemas.microsoft.com/office/drawing/2014/main" val="2920390725"/>
                  </a:ext>
                </a:extLst>
              </a:tr>
              <a:tr h="276225">
                <a:tc>
                  <a:txBody>
                    <a:bodyPr/>
                    <a:lstStyle/>
                    <a:p>
                      <a:pPr algn="l" fontAlgn="ctr"/>
                      <a:r>
                        <a:rPr lang="ja-JP" altLang="en-US" sz="1400" u="none" strike="noStrike">
                          <a:effectLst/>
                          <a:latin typeface="+mj-ea"/>
                          <a:ea typeface="+mj-ea"/>
                        </a:rPr>
                        <a:t>⑤</a:t>
                      </a:r>
                      <a:endParaRPr lang="ja-JP" altLang="en-US" sz="1400" b="0" i="0" u="none" strike="noStrike">
                        <a:solidFill>
                          <a:srgbClr val="000000"/>
                        </a:solidFill>
                        <a:effectLst/>
                        <a:latin typeface="+mj-ea"/>
                        <a:ea typeface="+mj-ea"/>
                      </a:endParaRPr>
                    </a:p>
                  </a:txBody>
                  <a:tcPr marL="4763" marR="4763" marT="4763" marB="0" anchor="ctr"/>
                </a:tc>
                <a:tc>
                  <a:txBody>
                    <a:bodyPr/>
                    <a:lstStyle/>
                    <a:p>
                      <a:pPr algn="l" fontAlgn="ctr"/>
                      <a:r>
                        <a:rPr lang="zh-CN" altLang="en-US" sz="1400" u="none" strike="noStrike" dirty="0">
                          <a:effectLst/>
                          <a:latin typeface="メイリオ" panose="020B0604030504040204" pitchFamily="50" charset="-128"/>
                          <a:ea typeface="メイリオ" panose="020B0604030504040204" pitchFamily="50" charset="-128"/>
                        </a:rPr>
                        <a:t>地域支援１　（＋</a:t>
                      </a:r>
                      <a:r>
                        <a:rPr lang="en-US" altLang="zh-CN" sz="1400" u="none" strike="noStrike" dirty="0">
                          <a:effectLst/>
                          <a:latin typeface="メイリオ" panose="020B0604030504040204" pitchFamily="50" charset="-128"/>
                          <a:ea typeface="メイリオ" panose="020B0604030504040204" pitchFamily="50" charset="-128"/>
                        </a:rPr>
                        <a:t>32</a:t>
                      </a:r>
                      <a:r>
                        <a:rPr lang="zh-CN" altLang="en-US" sz="1400" u="none" strike="noStrike" dirty="0">
                          <a:effectLst/>
                          <a:latin typeface="メイリオ" panose="020B0604030504040204" pitchFamily="50" charset="-128"/>
                          <a:ea typeface="メイリオ" panose="020B0604030504040204" pitchFamily="50" charset="-128"/>
                        </a:rPr>
                        <a:t>点）</a:t>
                      </a:r>
                      <a:endParaRPr lang="zh-CN"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tc>
                <a:tc>
                  <a:txBody>
                    <a:bodyPr/>
                    <a:lstStyle/>
                    <a:p>
                      <a:pPr algn="r" fontAlgn="ctr"/>
                      <a:r>
                        <a:rPr lang="en-US" altLang="ja-JP" sz="1400" u="none" strike="noStrike" dirty="0">
                          <a:effectLst/>
                          <a:latin typeface="+mj-ea"/>
                          <a:ea typeface="+mj-ea"/>
                        </a:rPr>
                        <a:t>320000</a:t>
                      </a:r>
                      <a:endParaRPr lang="en-US" altLang="ja-JP" sz="1400" b="0" i="0" u="none" strike="noStrike" dirty="0">
                        <a:solidFill>
                          <a:srgbClr val="000000"/>
                        </a:solidFill>
                        <a:effectLst/>
                        <a:latin typeface="+mj-ea"/>
                        <a:ea typeface="+mj-ea"/>
                      </a:endParaRPr>
                    </a:p>
                  </a:txBody>
                  <a:tcPr marL="4763" marR="4763" marT="4763" marB="0" anchor="ctr"/>
                </a:tc>
                <a:tc>
                  <a:txBody>
                    <a:bodyPr/>
                    <a:lstStyle/>
                    <a:p>
                      <a:pPr algn="r" fontAlgn="ctr"/>
                      <a:r>
                        <a:rPr lang="en-US" altLang="ja-JP" sz="1400" u="none" strike="noStrike" dirty="0">
                          <a:effectLst/>
                          <a:latin typeface="+mj-ea"/>
                          <a:ea typeface="+mj-ea"/>
                        </a:rPr>
                        <a:t>448000</a:t>
                      </a:r>
                      <a:endParaRPr lang="en-US" altLang="ja-JP" sz="1400" b="0" i="0" u="none" strike="noStrike" dirty="0">
                        <a:solidFill>
                          <a:srgbClr val="000000"/>
                        </a:solidFill>
                        <a:effectLst/>
                        <a:latin typeface="+mj-ea"/>
                        <a:ea typeface="+mj-ea"/>
                      </a:endParaRPr>
                    </a:p>
                  </a:txBody>
                  <a:tcPr marL="4763" marR="4763" marT="4763" marB="0" anchor="ctr"/>
                </a:tc>
                <a:tc>
                  <a:txBody>
                    <a:bodyPr/>
                    <a:lstStyle/>
                    <a:p>
                      <a:pPr algn="r" fontAlgn="ctr"/>
                      <a:r>
                        <a:rPr lang="en-US" altLang="ja-JP" sz="1400" u="none" strike="noStrike" dirty="0">
                          <a:effectLst/>
                          <a:latin typeface="+mj-ea"/>
                          <a:ea typeface="+mj-ea"/>
                        </a:rPr>
                        <a:t>576000</a:t>
                      </a:r>
                      <a:endParaRPr lang="en-US" altLang="ja-JP" sz="1400" b="0" i="0" u="none" strike="noStrike" dirty="0">
                        <a:solidFill>
                          <a:srgbClr val="000000"/>
                        </a:solidFill>
                        <a:effectLst/>
                        <a:latin typeface="+mj-ea"/>
                        <a:ea typeface="+mj-ea"/>
                      </a:endParaRPr>
                    </a:p>
                  </a:txBody>
                  <a:tcPr marL="4763" marR="4763" marT="4763" marB="0" anchor="ctr"/>
                </a:tc>
                <a:tc>
                  <a:txBody>
                    <a:bodyPr/>
                    <a:lstStyle/>
                    <a:p>
                      <a:pPr algn="r" fontAlgn="ctr"/>
                      <a:r>
                        <a:rPr lang="en-US" altLang="ja-JP" sz="1400" u="none" strike="noStrike" dirty="0">
                          <a:effectLst/>
                          <a:latin typeface="+mj-ea"/>
                          <a:ea typeface="+mj-ea"/>
                        </a:rPr>
                        <a:t>704000</a:t>
                      </a:r>
                      <a:endParaRPr lang="en-US" altLang="ja-JP" sz="1400" b="0" i="0" u="none" strike="noStrike" dirty="0">
                        <a:solidFill>
                          <a:srgbClr val="000000"/>
                        </a:solidFill>
                        <a:effectLst/>
                        <a:latin typeface="+mj-ea"/>
                        <a:ea typeface="+mj-ea"/>
                      </a:endParaRPr>
                    </a:p>
                  </a:txBody>
                  <a:tcPr marL="4763" marR="4763" marT="4763" marB="0" anchor="ctr"/>
                </a:tc>
                <a:extLst>
                  <a:ext uri="{0D108BD9-81ED-4DB2-BD59-A6C34878D82A}">
                    <a16:rowId xmlns:a16="http://schemas.microsoft.com/office/drawing/2014/main" val="2427213883"/>
                  </a:ext>
                </a:extLst>
              </a:tr>
              <a:tr h="276225">
                <a:tc>
                  <a:txBody>
                    <a:bodyPr/>
                    <a:lstStyle/>
                    <a:p>
                      <a:pPr algn="l" fontAlgn="ctr"/>
                      <a:endParaRPr lang="ja-JP" altLang="en-US" sz="1400" b="0" i="0" u="none" strike="noStrike" dirty="0">
                        <a:solidFill>
                          <a:srgbClr val="000000"/>
                        </a:solidFill>
                        <a:effectLst/>
                        <a:latin typeface="+mj-ea"/>
                        <a:ea typeface="+mj-ea"/>
                      </a:endParaRPr>
                    </a:p>
                  </a:txBody>
                  <a:tcPr marL="4763" marR="4763" marT="4763" marB="0" anchor="ctr">
                    <a:solidFill>
                      <a:schemeClr val="accent6">
                        <a:lumMod val="20000"/>
                        <a:lumOff val="80000"/>
                      </a:schemeClr>
                    </a:solidFill>
                  </a:tcPr>
                </a:tc>
                <a:tc>
                  <a:txBody>
                    <a:bodyPr/>
                    <a:lstStyle/>
                    <a:p>
                      <a:pPr algn="l" fontAlgn="ctr"/>
                      <a:r>
                        <a:rPr lang="zh-TW" altLang="en-US" sz="1400" u="none" strike="noStrike" dirty="0">
                          <a:effectLst/>
                          <a:latin typeface="メイリオ" panose="020B0604030504040204" pitchFamily="50" charset="-128"/>
                          <a:ea typeface="メイリオ" panose="020B0604030504040204" pitchFamily="50" charset="-128"/>
                        </a:rPr>
                        <a:t>（</a:t>
                      </a:r>
                      <a:r>
                        <a:rPr lang="en-US" altLang="zh-TW" sz="1400" u="none" strike="noStrike" dirty="0">
                          <a:effectLst/>
                          <a:latin typeface="メイリオ" panose="020B0604030504040204" pitchFamily="50" charset="-128"/>
                          <a:ea typeface="メイリオ" panose="020B0604030504040204" pitchFamily="50" charset="-128"/>
                        </a:rPr>
                        <a:t>B</a:t>
                      </a:r>
                      <a:r>
                        <a:rPr lang="zh-TW" altLang="en-US" sz="1400" u="none" strike="noStrike" dirty="0">
                          <a:effectLst/>
                          <a:latin typeface="メイリオ" panose="020B0604030504040204" pitchFamily="50" charset="-128"/>
                          <a:ea typeface="メイリオ" panose="020B0604030504040204" pitchFamily="50" charset="-128"/>
                        </a:rPr>
                        <a:t>）小計　④＋⑤</a:t>
                      </a:r>
                      <a:endParaRPr lang="zh-TW"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solidFill>
                      <a:schemeClr val="accent6">
                        <a:lumMod val="20000"/>
                        <a:lumOff val="80000"/>
                      </a:schemeClr>
                    </a:solidFill>
                  </a:tcPr>
                </a:tc>
                <a:tc>
                  <a:txBody>
                    <a:bodyPr/>
                    <a:lstStyle/>
                    <a:p>
                      <a:pPr algn="r" fontAlgn="ctr"/>
                      <a:r>
                        <a:rPr lang="en-US" altLang="ja-JP" sz="1400" u="none" strike="noStrike" dirty="0">
                          <a:effectLst/>
                          <a:latin typeface="+mj-ea"/>
                          <a:ea typeface="+mj-ea"/>
                        </a:rPr>
                        <a:t>436,000</a:t>
                      </a:r>
                      <a:endParaRPr lang="en-US" altLang="ja-JP" sz="1400" b="0" i="0" u="none" strike="noStrike" dirty="0">
                        <a:solidFill>
                          <a:srgbClr val="000000"/>
                        </a:solidFill>
                        <a:effectLst/>
                        <a:latin typeface="+mj-ea"/>
                        <a:ea typeface="+mj-ea"/>
                      </a:endParaRPr>
                    </a:p>
                  </a:txBody>
                  <a:tcPr marL="4763" marR="4763" marT="4763" marB="0" anchor="ctr">
                    <a:solidFill>
                      <a:schemeClr val="accent6">
                        <a:lumMod val="20000"/>
                        <a:lumOff val="80000"/>
                      </a:schemeClr>
                    </a:solidFill>
                  </a:tcPr>
                </a:tc>
                <a:tc>
                  <a:txBody>
                    <a:bodyPr/>
                    <a:lstStyle/>
                    <a:p>
                      <a:pPr algn="r" fontAlgn="ctr"/>
                      <a:r>
                        <a:rPr lang="en-US" altLang="ja-JP" sz="1400" u="none" strike="noStrike" dirty="0">
                          <a:effectLst/>
                          <a:latin typeface="+mj-ea"/>
                          <a:ea typeface="+mj-ea"/>
                        </a:rPr>
                        <a:t>610,400</a:t>
                      </a:r>
                      <a:endParaRPr lang="en-US" altLang="ja-JP" sz="1400" b="0" i="0" u="none" strike="noStrike" dirty="0">
                        <a:solidFill>
                          <a:srgbClr val="000000"/>
                        </a:solidFill>
                        <a:effectLst/>
                        <a:latin typeface="+mj-ea"/>
                        <a:ea typeface="+mj-ea"/>
                      </a:endParaRPr>
                    </a:p>
                  </a:txBody>
                  <a:tcPr marL="4763" marR="4763" marT="4763" marB="0" anchor="ctr">
                    <a:solidFill>
                      <a:schemeClr val="accent6">
                        <a:lumMod val="20000"/>
                        <a:lumOff val="80000"/>
                      </a:schemeClr>
                    </a:solidFill>
                  </a:tcPr>
                </a:tc>
                <a:tc>
                  <a:txBody>
                    <a:bodyPr/>
                    <a:lstStyle/>
                    <a:p>
                      <a:pPr algn="r" fontAlgn="ctr"/>
                      <a:r>
                        <a:rPr lang="en-US" altLang="ja-JP" sz="1400" u="none" strike="noStrike" dirty="0">
                          <a:effectLst/>
                          <a:latin typeface="+mj-ea"/>
                          <a:ea typeface="+mj-ea"/>
                        </a:rPr>
                        <a:t>784,800</a:t>
                      </a:r>
                      <a:endParaRPr lang="en-US" altLang="ja-JP" sz="1400" b="0" i="0" u="none" strike="noStrike" dirty="0">
                        <a:solidFill>
                          <a:srgbClr val="000000"/>
                        </a:solidFill>
                        <a:effectLst/>
                        <a:latin typeface="+mj-ea"/>
                        <a:ea typeface="+mj-ea"/>
                      </a:endParaRPr>
                    </a:p>
                  </a:txBody>
                  <a:tcPr marL="4763" marR="4763" marT="4763" marB="0" anchor="ctr">
                    <a:solidFill>
                      <a:schemeClr val="accent6">
                        <a:lumMod val="20000"/>
                        <a:lumOff val="80000"/>
                      </a:schemeClr>
                    </a:solidFill>
                  </a:tcPr>
                </a:tc>
                <a:tc>
                  <a:txBody>
                    <a:bodyPr/>
                    <a:lstStyle/>
                    <a:p>
                      <a:pPr algn="r" fontAlgn="ctr"/>
                      <a:r>
                        <a:rPr lang="en-US" altLang="ja-JP" sz="1400" u="none" strike="noStrike" dirty="0">
                          <a:effectLst/>
                          <a:latin typeface="+mj-ea"/>
                          <a:ea typeface="+mj-ea"/>
                        </a:rPr>
                        <a:t>959,200</a:t>
                      </a:r>
                      <a:endParaRPr lang="en-US" altLang="ja-JP" sz="1400" b="0" i="0" u="none" strike="noStrike" dirty="0">
                        <a:solidFill>
                          <a:srgbClr val="000000"/>
                        </a:solidFill>
                        <a:effectLst/>
                        <a:latin typeface="+mj-ea"/>
                        <a:ea typeface="+mj-ea"/>
                      </a:endParaRPr>
                    </a:p>
                  </a:txBody>
                  <a:tcPr marL="4763" marR="4763" marT="4763" marB="0" anchor="ctr">
                    <a:solidFill>
                      <a:schemeClr val="accent6">
                        <a:lumMod val="20000"/>
                        <a:lumOff val="80000"/>
                      </a:schemeClr>
                    </a:solidFill>
                  </a:tcPr>
                </a:tc>
                <a:extLst>
                  <a:ext uri="{0D108BD9-81ED-4DB2-BD59-A6C34878D82A}">
                    <a16:rowId xmlns:a16="http://schemas.microsoft.com/office/drawing/2014/main" val="4015491195"/>
                  </a:ext>
                </a:extLst>
              </a:tr>
            </a:tbl>
          </a:graphicData>
        </a:graphic>
      </p:graphicFrame>
      <p:sp>
        <p:nvSpPr>
          <p:cNvPr id="4" name="テキスト ボックス 3">
            <a:extLst>
              <a:ext uri="{FF2B5EF4-FFF2-40B4-BE49-F238E27FC236}">
                <a16:creationId xmlns:a16="http://schemas.microsoft.com/office/drawing/2014/main" id="{3D26262E-9A6E-3E29-88A2-13AD67CDC455}"/>
              </a:ext>
            </a:extLst>
          </p:cNvPr>
          <p:cNvSpPr txBox="1"/>
          <p:nvPr/>
        </p:nvSpPr>
        <p:spPr>
          <a:xfrm>
            <a:off x="548640" y="513805"/>
            <a:ext cx="1800493"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　改定の影響</a:t>
            </a:r>
          </a:p>
        </p:txBody>
      </p:sp>
      <p:graphicFrame>
        <p:nvGraphicFramePr>
          <p:cNvPr id="2" name="表 1">
            <a:extLst>
              <a:ext uri="{FF2B5EF4-FFF2-40B4-BE49-F238E27FC236}">
                <a16:creationId xmlns:a16="http://schemas.microsoft.com/office/drawing/2014/main" id="{992E80D4-377E-CEC4-0A94-2E4F88A6B494}"/>
              </a:ext>
            </a:extLst>
          </p:cNvPr>
          <p:cNvGraphicFramePr>
            <a:graphicFrameLocks noGrp="1"/>
          </p:cNvGraphicFramePr>
          <p:nvPr>
            <p:extLst>
              <p:ext uri="{D42A27DB-BD31-4B8C-83A1-F6EECF244321}">
                <p14:modId xmlns:p14="http://schemas.microsoft.com/office/powerpoint/2010/main" val="2281821246"/>
              </p:ext>
            </p:extLst>
          </p:nvPr>
        </p:nvGraphicFramePr>
        <p:xfrm>
          <a:off x="654050" y="3458328"/>
          <a:ext cx="7740184" cy="3128488"/>
        </p:xfrm>
        <a:graphic>
          <a:graphicData uri="http://schemas.openxmlformats.org/drawingml/2006/table">
            <a:tbl>
              <a:tblPr>
                <a:tableStyleId>{616DA210-FB5B-4158-B5E0-FEB733F419BA}</a:tableStyleId>
              </a:tblPr>
              <a:tblGrid>
                <a:gridCol w="325664">
                  <a:extLst>
                    <a:ext uri="{9D8B030D-6E8A-4147-A177-3AD203B41FA5}">
                      <a16:colId xmlns:a16="http://schemas.microsoft.com/office/drawing/2014/main" val="4276542298"/>
                    </a:ext>
                  </a:extLst>
                </a:gridCol>
                <a:gridCol w="3080657">
                  <a:extLst>
                    <a:ext uri="{9D8B030D-6E8A-4147-A177-3AD203B41FA5}">
                      <a16:colId xmlns:a16="http://schemas.microsoft.com/office/drawing/2014/main" val="3986862308"/>
                    </a:ext>
                  </a:extLst>
                </a:gridCol>
                <a:gridCol w="1012372">
                  <a:extLst>
                    <a:ext uri="{9D8B030D-6E8A-4147-A177-3AD203B41FA5}">
                      <a16:colId xmlns:a16="http://schemas.microsoft.com/office/drawing/2014/main" val="3167503609"/>
                    </a:ext>
                  </a:extLst>
                </a:gridCol>
                <a:gridCol w="1036639">
                  <a:extLst>
                    <a:ext uri="{9D8B030D-6E8A-4147-A177-3AD203B41FA5}">
                      <a16:colId xmlns:a16="http://schemas.microsoft.com/office/drawing/2014/main" val="221657148"/>
                    </a:ext>
                  </a:extLst>
                </a:gridCol>
                <a:gridCol w="1060824">
                  <a:extLst>
                    <a:ext uri="{9D8B030D-6E8A-4147-A177-3AD203B41FA5}">
                      <a16:colId xmlns:a16="http://schemas.microsoft.com/office/drawing/2014/main" val="1280745212"/>
                    </a:ext>
                  </a:extLst>
                </a:gridCol>
                <a:gridCol w="1224028">
                  <a:extLst>
                    <a:ext uri="{9D8B030D-6E8A-4147-A177-3AD203B41FA5}">
                      <a16:colId xmlns:a16="http://schemas.microsoft.com/office/drawing/2014/main" val="2376490876"/>
                    </a:ext>
                  </a:extLst>
                </a:gridCol>
              </a:tblGrid>
              <a:tr h="335343">
                <a:tc>
                  <a:txBody>
                    <a:bodyPr/>
                    <a:lstStyle/>
                    <a:p>
                      <a:pPr algn="l" fontAlgn="ctr"/>
                      <a:endParaRPr lang="ja-JP" altLang="en-US" sz="1400" b="0" i="0" u="none" strike="noStrike" dirty="0">
                        <a:solidFill>
                          <a:srgbClr val="000000"/>
                        </a:solidFill>
                        <a:effectLst/>
                        <a:latin typeface="+mj-ea"/>
                        <a:ea typeface="+mj-ea"/>
                      </a:endParaRPr>
                    </a:p>
                  </a:txBody>
                  <a:tcPr marL="4763" marR="4763" marT="4763" marB="0" anchor="ctr"/>
                </a:tc>
                <a:tc>
                  <a:txBody>
                    <a:bodyPr/>
                    <a:lstStyle/>
                    <a:p>
                      <a:pPr algn="l" fontAlgn="ctr"/>
                      <a:r>
                        <a:rPr lang="ja-JP" altLang="en-US" sz="1400" b="1" u="none" strike="noStrike" dirty="0">
                          <a:effectLst/>
                          <a:latin typeface="+mj-ea"/>
                          <a:ea typeface="+mj-ea"/>
                        </a:rPr>
                        <a:t>特別調剤基本料</a:t>
                      </a:r>
                      <a:r>
                        <a:rPr lang="en-US" altLang="ja-JP" sz="1400" b="1" u="none" strike="noStrike" dirty="0">
                          <a:effectLst/>
                          <a:latin typeface="+mj-ea"/>
                          <a:ea typeface="+mj-ea"/>
                        </a:rPr>
                        <a:t>A</a:t>
                      </a:r>
                      <a:r>
                        <a:rPr lang="ja-JP" altLang="en-US" sz="1400" b="1" u="none" strike="noStrike" dirty="0">
                          <a:effectLst/>
                          <a:latin typeface="+mj-ea"/>
                          <a:ea typeface="+mj-ea"/>
                        </a:rPr>
                        <a:t>・地域支援３</a:t>
                      </a:r>
                      <a:endParaRPr lang="ja-JP" altLang="en-US" sz="1400" b="1" i="0" u="none" strike="noStrike" dirty="0">
                        <a:solidFill>
                          <a:srgbClr val="000000"/>
                        </a:solidFill>
                        <a:effectLst/>
                        <a:latin typeface="+mj-ea"/>
                        <a:ea typeface="+mj-ea"/>
                      </a:endParaRPr>
                    </a:p>
                  </a:txBody>
                  <a:tcPr marL="4763" marR="4763" marT="4763" marB="0" anchor="ctr"/>
                </a:tc>
                <a:tc gridSpan="4">
                  <a:txBody>
                    <a:bodyPr/>
                    <a:lstStyle/>
                    <a:p>
                      <a:pPr algn="ctr" fontAlgn="ctr"/>
                      <a:r>
                        <a:rPr lang="ja-JP" altLang="en-US" sz="1400" u="none" strike="noStrike">
                          <a:effectLst/>
                          <a:latin typeface="+mj-ea"/>
                          <a:ea typeface="+mj-ea"/>
                        </a:rPr>
                        <a:t>受付回数</a:t>
                      </a:r>
                      <a:endParaRPr lang="ja-JP" altLang="en-US" sz="1400" b="0" i="0" u="none" strike="noStrike">
                        <a:solidFill>
                          <a:srgbClr val="000000"/>
                        </a:solidFill>
                        <a:effectLst/>
                        <a:latin typeface="+mj-ea"/>
                        <a:ea typeface="+mj-ea"/>
                      </a:endParaRPr>
                    </a:p>
                  </a:txBody>
                  <a:tcPr marL="4763" marR="4763" marT="4763"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36016514"/>
                  </a:ext>
                </a:extLst>
              </a:tr>
              <a:tr h="280915">
                <a:tc>
                  <a:txBody>
                    <a:bodyPr/>
                    <a:lstStyle/>
                    <a:p>
                      <a:pPr algn="l" fontAlgn="ctr"/>
                      <a:endParaRPr lang="ja-JP" altLang="en-US" sz="1400" b="0" i="0" u="none" strike="noStrike">
                        <a:solidFill>
                          <a:srgbClr val="000000"/>
                        </a:solidFill>
                        <a:effectLst/>
                        <a:latin typeface="+mj-ea"/>
                        <a:ea typeface="+mj-ea"/>
                      </a:endParaRPr>
                    </a:p>
                  </a:txBody>
                  <a:tcPr marL="4763" marR="4763" marT="4763" marB="0" anchor="ctr"/>
                </a:tc>
                <a:tc>
                  <a:txBody>
                    <a:bodyPr/>
                    <a:lstStyle/>
                    <a:p>
                      <a:pPr algn="l" fontAlgn="ctr"/>
                      <a:endParaRPr lang="ja-JP" altLang="en-US" sz="1400" b="0" i="0" u="none" strike="noStrike" dirty="0">
                        <a:solidFill>
                          <a:srgbClr val="000000"/>
                        </a:solidFill>
                        <a:effectLst/>
                        <a:latin typeface="+mj-ea"/>
                        <a:ea typeface="+mj-ea"/>
                      </a:endParaRPr>
                    </a:p>
                  </a:txBody>
                  <a:tcPr marL="4763" marR="4763" marT="4763" marB="0" anchor="ctr"/>
                </a:tc>
                <a:tc>
                  <a:txBody>
                    <a:bodyPr/>
                    <a:lstStyle/>
                    <a:p>
                      <a:pPr algn="r" fontAlgn="ctr"/>
                      <a:r>
                        <a:rPr lang="en-US" altLang="ja-JP" sz="1400" u="none" strike="noStrike" dirty="0">
                          <a:effectLst/>
                          <a:latin typeface="+mj-ea"/>
                          <a:ea typeface="+mj-ea"/>
                        </a:rPr>
                        <a:t>2,000</a:t>
                      </a:r>
                      <a:endParaRPr lang="en-US" altLang="ja-JP" sz="1400" b="0" i="0" u="none" strike="noStrike" dirty="0">
                        <a:solidFill>
                          <a:srgbClr val="000000"/>
                        </a:solidFill>
                        <a:effectLst/>
                        <a:latin typeface="+mj-ea"/>
                        <a:ea typeface="+mj-ea"/>
                      </a:endParaRPr>
                    </a:p>
                  </a:txBody>
                  <a:tcPr marL="4763" marR="4763" marT="4763" marB="0" anchor="ctr"/>
                </a:tc>
                <a:tc>
                  <a:txBody>
                    <a:bodyPr/>
                    <a:lstStyle/>
                    <a:p>
                      <a:pPr algn="r" fontAlgn="ctr"/>
                      <a:r>
                        <a:rPr lang="en-US" altLang="ja-JP" sz="1400" u="none" strike="noStrike" dirty="0">
                          <a:effectLst/>
                          <a:latin typeface="+mj-ea"/>
                          <a:ea typeface="+mj-ea"/>
                        </a:rPr>
                        <a:t>2,500</a:t>
                      </a:r>
                      <a:endParaRPr lang="en-US" altLang="ja-JP" sz="1400" b="0" i="0" u="none" strike="noStrike" dirty="0">
                        <a:solidFill>
                          <a:srgbClr val="000000"/>
                        </a:solidFill>
                        <a:effectLst/>
                        <a:latin typeface="+mj-ea"/>
                        <a:ea typeface="+mj-ea"/>
                      </a:endParaRPr>
                    </a:p>
                  </a:txBody>
                  <a:tcPr marL="4763" marR="4763" marT="4763" marB="0" anchor="ctr"/>
                </a:tc>
                <a:tc>
                  <a:txBody>
                    <a:bodyPr/>
                    <a:lstStyle/>
                    <a:p>
                      <a:pPr algn="r" fontAlgn="ctr"/>
                      <a:r>
                        <a:rPr lang="en-US" altLang="ja-JP" sz="1400" u="none" strike="noStrike" dirty="0">
                          <a:effectLst/>
                          <a:latin typeface="+mj-ea"/>
                          <a:ea typeface="+mj-ea"/>
                        </a:rPr>
                        <a:t>3,000</a:t>
                      </a:r>
                      <a:endParaRPr lang="en-US" altLang="ja-JP" sz="1400" b="0" i="0" u="none" strike="noStrike" dirty="0">
                        <a:solidFill>
                          <a:srgbClr val="000000"/>
                        </a:solidFill>
                        <a:effectLst/>
                        <a:latin typeface="+mj-ea"/>
                        <a:ea typeface="+mj-ea"/>
                      </a:endParaRPr>
                    </a:p>
                  </a:txBody>
                  <a:tcPr marL="4763" marR="4763" marT="4763" marB="0" anchor="ctr"/>
                </a:tc>
                <a:tc>
                  <a:txBody>
                    <a:bodyPr/>
                    <a:lstStyle/>
                    <a:p>
                      <a:pPr algn="r" fontAlgn="ctr"/>
                      <a:r>
                        <a:rPr lang="en-US" altLang="ja-JP" sz="1400" u="none" strike="noStrike" dirty="0">
                          <a:effectLst/>
                          <a:latin typeface="+mj-ea"/>
                          <a:ea typeface="+mj-ea"/>
                        </a:rPr>
                        <a:t>3,500</a:t>
                      </a:r>
                      <a:endParaRPr lang="en-US" altLang="ja-JP" sz="1400" b="0" i="0" u="none" strike="noStrike" dirty="0">
                        <a:solidFill>
                          <a:srgbClr val="000000"/>
                        </a:solidFill>
                        <a:effectLst/>
                        <a:latin typeface="+mj-ea"/>
                        <a:ea typeface="+mj-ea"/>
                      </a:endParaRPr>
                    </a:p>
                  </a:txBody>
                  <a:tcPr marL="4763" marR="4763" marT="4763" marB="0" anchor="ctr"/>
                </a:tc>
                <a:extLst>
                  <a:ext uri="{0D108BD9-81ED-4DB2-BD59-A6C34878D82A}">
                    <a16:rowId xmlns:a16="http://schemas.microsoft.com/office/drawing/2014/main" val="854823785"/>
                  </a:ext>
                </a:extLst>
              </a:tr>
              <a:tr h="386332">
                <a:tc>
                  <a:txBody>
                    <a:bodyPr/>
                    <a:lstStyle/>
                    <a:p>
                      <a:pPr algn="l" fontAlgn="ctr"/>
                      <a:r>
                        <a:rPr lang="ja-JP" altLang="en-US" sz="1400" u="none" strike="noStrike">
                          <a:effectLst/>
                          <a:latin typeface="+mj-ea"/>
                          <a:ea typeface="+mj-ea"/>
                        </a:rPr>
                        <a:t>①</a:t>
                      </a:r>
                      <a:endParaRPr lang="ja-JP" altLang="en-US" sz="1400" b="0" i="0" u="none" strike="noStrike">
                        <a:solidFill>
                          <a:srgbClr val="000000"/>
                        </a:solidFill>
                        <a:effectLst/>
                        <a:latin typeface="+mj-ea"/>
                        <a:ea typeface="+mj-ea"/>
                      </a:endParaRPr>
                    </a:p>
                  </a:txBody>
                  <a:tcPr marL="4763" marR="4763" marT="4763" marB="0" anchor="ctr"/>
                </a:tc>
                <a:tc>
                  <a:txBody>
                    <a:bodyPr/>
                    <a:lstStyle/>
                    <a:p>
                      <a:pPr algn="l" fontAlgn="ctr"/>
                      <a:r>
                        <a:rPr lang="zh-CN" altLang="en-US" sz="1400" u="none" strike="noStrike" dirty="0">
                          <a:effectLst/>
                          <a:latin typeface="メイリオ" panose="020B0604030504040204" pitchFamily="50" charset="-128"/>
                          <a:ea typeface="メイリオ" panose="020B0604030504040204" pitchFamily="50" charset="-128"/>
                        </a:rPr>
                        <a:t>基本料　▲２点</a:t>
                      </a:r>
                      <a:endParaRPr lang="zh-CN"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tc>
                <a:tc>
                  <a:txBody>
                    <a:bodyPr/>
                    <a:lstStyle/>
                    <a:p>
                      <a:pPr algn="r" fontAlgn="ctr"/>
                      <a:r>
                        <a:rPr lang="ja-JP" altLang="en-US" sz="1400" u="none" strike="noStrike">
                          <a:effectLst/>
                          <a:latin typeface="+mj-ea"/>
                          <a:ea typeface="+mj-ea"/>
                        </a:rPr>
                        <a:t>▲ </a:t>
                      </a:r>
                      <a:r>
                        <a:rPr lang="en-US" altLang="ja-JP" sz="1400" u="none" strike="noStrike" dirty="0">
                          <a:effectLst/>
                          <a:latin typeface="+mj-ea"/>
                          <a:ea typeface="+mj-ea"/>
                        </a:rPr>
                        <a:t>40,000</a:t>
                      </a:r>
                      <a:endParaRPr lang="en-US" altLang="ja-JP" sz="1400" b="0" i="0" u="none" strike="noStrike" dirty="0">
                        <a:solidFill>
                          <a:srgbClr val="000000"/>
                        </a:solidFill>
                        <a:effectLst/>
                        <a:latin typeface="+mj-ea"/>
                        <a:ea typeface="+mj-ea"/>
                      </a:endParaRPr>
                    </a:p>
                  </a:txBody>
                  <a:tcPr marL="4763" marR="4763" marT="4763" marB="0" anchor="ctr"/>
                </a:tc>
                <a:tc>
                  <a:txBody>
                    <a:bodyPr/>
                    <a:lstStyle/>
                    <a:p>
                      <a:pPr algn="r" fontAlgn="ctr"/>
                      <a:r>
                        <a:rPr lang="ja-JP" altLang="en-US" sz="1400" u="none" strike="noStrike">
                          <a:effectLst/>
                          <a:latin typeface="+mj-ea"/>
                          <a:ea typeface="+mj-ea"/>
                        </a:rPr>
                        <a:t>▲ </a:t>
                      </a:r>
                      <a:r>
                        <a:rPr lang="en-US" altLang="ja-JP" sz="1400" u="none" strike="noStrike" dirty="0">
                          <a:effectLst/>
                          <a:latin typeface="+mj-ea"/>
                          <a:ea typeface="+mj-ea"/>
                        </a:rPr>
                        <a:t>50,000</a:t>
                      </a:r>
                      <a:endParaRPr lang="en-US" altLang="ja-JP" sz="1400" b="0" i="0" u="none" strike="noStrike" dirty="0">
                        <a:solidFill>
                          <a:srgbClr val="000000"/>
                        </a:solidFill>
                        <a:effectLst/>
                        <a:latin typeface="+mj-ea"/>
                        <a:ea typeface="+mj-ea"/>
                      </a:endParaRPr>
                    </a:p>
                  </a:txBody>
                  <a:tcPr marL="4763" marR="4763" marT="4763" marB="0" anchor="ctr"/>
                </a:tc>
                <a:tc>
                  <a:txBody>
                    <a:bodyPr/>
                    <a:lstStyle/>
                    <a:p>
                      <a:pPr algn="r" fontAlgn="ctr"/>
                      <a:r>
                        <a:rPr lang="ja-JP" altLang="en-US" sz="1400" u="none" strike="noStrike">
                          <a:effectLst/>
                          <a:latin typeface="+mj-ea"/>
                          <a:ea typeface="+mj-ea"/>
                        </a:rPr>
                        <a:t>▲ </a:t>
                      </a:r>
                      <a:r>
                        <a:rPr lang="en-US" altLang="ja-JP" sz="1400" u="none" strike="noStrike" dirty="0">
                          <a:effectLst/>
                          <a:latin typeface="+mj-ea"/>
                          <a:ea typeface="+mj-ea"/>
                        </a:rPr>
                        <a:t>60,000</a:t>
                      </a:r>
                      <a:endParaRPr lang="en-US" altLang="ja-JP" sz="1400" b="0" i="0" u="none" strike="noStrike" dirty="0">
                        <a:solidFill>
                          <a:srgbClr val="000000"/>
                        </a:solidFill>
                        <a:effectLst/>
                        <a:latin typeface="+mj-ea"/>
                        <a:ea typeface="+mj-ea"/>
                      </a:endParaRPr>
                    </a:p>
                  </a:txBody>
                  <a:tcPr marL="4763" marR="4763" marT="4763" marB="0" anchor="ctr"/>
                </a:tc>
                <a:tc>
                  <a:txBody>
                    <a:bodyPr/>
                    <a:lstStyle/>
                    <a:p>
                      <a:pPr algn="r" fontAlgn="ctr"/>
                      <a:r>
                        <a:rPr lang="ja-JP" altLang="en-US" sz="1400" u="none" strike="noStrike">
                          <a:effectLst/>
                          <a:latin typeface="+mj-ea"/>
                          <a:ea typeface="+mj-ea"/>
                        </a:rPr>
                        <a:t>▲ </a:t>
                      </a:r>
                      <a:r>
                        <a:rPr lang="en-US" altLang="ja-JP" sz="1400" u="none" strike="noStrike" dirty="0">
                          <a:effectLst/>
                          <a:latin typeface="+mj-ea"/>
                          <a:ea typeface="+mj-ea"/>
                        </a:rPr>
                        <a:t>70,000</a:t>
                      </a:r>
                      <a:endParaRPr lang="en-US" altLang="ja-JP" sz="1400" b="0" i="0" u="none" strike="noStrike" dirty="0">
                        <a:solidFill>
                          <a:srgbClr val="000000"/>
                        </a:solidFill>
                        <a:effectLst/>
                        <a:latin typeface="+mj-ea"/>
                        <a:ea typeface="+mj-ea"/>
                      </a:endParaRPr>
                    </a:p>
                  </a:txBody>
                  <a:tcPr marL="4763" marR="4763" marT="4763" marB="0" anchor="ctr"/>
                </a:tc>
                <a:extLst>
                  <a:ext uri="{0D108BD9-81ED-4DB2-BD59-A6C34878D82A}">
                    <a16:rowId xmlns:a16="http://schemas.microsoft.com/office/drawing/2014/main" val="1040818176"/>
                  </a:ext>
                </a:extLst>
              </a:tr>
              <a:tr h="386332">
                <a:tc>
                  <a:txBody>
                    <a:bodyPr/>
                    <a:lstStyle/>
                    <a:p>
                      <a:pPr algn="l" fontAlgn="ctr"/>
                      <a:r>
                        <a:rPr lang="ja-JP" altLang="en-US" sz="1400" u="none" strike="noStrike">
                          <a:effectLst/>
                          <a:latin typeface="+mj-ea"/>
                          <a:ea typeface="+mj-ea"/>
                        </a:rPr>
                        <a:t>②</a:t>
                      </a:r>
                      <a:endParaRPr lang="ja-JP" altLang="en-US" sz="1400" b="0" i="0" u="none" strike="noStrike">
                        <a:solidFill>
                          <a:srgbClr val="000000"/>
                        </a:solidFill>
                        <a:effectLst/>
                        <a:latin typeface="+mj-ea"/>
                        <a:ea typeface="+mj-ea"/>
                      </a:endParaRPr>
                    </a:p>
                  </a:txBody>
                  <a:tcPr marL="4763" marR="4763" marT="4763" marB="0" anchor="ctr"/>
                </a:tc>
                <a:tc>
                  <a:txBody>
                    <a:bodyPr/>
                    <a:lstStyle/>
                    <a:p>
                      <a:pPr algn="l" fontAlgn="ctr"/>
                      <a:r>
                        <a:rPr lang="ja-JP" altLang="en-US" sz="1400" u="none" strike="noStrike">
                          <a:effectLst/>
                          <a:latin typeface="+mj-ea"/>
                          <a:ea typeface="+mj-ea"/>
                        </a:rPr>
                        <a:t>連携強化算定不可（▲</a:t>
                      </a:r>
                      <a:r>
                        <a:rPr lang="en-US" altLang="ja-JP" sz="1400" u="none" strike="noStrike" dirty="0">
                          <a:effectLst/>
                          <a:latin typeface="+mj-ea"/>
                          <a:ea typeface="+mj-ea"/>
                        </a:rPr>
                        <a:t>2</a:t>
                      </a:r>
                      <a:r>
                        <a:rPr lang="ja-JP" altLang="en-US" sz="1400" u="none" strike="noStrike">
                          <a:effectLst/>
                          <a:latin typeface="+mj-ea"/>
                          <a:ea typeface="+mj-ea"/>
                        </a:rPr>
                        <a:t>点）</a:t>
                      </a:r>
                      <a:endParaRPr lang="ja-JP" altLang="en-US" sz="1400" b="0" i="0" u="none" strike="noStrike">
                        <a:solidFill>
                          <a:srgbClr val="000000"/>
                        </a:solidFill>
                        <a:effectLst/>
                        <a:latin typeface="+mj-ea"/>
                        <a:ea typeface="+mj-ea"/>
                      </a:endParaRPr>
                    </a:p>
                  </a:txBody>
                  <a:tcPr marL="4763" marR="4763" marT="4763" marB="0" anchor="ctr"/>
                </a:tc>
                <a:tc>
                  <a:txBody>
                    <a:bodyPr/>
                    <a:lstStyle/>
                    <a:p>
                      <a:pPr algn="r" fontAlgn="ctr"/>
                      <a:r>
                        <a:rPr lang="ja-JP" altLang="en-US" sz="1400" u="none" strike="noStrike">
                          <a:effectLst/>
                          <a:latin typeface="+mj-ea"/>
                          <a:ea typeface="+mj-ea"/>
                        </a:rPr>
                        <a:t>▲ </a:t>
                      </a:r>
                      <a:r>
                        <a:rPr lang="en-US" altLang="ja-JP" sz="1400" u="none" strike="noStrike" dirty="0">
                          <a:effectLst/>
                          <a:latin typeface="+mj-ea"/>
                          <a:ea typeface="+mj-ea"/>
                        </a:rPr>
                        <a:t>40,000</a:t>
                      </a:r>
                      <a:endParaRPr lang="en-US" altLang="ja-JP" sz="1400" b="0" i="0" u="none" strike="noStrike" dirty="0">
                        <a:solidFill>
                          <a:srgbClr val="000000"/>
                        </a:solidFill>
                        <a:effectLst/>
                        <a:latin typeface="+mj-ea"/>
                        <a:ea typeface="+mj-ea"/>
                      </a:endParaRPr>
                    </a:p>
                  </a:txBody>
                  <a:tcPr marL="4763" marR="4763" marT="4763" marB="0" anchor="ctr"/>
                </a:tc>
                <a:tc>
                  <a:txBody>
                    <a:bodyPr/>
                    <a:lstStyle/>
                    <a:p>
                      <a:pPr algn="r" fontAlgn="ctr"/>
                      <a:r>
                        <a:rPr lang="ja-JP" altLang="en-US" sz="1400" u="none" strike="noStrike">
                          <a:effectLst/>
                          <a:latin typeface="+mj-ea"/>
                          <a:ea typeface="+mj-ea"/>
                        </a:rPr>
                        <a:t>▲ </a:t>
                      </a:r>
                      <a:r>
                        <a:rPr lang="en-US" altLang="ja-JP" sz="1400" u="none" strike="noStrike" dirty="0">
                          <a:effectLst/>
                          <a:latin typeface="+mj-ea"/>
                          <a:ea typeface="+mj-ea"/>
                        </a:rPr>
                        <a:t>50,000</a:t>
                      </a:r>
                      <a:endParaRPr lang="en-US" altLang="ja-JP" sz="1400" b="0" i="0" u="none" strike="noStrike" dirty="0">
                        <a:solidFill>
                          <a:srgbClr val="000000"/>
                        </a:solidFill>
                        <a:effectLst/>
                        <a:latin typeface="+mj-ea"/>
                        <a:ea typeface="+mj-ea"/>
                      </a:endParaRPr>
                    </a:p>
                  </a:txBody>
                  <a:tcPr marL="4763" marR="4763" marT="4763" marB="0" anchor="ctr"/>
                </a:tc>
                <a:tc>
                  <a:txBody>
                    <a:bodyPr/>
                    <a:lstStyle/>
                    <a:p>
                      <a:pPr algn="r" fontAlgn="ctr"/>
                      <a:r>
                        <a:rPr lang="ja-JP" altLang="en-US" sz="1400" u="none" strike="noStrike">
                          <a:effectLst/>
                          <a:latin typeface="+mj-ea"/>
                          <a:ea typeface="+mj-ea"/>
                        </a:rPr>
                        <a:t>▲ </a:t>
                      </a:r>
                      <a:r>
                        <a:rPr lang="en-US" altLang="ja-JP" sz="1400" u="none" strike="noStrike" dirty="0">
                          <a:effectLst/>
                          <a:latin typeface="+mj-ea"/>
                          <a:ea typeface="+mj-ea"/>
                        </a:rPr>
                        <a:t>60,000</a:t>
                      </a:r>
                      <a:endParaRPr lang="en-US" altLang="ja-JP" sz="1400" b="0" i="0" u="none" strike="noStrike" dirty="0">
                        <a:solidFill>
                          <a:srgbClr val="000000"/>
                        </a:solidFill>
                        <a:effectLst/>
                        <a:latin typeface="+mj-ea"/>
                        <a:ea typeface="+mj-ea"/>
                      </a:endParaRPr>
                    </a:p>
                  </a:txBody>
                  <a:tcPr marL="4763" marR="4763" marT="4763" marB="0" anchor="ctr"/>
                </a:tc>
                <a:tc>
                  <a:txBody>
                    <a:bodyPr/>
                    <a:lstStyle/>
                    <a:p>
                      <a:pPr algn="r" fontAlgn="ctr"/>
                      <a:r>
                        <a:rPr lang="ja-JP" altLang="en-US" sz="1400" u="none" strike="noStrike">
                          <a:effectLst/>
                          <a:latin typeface="+mj-ea"/>
                          <a:ea typeface="+mj-ea"/>
                        </a:rPr>
                        <a:t>▲ </a:t>
                      </a:r>
                      <a:r>
                        <a:rPr lang="en-US" altLang="ja-JP" sz="1400" u="none" strike="noStrike" dirty="0">
                          <a:effectLst/>
                          <a:latin typeface="+mj-ea"/>
                          <a:ea typeface="+mj-ea"/>
                        </a:rPr>
                        <a:t>70,000</a:t>
                      </a:r>
                      <a:endParaRPr lang="en-US" altLang="ja-JP" sz="1400" b="0" i="0" u="none" strike="noStrike" dirty="0">
                        <a:solidFill>
                          <a:srgbClr val="000000"/>
                        </a:solidFill>
                        <a:effectLst/>
                        <a:latin typeface="+mj-ea"/>
                        <a:ea typeface="+mj-ea"/>
                      </a:endParaRPr>
                    </a:p>
                  </a:txBody>
                  <a:tcPr marL="4763" marR="4763" marT="4763" marB="0" anchor="ctr"/>
                </a:tc>
                <a:extLst>
                  <a:ext uri="{0D108BD9-81ED-4DB2-BD59-A6C34878D82A}">
                    <a16:rowId xmlns:a16="http://schemas.microsoft.com/office/drawing/2014/main" val="3512607418"/>
                  </a:ext>
                </a:extLst>
              </a:tr>
              <a:tr h="290285">
                <a:tc>
                  <a:txBody>
                    <a:bodyPr/>
                    <a:lstStyle/>
                    <a:p>
                      <a:pPr algn="l" fontAlgn="ctr"/>
                      <a:r>
                        <a:rPr lang="ja-JP" altLang="en-US" sz="1400" u="none" strike="noStrike">
                          <a:effectLst/>
                          <a:latin typeface="+mj-ea"/>
                          <a:ea typeface="+mj-ea"/>
                        </a:rPr>
                        <a:t>③</a:t>
                      </a:r>
                      <a:endParaRPr lang="ja-JP" altLang="en-US" sz="1400" b="0" i="0" u="none" strike="noStrike">
                        <a:solidFill>
                          <a:srgbClr val="000000"/>
                        </a:solidFill>
                        <a:effectLst/>
                        <a:latin typeface="+mj-ea"/>
                        <a:ea typeface="+mj-ea"/>
                      </a:endParaRPr>
                    </a:p>
                  </a:txBody>
                  <a:tcPr marL="4763" marR="4763" marT="4763" marB="0" anchor="ctr"/>
                </a:tc>
                <a:tc>
                  <a:txBody>
                    <a:bodyPr/>
                    <a:lstStyle/>
                    <a:p>
                      <a:pPr algn="l" fontAlgn="ctr"/>
                      <a:r>
                        <a:rPr lang="ja-JP" altLang="en-US" sz="1400" u="none" strike="noStrike">
                          <a:effectLst/>
                          <a:latin typeface="+mj-ea"/>
                          <a:ea typeface="+mj-ea"/>
                        </a:rPr>
                        <a:t>医療</a:t>
                      </a:r>
                      <a:r>
                        <a:rPr lang="en-US" sz="1400" u="none" strike="noStrike" dirty="0">
                          <a:effectLst/>
                          <a:latin typeface="+mj-ea"/>
                          <a:ea typeface="+mj-ea"/>
                        </a:rPr>
                        <a:t>DX</a:t>
                      </a:r>
                      <a:r>
                        <a:rPr lang="ja-JP" altLang="en-US" sz="1400" u="none" strike="noStrike">
                          <a:effectLst/>
                          <a:latin typeface="+mj-ea"/>
                          <a:ea typeface="+mj-ea"/>
                        </a:rPr>
                        <a:t>推進（＋</a:t>
                      </a:r>
                      <a:r>
                        <a:rPr lang="en-US" altLang="ja-JP" sz="1400" u="none" strike="noStrike" dirty="0">
                          <a:effectLst/>
                          <a:latin typeface="+mj-ea"/>
                          <a:ea typeface="+mj-ea"/>
                        </a:rPr>
                        <a:t>4</a:t>
                      </a:r>
                      <a:r>
                        <a:rPr lang="ja-JP" altLang="en-US" sz="1400" u="none" strike="noStrike">
                          <a:effectLst/>
                          <a:latin typeface="+mj-ea"/>
                          <a:ea typeface="+mj-ea"/>
                        </a:rPr>
                        <a:t>点）</a:t>
                      </a:r>
                      <a:r>
                        <a:rPr lang="en-US" altLang="ja-JP" sz="1400" u="none" strike="noStrike" dirty="0">
                          <a:effectLst/>
                          <a:latin typeface="+mj-ea"/>
                          <a:ea typeface="+mj-ea"/>
                        </a:rPr>
                        <a:t>90</a:t>
                      </a:r>
                      <a:r>
                        <a:rPr lang="ja-JP" altLang="en-US" sz="1400" u="none" strike="noStrike">
                          <a:effectLst/>
                          <a:latin typeface="+mj-ea"/>
                          <a:ea typeface="+mj-ea"/>
                        </a:rPr>
                        <a:t>％</a:t>
                      </a:r>
                      <a:endParaRPr lang="ja-JP" altLang="en-US" sz="1400" b="0" i="0" u="none" strike="noStrike">
                        <a:solidFill>
                          <a:srgbClr val="000000"/>
                        </a:solidFill>
                        <a:effectLst/>
                        <a:latin typeface="+mj-ea"/>
                        <a:ea typeface="+mj-ea"/>
                      </a:endParaRPr>
                    </a:p>
                  </a:txBody>
                  <a:tcPr marL="4763" marR="4763" marT="4763" marB="0" anchor="ctr"/>
                </a:tc>
                <a:tc>
                  <a:txBody>
                    <a:bodyPr/>
                    <a:lstStyle/>
                    <a:p>
                      <a:pPr algn="r" fontAlgn="ctr"/>
                      <a:r>
                        <a:rPr lang="en-US" altLang="ja-JP" sz="1400" u="none" strike="noStrike" dirty="0">
                          <a:effectLst/>
                          <a:latin typeface="+mj-ea"/>
                          <a:ea typeface="+mj-ea"/>
                        </a:rPr>
                        <a:t>72,000</a:t>
                      </a:r>
                      <a:endParaRPr lang="en-US" altLang="ja-JP" sz="1400" b="0" i="0" u="none" strike="noStrike" dirty="0">
                        <a:solidFill>
                          <a:srgbClr val="000000"/>
                        </a:solidFill>
                        <a:effectLst/>
                        <a:latin typeface="+mj-ea"/>
                        <a:ea typeface="+mj-ea"/>
                      </a:endParaRPr>
                    </a:p>
                  </a:txBody>
                  <a:tcPr marL="4763" marR="4763" marT="4763" marB="0" anchor="ctr"/>
                </a:tc>
                <a:tc>
                  <a:txBody>
                    <a:bodyPr/>
                    <a:lstStyle/>
                    <a:p>
                      <a:pPr algn="r" fontAlgn="ctr"/>
                      <a:r>
                        <a:rPr lang="en-US" altLang="ja-JP" sz="1400" u="none" strike="noStrike" dirty="0">
                          <a:effectLst/>
                          <a:latin typeface="+mj-ea"/>
                          <a:ea typeface="+mj-ea"/>
                        </a:rPr>
                        <a:t>90,000</a:t>
                      </a:r>
                      <a:endParaRPr lang="en-US" altLang="ja-JP" sz="1400" b="0" i="0" u="none" strike="noStrike" dirty="0">
                        <a:solidFill>
                          <a:srgbClr val="000000"/>
                        </a:solidFill>
                        <a:effectLst/>
                        <a:latin typeface="+mj-ea"/>
                        <a:ea typeface="+mj-ea"/>
                      </a:endParaRPr>
                    </a:p>
                  </a:txBody>
                  <a:tcPr marL="4763" marR="4763" marT="4763" marB="0" anchor="ctr"/>
                </a:tc>
                <a:tc>
                  <a:txBody>
                    <a:bodyPr/>
                    <a:lstStyle/>
                    <a:p>
                      <a:pPr algn="r" fontAlgn="ctr"/>
                      <a:r>
                        <a:rPr lang="en-US" altLang="ja-JP" sz="1400" u="none" strike="noStrike" dirty="0">
                          <a:effectLst/>
                          <a:latin typeface="+mj-ea"/>
                          <a:ea typeface="+mj-ea"/>
                        </a:rPr>
                        <a:t>108,000</a:t>
                      </a:r>
                      <a:endParaRPr lang="en-US" altLang="ja-JP" sz="1400" b="0" i="0" u="none" strike="noStrike" dirty="0">
                        <a:solidFill>
                          <a:srgbClr val="000000"/>
                        </a:solidFill>
                        <a:effectLst/>
                        <a:latin typeface="+mj-ea"/>
                        <a:ea typeface="+mj-ea"/>
                      </a:endParaRPr>
                    </a:p>
                  </a:txBody>
                  <a:tcPr marL="4763" marR="4763" marT="4763" marB="0" anchor="ctr"/>
                </a:tc>
                <a:tc>
                  <a:txBody>
                    <a:bodyPr/>
                    <a:lstStyle/>
                    <a:p>
                      <a:pPr algn="r" fontAlgn="ctr"/>
                      <a:r>
                        <a:rPr lang="en-US" altLang="ja-JP" sz="1400" u="none" strike="noStrike" dirty="0">
                          <a:effectLst/>
                          <a:latin typeface="+mj-ea"/>
                          <a:ea typeface="+mj-ea"/>
                        </a:rPr>
                        <a:t>126,000</a:t>
                      </a:r>
                      <a:endParaRPr lang="en-US" altLang="ja-JP" sz="1400" b="0" i="0" u="none" strike="noStrike" dirty="0">
                        <a:solidFill>
                          <a:srgbClr val="000000"/>
                        </a:solidFill>
                        <a:effectLst/>
                        <a:latin typeface="+mj-ea"/>
                        <a:ea typeface="+mj-ea"/>
                      </a:endParaRPr>
                    </a:p>
                  </a:txBody>
                  <a:tcPr marL="4763" marR="4763" marT="4763" marB="0" anchor="ctr"/>
                </a:tc>
                <a:extLst>
                  <a:ext uri="{0D108BD9-81ED-4DB2-BD59-A6C34878D82A}">
                    <a16:rowId xmlns:a16="http://schemas.microsoft.com/office/drawing/2014/main" val="3616099295"/>
                  </a:ext>
                </a:extLst>
              </a:tr>
              <a:tr h="290285">
                <a:tc>
                  <a:txBody>
                    <a:bodyPr/>
                    <a:lstStyle/>
                    <a:p>
                      <a:pPr algn="l" fontAlgn="ctr"/>
                      <a:r>
                        <a:rPr lang="ja-JP" altLang="en-US" sz="1400" u="none" strike="noStrike" dirty="0">
                          <a:effectLst/>
                          <a:latin typeface="+mj-ea"/>
                          <a:ea typeface="+mj-ea"/>
                        </a:rPr>
                        <a:t>④</a:t>
                      </a:r>
                      <a:endParaRPr lang="ja-JP" altLang="en-US" sz="1400" b="0" i="0" u="none" strike="noStrike" dirty="0">
                        <a:solidFill>
                          <a:srgbClr val="000000"/>
                        </a:solidFill>
                        <a:effectLst/>
                        <a:latin typeface="+mj-ea"/>
                        <a:ea typeface="+mj-ea"/>
                      </a:endParaRPr>
                    </a:p>
                  </a:txBody>
                  <a:tcPr marL="4763" marR="4763" marT="4763" marB="0" anchor="ctr">
                    <a:solidFill>
                      <a:schemeClr val="accent6">
                        <a:lumMod val="20000"/>
                        <a:lumOff val="80000"/>
                      </a:schemeClr>
                    </a:solidFill>
                  </a:tcPr>
                </a:tc>
                <a:tc>
                  <a:txBody>
                    <a:bodyPr/>
                    <a:lstStyle/>
                    <a:p>
                      <a:pPr algn="l" fontAlgn="ctr"/>
                      <a:r>
                        <a:rPr lang="zh-TW" altLang="en-US" sz="1400" u="none" strike="noStrike" dirty="0">
                          <a:effectLst/>
                          <a:latin typeface="メイリオ" panose="020B0604030504040204" pitchFamily="50" charset="-128"/>
                          <a:ea typeface="メイリオ" panose="020B0604030504040204" pitchFamily="50" charset="-128"/>
                        </a:rPr>
                        <a:t>（</a:t>
                      </a:r>
                      <a:r>
                        <a:rPr lang="en-US" altLang="zh-TW" sz="1400" u="none" strike="noStrike" dirty="0">
                          <a:effectLst/>
                          <a:latin typeface="メイリオ" panose="020B0604030504040204" pitchFamily="50" charset="-128"/>
                          <a:ea typeface="メイリオ" panose="020B0604030504040204" pitchFamily="50" charset="-128"/>
                        </a:rPr>
                        <a:t>A</a:t>
                      </a:r>
                      <a:r>
                        <a:rPr lang="zh-TW" altLang="en-US" sz="1400" u="none" strike="noStrike" dirty="0">
                          <a:effectLst/>
                          <a:latin typeface="メイリオ" panose="020B0604030504040204" pitchFamily="50" charset="-128"/>
                          <a:ea typeface="メイリオ" panose="020B0604030504040204" pitchFamily="50" charset="-128"/>
                        </a:rPr>
                        <a:t>）小計　①＋②＋③</a:t>
                      </a:r>
                      <a:endParaRPr lang="zh-TW"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solidFill>
                      <a:schemeClr val="accent6">
                        <a:lumMod val="20000"/>
                        <a:lumOff val="80000"/>
                      </a:schemeClr>
                    </a:solidFill>
                  </a:tcPr>
                </a:tc>
                <a:tc>
                  <a:txBody>
                    <a:bodyPr/>
                    <a:lstStyle/>
                    <a:p>
                      <a:pPr algn="r" fontAlgn="ctr"/>
                      <a:r>
                        <a:rPr lang="ja-JP" altLang="en-US" sz="1400" u="none" strike="noStrike" dirty="0">
                          <a:effectLst/>
                          <a:latin typeface="+mj-ea"/>
                          <a:ea typeface="+mj-ea"/>
                        </a:rPr>
                        <a:t>▲ </a:t>
                      </a:r>
                      <a:r>
                        <a:rPr lang="en-US" altLang="ja-JP" sz="1400" u="none" strike="noStrike" dirty="0">
                          <a:effectLst/>
                          <a:latin typeface="+mj-ea"/>
                          <a:ea typeface="+mj-ea"/>
                        </a:rPr>
                        <a:t>8,000</a:t>
                      </a:r>
                      <a:endParaRPr lang="en-US" altLang="ja-JP" sz="1400" b="0" i="0" u="none" strike="noStrike" dirty="0">
                        <a:solidFill>
                          <a:srgbClr val="000000"/>
                        </a:solidFill>
                        <a:effectLst/>
                        <a:latin typeface="+mj-ea"/>
                        <a:ea typeface="+mj-ea"/>
                      </a:endParaRPr>
                    </a:p>
                  </a:txBody>
                  <a:tcPr marL="4763" marR="4763" marT="4763" marB="0" anchor="ctr">
                    <a:solidFill>
                      <a:schemeClr val="accent6">
                        <a:lumMod val="20000"/>
                        <a:lumOff val="80000"/>
                      </a:schemeClr>
                    </a:solidFill>
                  </a:tcPr>
                </a:tc>
                <a:tc>
                  <a:txBody>
                    <a:bodyPr/>
                    <a:lstStyle/>
                    <a:p>
                      <a:pPr algn="r" fontAlgn="ctr"/>
                      <a:r>
                        <a:rPr lang="ja-JP" altLang="en-US" sz="1400" u="none" strike="noStrike" dirty="0">
                          <a:effectLst/>
                          <a:latin typeface="+mj-ea"/>
                          <a:ea typeface="+mj-ea"/>
                        </a:rPr>
                        <a:t>▲ </a:t>
                      </a:r>
                      <a:r>
                        <a:rPr lang="en-US" altLang="ja-JP" sz="1400" u="none" strike="noStrike" dirty="0">
                          <a:effectLst/>
                          <a:latin typeface="+mj-ea"/>
                          <a:ea typeface="+mj-ea"/>
                        </a:rPr>
                        <a:t>10,000</a:t>
                      </a:r>
                      <a:endParaRPr lang="en-US" altLang="ja-JP" sz="1400" b="0" i="0" u="none" strike="noStrike" dirty="0">
                        <a:solidFill>
                          <a:srgbClr val="000000"/>
                        </a:solidFill>
                        <a:effectLst/>
                        <a:latin typeface="+mj-ea"/>
                        <a:ea typeface="+mj-ea"/>
                      </a:endParaRPr>
                    </a:p>
                  </a:txBody>
                  <a:tcPr marL="4763" marR="4763" marT="4763" marB="0" anchor="ctr">
                    <a:solidFill>
                      <a:schemeClr val="accent6">
                        <a:lumMod val="20000"/>
                        <a:lumOff val="80000"/>
                      </a:schemeClr>
                    </a:solidFill>
                  </a:tcPr>
                </a:tc>
                <a:tc>
                  <a:txBody>
                    <a:bodyPr/>
                    <a:lstStyle/>
                    <a:p>
                      <a:pPr algn="r" fontAlgn="ctr"/>
                      <a:r>
                        <a:rPr lang="ja-JP" altLang="en-US" sz="1400" u="none" strike="noStrike" dirty="0">
                          <a:effectLst/>
                          <a:latin typeface="+mj-ea"/>
                          <a:ea typeface="+mj-ea"/>
                        </a:rPr>
                        <a:t>▲ </a:t>
                      </a:r>
                      <a:r>
                        <a:rPr lang="en-US" altLang="ja-JP" sz="1400" u="none" strike="noStrike" dirty="0">
                          <a:effectLst/>
                          <a:latin typeface="+mj-ea"/>
                          <a:ea typeface="+mj-ea"/>
                        </a:rPr>
                        <a:t>12,000</a:t>
                      </a:r>
                      <a:endParaRPr lang="en-US" altLang="ja-JP" sz="1400" b="0" i="0" u="none" strike="noStrike" dirty="0">
                        <a:solidFill>
                          <a:srgbClr val="000000"/>
                        </a:solidFill>
                        <a:effectLst/>
                        <a:latin typeface="+mj-ea"/>
                        <a:ea typeface="+mj-ea"/>
                      </a:endParaRPr>
                    </a:p>
                  </a:txBody>
                  <a:tcPr marL="4763" marR="4763" marT="4763" marB="0" anchor="ctr">
                    <a:solidFill>
                      <a:schemeClr val="accent6">
                        <a:lumMod val="20000"/>
                        <a:lumOff val="80000"/>
                      </a:schemeClr>
                    </a:solidFill>
                  </a:tcPr>
                </a:tc>
                <a:tc>
                  <a:txBody>
                    <a:bodyPr/>
                    <a:lstStyle/>
                    <a:p>
                      <a:pPr algn="r" fontAlgn="ctr"/>
                      <a:r>
                        <a:rPr lang="ja-JP" altLang="en-US" sz="1400" u="none" strike="noStrike" dirty="0">
                          <a:effectLst/>
                          <a:latin typeface="+mj-ea"/>
                          <a:ea typeface="+mj-ea"/>
                        </a:rPr>
                        <a:t>▲ </a:t>
                      </a:r>
                      <a:r>
                        <a:rPr lang="en-US" altLang="ja-JP" sz="1400" u="none" strike="noStrike" dirty="0">
                          <a:effectLst/>
                          <a:latin typeface="+mj-ea"/>
                          <a:ea typeface="+mj-ea"/>
                        </a:rPr>
                        <a:t>14,000</a:t>
                      </a:r>
                      <a:endParaRPr lang="en-US" altLang="ja-JP" sz="1400" b="0" i="0" u="none" strike="noStrike" dirty="0">
                        <a:solidFill>
                          <a:srgbClr val="000000"/>
                        </a:solidFill>
                        <a:effectLst/>
                        <a:latin typeface="+mj-ea"/>
                        <a:ea typeface="+mj-ea"/>
                      </a:endParaRPr>
                    </a:p>
                  </a:txBody>
                  <a:tcPr marL="4763" marR="4763" marT="4763" marB="0" anchor="ctr">
                    <a:solidFill>
                      <a:schemeClr val="accent6">
                        <a:lumMod val="20000"/>
                        <a:lumOff val="80000"/>
                      </a:schemeClr>
                    </a:solidFill>
                  </a:tcPr>
                </a:tc>
                <a:extLst>
                  <a:ext uri="{0D108BD9-81ED-4DB2-BD59-A6C34878D82A}">
                    <a16:rowId xmlns:a16="http://schemas.microsoft.com/office/drawing/2014/main" val="3168940503"/>
                  </a:ext>
                </a:extLst>
              </a:tr>
              <a:tr h="386332">
                <a:tc>
                  <a:txBody>
                    <a:bodyPr/>
                    <a:lstStyle/>
                    <a:p>
                      <a:pPr algn="l" fontAlgn="ctr"/>
                      <a:r>
                        <a:rPr lang="ja-JP" altLang="en-US" sz="1400" u="none" strike="noStrike">
                          <a:effectLst/>
                          <a:latin typeface="+mj-ea"/>
                          <a:ea typeface="+mj-ea"/>
                        </a:rPr>
                        <a:t>⑤</a:t>
                      </a:r>
                      <a:endParaRPr lang="ja-JP" altLang="en-US" sz="1400" b="0" i="0" u="none" strike="noStrike">
                        <a:solidFill>
                          <a:srgbClr val="000000"/>
                        </a:solidFill>
                        <a:effectLst/>
                        <a:latin typeface="+mj-ea"/>
                        <a:ea typeface="+mj-ea"/>
                      </a:endParaRPr>
                    </a:p>
                  </a:txBody>
                  <a:tcPr marL="4763" marR="4763" marT="4763" marB="0" anchor="ctr"/>
                </a:tc>
                <a:tc>
                  <a:txBody>
                    <a:bodyPr/>
                    <a:lstStyle/>
                    <a:p>
                      <a:pPr algn="l" fontAlgn="ctr"/>
                      <a:r>
                        <a:rPr lang="zh-CN" altLang="en-US" sz="1400" u="none" strike="noStrike" dirty="0">
                          <a:effectLst/>
                          <a:latin typeface="メイリオ" panose="020B0604030504040204" pitchFamily="50" charset="-128"/>
                          <a:ea typeface="メイリオ" panose="020B0604030504040204" pitchFamily="50" charset="-128"/>
                        </a:rPr>
                        <a:t>地域支援３　（▲</a:t>
                      </a:r>
                      <a:r>
                        <a:rPr lang="en-US" altLang="zh-CN" sz="1400" u="none" strike="noStrike" dirty="0">
                          <a:effectLst/>
                          <a:latin typeface="メイリオ" panose="020B0604030504040204" pitchFamily="50" charset="-128"/>
                          <a:ea typeface="メイリオ" panose="020B0604030504040204" pitchFamily="50" charset="-128"/>
                        </a:rPr>
                        <a:t>12</a:t>
                      </a:r>
                      <a:r>
                        <a:rPr lang="zh-CN" altLang="en-US" sz="1400" u="none" strike="noStrike" dirty="0">
                          <a:effectLst/>
                          <a:latin typeface="メイリオ" panose="020B0604030504040204" pitchFamily="50" charset="-128"/>
                          <a:ea typeface="メイリオ" panose="020B0604030504040204" pitchFamily="50" charset="-128"/>
                        </a:rPr>
                        <a:t>点）</a:t>
                      </a:r>
                      <a:endParaRPr lang="zh-CN"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tc>
                <a:tc>
                  <a:txBody>
                    <a:bodyPr/>
                    <a:lstStyle/>
                    <a:p>
                      <a:pPr algn="r" fontAlgn="ctr"/>
                      <a:r>
                        <a:rPr lang="ja-JP" altLang="en-US" sz="1400" u="none" strike="noStrike">
                          <a:effectLst/>
                          <a:latin typeface="+mj-ea"/>
                          <a:ea typeface="+mj-ea"/>
                        </a:rPr>
                        <a:t>▲ </a:t>
                      </a:r>
                      <a:r>
                        <a:rPr lang="en-US" altLang="ja-JP" sz="1400" u="none" strike="noStrike" dirty="0">
                          <a:effectLst/>
                          <a:latin typeface="+mj-ea"/>
                          <a:ea typeface="+mj-ea"/>
                        </a:rPr>
                        <a:t>240,000</a:t>
                      </a:r>
                      <a:endParaRPr lang="en-US" altLang="ja-JP" sz="1400" b="0" i="0" u="none" strike="noStrike" dirty="0">
                        <a:solidFill>
                          <a:srgbClr val="000000"/>
                        </a:solidFill>
                        <a:effectLst/>
                        <a:latin typeface="+mj-ea"/>
                        <a:ea typeface="+mj-ea"/>
                      </a:endParaRPr>
                    </a:p>
                  </a:txBody>
                  <a:tcPr marL="4763" marR="4763" marT="4763" marB="0" anchor="ctr"/>
                </a:tc>
                <a:tc>
                  <a:txBody>
                    <a:bodyPr/>
                    <a:lstStyle/>
                    <a:p>
                      <a:pPr algn="r" fontAlgn="ctr"/>
                      <a:r>
                        <a:rPr lang="ja-JP" altLang="en-US" sz="1400" u="none" strike="noStrike">
                          <a:effectLst/>
                          <a:latin typeface="+mj-ea"/>
                          <a:ea typeface="+mj-ea"/>
                        </a:rPr>
                        <a:t>▲ </a:t>
                      </a:r>
                      <a:r>
                        <a:rPr lang="en-US" altLang="ja-JP" sz="1400" u="none" strike="noStrike" dirty="0">
                          <a:effectLst/>
                          <a:latin typeface="+mj-ea"/>
                          <a:ea typeface="+mj-ea"/>
                        </a:rPr>
                        <a:t>300,000</a:t>
                      </a:r>
                      <a:endParaRPr lang="en-US" altLang="ja-JP" sz="1400" b="0" i="0" u="none" strike="noStrike" dirty="0">
                        <a:solidFill>
                          <a:srgbClr val="000000"/>
                        </a:solidFill>
                        <a:effectLst/>
                        <a:latin typeface="+mj-ea"/>
                        <a:ea typeface="+mj-ea"/>
                      </a:endParaRPr>
                    </a:p>
                  </a:txBody>
                  <a:tcPr marL="4763" marR="4763" marT="4763" marB="0" anchor="ctr"/>
                </a:tc>
                <a:tc>
                  <a:txBody>
                    <a:bodyPr/>
                    <a:lstStyle/>
                    <a:p>
                      <a:pPr algn="r" fontAlgn="ctr"/>
                      <a:r>
                        <a:rPr lang="ja-JP" altLang="en-US" sz="1400" u="none" strike="noStrike">
                          <a:effectLst/>
                          <a:latin typeface="+mj-ea"/>
                          <a:ea typeface="+mj-ea"/>
                        </a:rPr>
                        <a:t>▲ </a:t>
                      </a:r>
                      <a:r>
                        <a:rPr lang="en-US" altLang="ja-JP" sz="1400" u="none" strike="noStrike" dirty="0">
                          <a:effectLst/>
                          <a:latin typeface="+mj-ea"/>
                          <a:ea typeface="+mj-ea"/>
                        </a:rPr>
                        <a:t>360,000</a:t>
                      </a:r>
                      <a:endParaRPr lang="en-US" altLang="ja-JP" sz="1400" b="0" i="0" u="none" strike="noStrike" dirty="0">
                        <a:solidFill>
                          <a:srgbClr val="000000"/>
                        </a:solidFill>
                        <a:effectLst/>
                        <a:latin typeface="+mj-ea"/>
                        <a:ea typeface="+mj-ea"/>
                      </a:endParaRPr>
                    </a:p>
                  </a:txBody>
                  <a:tcPr marL="4763" marR="4763" marT="4763" marB="0" anchor="ctr"/>
                </a:tc>
                <a:tc>
                  <a:txBody>
                    <a:bodyPr/>
                    <a:lstStyle/>
                    <a:p>
                      <a:pPr algn="r" fontAlgn="ctr"/>
                      <a:r>
                        <a:rPr lang="ja-JP" altLang="en-US" sz="1400" u="none" strike="noStrike">
                          <a:effectLst/>
                          <a:latin typeface="+mj-ea"/>
                          <a:ea typeface="+mj-ea"/>
                        </a:rPr>
                        <a:t>▲ </a:t>
                      </a:r>
                      <a:r>
                        <a:rPr lang="en-US" altLang="ja-JP" sz="1400" u="none" strike="noStrike" dirty="0">
                          <a:effectLst/>
                          <a:latin typeface="+mj-ea"/>
                          <a:ea typeface="+mj-ea"/>
                        </a:rPr>
                        <a:t>420,000</a:t>
                      </a:r>
                      <a:endParaRPr lang="en-US" altLang="ja-JP" sz="1400" b="0" i="0" u="none" strike="noStrike" dirty="0">
                        <a:solidFill>
                          <a:srgbClr val="000000"/>
                        </a:solidFill>
                        <a:effectLst/>
                        <a:latin typeface="+mj-ea"/>
                        <a:ea typeface="+mj-ea"/>
                      </a:endParaRPr>
                    </a:p>
                  </a:txBody>
                  <a:tcPr marL="4763" marR="4763" marT="4763" marB="0" anchor="ctr"/>
                </a:tc>
                <a:extLst>
                  <a:ext uri="{0D108BD9-81ED-4DB2-BD59-A6C34878D82A}">
                    <a16:rowId xmlns:a16="http://schemas.microsoft.com/office/drawing/2014/main" val="728309713"/>
                  </a:ext>
                </a:extLst>
              </a:tr>
              <a:tr h="386332">
                <a:tc>
                  <a:txBody>
                    <a:bodyPr/>
                    <a:lstStyle/>
                    <a:p>
                      <a:pPr algn="l" fontAlgn="ctr"/>
                      <a:r>
                        <a:rPr lang="ja-JP" altLang="en-US" sz="1400" u="none" strike="noStrike">
                          <a:effectLst/>
                          <a:latin typeface="+mj-ea"/>
                          <a:ea typeface="+mj-ea"/>
                        </a:rPr>
                        <a:t>⑥</a:t>
                      </a:r>
                      <a:endParaRPr lang="ja-JP" altLang="en-US" sz="1400" b="0" i="0" u="none" strike="noStrike">
                        <a:solidFill>
                          <a:srgbClr val="000000"/>
                        </a:solidFill>
                        <a:effectLst/>
                        <a:latin typeface="+mj-ea"/>
                        <a:ea typeface="+mj-ea"/>
                      </a:endParaRPr>
                    </a:p>
                  </a:txBody>
                  <a:tcPr marL="4763" marR="4763" marT="4763" marB="0" anchor="ctr"/>
                </a:tc>
                <a:tc>
                  <a:txBody>
                    <a:bodyPr/>
                    <a:lstStyle/>
                    <a:p>
                      <a:pPr algn="l" fontAlgn="ctr"/>
                      <a:r>
                        <a:rPr lang="ja-JP" altLang="en-US" sz="1400" u="none" strike="noStrike">
                          <a:effectLst/>
                          <a:latin typeface="+mj-ea"/>
                          <a:ea typeface="+mj-ea"/>
                        </a:rPr>
                        <a:t>後発品調剤１（▲</a:t>
                      </a:r>
                      <a:r>
                        <a:rPr lang="en-US" altLang="ja-JP" sz="1400" u="none" strike="noStrike" dirty="0">
                          <a:effectLst/>
                          <a:latin typeface="+mj-ea"/>
                          <a:ea typeface="+mj-ea"/>
                        </a:rPr>
                        <a:t>18</a:t>
                      </a:r>
                      <a:r>
                        <a:rPr lang="ja-JP" altLang="en-US" sz="1400" u="none" strike="noStrike">
                          <a:effectLst/>
                          <a:latin typeface="+mj-ea"/>
                          <a:ea typeface="+mj-ea"/>
                        </a:rPr>
                        <a:t>点）</a:t>
                      </a:r>
                      <a:endParaRPr lang="ja-JP" altLang="en-US" sz="1400" b="0" i="0" u="none" strike="noStrike">
                        <a:solidFill>
                          <a:srgbClr val="000000"/>
                        </a:solidFill>
                        <a:effectLst/>
                        <a:latin typeface="+mj-ea"/>
                        <a:ea typeface="+mj-ea"/>
                      </a:endParaRPr>
                    </a:p>
                  </a:txBody>
                  <a:tcPr marL="4763" marR="4763" marT="4763" marB="0" anchor="ctr"/>
                </a:tc>
                <a:tc>
                  <a:txBody>
                    <a:bodyPr/>
                    <a:lstStyle/>
                    <a:p>
                      <a:pPr algn="r" fontAlgn="ctr"/>
                      <a:r>
                        <a:rPr lang="ja-JP" altLang="en-US" sz="1400" u="none" strike="noStrike">
                          <a:effectLst/>
                          <a:latin typeface="+mj-ea"/>
                          <a:ea typeface="+mj-ea"/>
                        </a:rPr>
                        <a:t>▲ </a:t>
                      </a:r>
                      <a:r>
                        <a:rPr lang="en-US" altLang="ja-JP" sz="1400" u="none" strike="noStrike" dirty="0">
                          <a:effectLst/>
                          <a:latin typeface="+mj-ea"/>
                          <a:ea typeface="+mj-ea"/>
                        </a:rPr>
                        <a:t>360,000</a:t>
                      </a:r>
                      <a:endParaRPr lang="en-US" altLang="ja-JP" sz="1400" b="0" i="0" u="none" strike="noStrike" dirty="0">
                        <a:solidFill>
                          <a:srgbClr val="000000"/>
                        </a:solidFill>
                        <a:effectLst/>
                        <a:latin typeface="+mj-ea"/>
                        <a:ea typeface="+mj-ea"/>
                      </a:endParaRPr>
                    </a:p>
                  </a:txBody>
                  <a:tcPr marL="4763" marR="4763" marT="4763" marB="0" anchor="ctr"/>
                </a:tc>
                <a:tc>
                  <a:txBody>
                    <a:bodyPr/>
                    <a:lstStyle/>
                    <a:p>
                      <a:pPr algn="r" fontAlgn="ctr"/>
                      <a:r>
                        <a:rPr lang="ja-JP" altLang="en-US" sz="1400" u="none" strike="noStrike">
                          <a:effectLst/>
                          <a:latin typeface="+mj-ea"/>
                          <a:ea typeface="+mj-ea"/>
                        </a:rPr>
                        <a:t>▲ </a:t>
                      </a:r>
                      <a:r>
                        <a:rPr lang="en-US" altLang="ja-JP" sz="1400" u="none" strike="noStrike" dirty="0">
                          <a:effectLst/>
                          <a:latin typeface="+mj-ea"/>
                          <a:ea typeface="+mj-ea"/>
                        </a:rPr>
                        <a:t>450,000</a:t>
                      </a:r>
                      <a:endParaRPr lang="en-US" altLang="ja-JP" sz="1400" b="0" i="0" u="none" strike="noStrike" dirty="0">
                        <a:solidFill>
                          <a:srgbClr val="000000"/>
                        </a:solidFill>
                        <a:effectLst/>
                        <a:latin typeface="+mj-ea"/>
                        <a:ea typeface="+mj-ea"/>
                      </a:endParaRPr>
                    </a:p>
                  </a:txBody>
                  <a:tcPr marL="4763" marR="4763" marT="4763" marB="0" anchor="ctr"/>
                </a:tc>
                <a:tc>
                  <a:txBody>
                    <a:bodyPr/>
                    <a:lstStyle/>
                    <a:p>
                      <a:pPr algn="r" fontAlgn="ctr"/>
                      <a:r>
                        <a:rPr lang="ja-JP" altLang="en-US" sz="1400" u="none" strike="noStrike">
                          <a:effectLst/>
                          <a:latin typeface="+mj-ea"/>
                          <a:ea typeface="+mj-ea"/>
                        </a:rPr>
                        <a:t>▲ </a:t>
                      </a:r>
                      <a:r>
                        <a:rPr lang="en-US" altLang="ja-JP" sz="1400" u="none" strike="noStrike" dirty="0">
                          <a:effectLst/>
                          <a:latin typeface="+mj-ea"/>
                          <a:ea typeface="+mj-ea"/>
                        </a:rPr>
                        <a:t>540,000</a:t>
                      </a:r>
                      <a:endParaRPr lang="en-US" altLang="ja-JP" sz="1400" b="0" i="0" u="none" strike="noStrike" dirty="0">
                        <a:solidFill>
                          <a:srgbClr val="000000"/>
                        </a:solidFill>
                        <a:effectLst/>
                        <a:latin typeface="+mj-ea"/>
                        <a:ea typeface="+mj-ea"/>
                      </a:endParaRPr>
                    </a:p>
                  </a:txBody>
                  <a:tcPr marL="4763" marR="4763" marT="4763" marB="0" anchor="ctr"/>
                </a:tc>
                <a:tc>
                  <a:txBody>
                    <a:bodyPr/>
                    <a:lstStyle/>
                    <a:p>
                      <a:pPr algn="r" fontAlgn="ctr"/>
                      <a:r>
                        <a:rPr lang="ja-JP" altLang="en-US" sz="1400" u="none" strike="noStrike">
                          <a:effectLst/>
                          <a:latin typeface="+mj-ea"/>
                          <a:ea typeface="+mj-ea"/>
                        </a:rPr>
                        <a:t>▲ </a:t>
                      </a:r>
                      <a:r>
                        <a:rPr lang="en-US" altLang="ja-JP" sz="1400" u="none" strike="noStrike" dirty="0">
                          <a:effectLst/>
                          <a:latin typeface="+mj-ea"/>
                          <a:ea typeface="+mj-ea"/>
                        </a:rPr>
                        <a:t>630,000</a:t>
                      </a:r>
                      <a:endParaRPr lang="en-US" altLang="ja-JP" sz="1400" b="0" i="0" u="none" strike="noStrike" dirty="0">
                        <a:solidFill>
                          <a:srgbClr val="000000"/>
                        </a:solidFill>
                        <a:effectLst/>
                        <a:latin typeface="+mj-ea"/>
                        <a:ea typeface="+mj-ea"/>
                      </a:endParaRPr>
                    </a:p>
                  </a:txBody>
                  <a:tcPr marL="4763" marR="4763" marT="4763" marB="0" anchor="ctr"/>
                </a:tc>
                <a:extLst>
                  <a:ext uri="{0D108BD9-81ED-4DB2-BD59-A6C34878D82A}">
                    <a16:rowId xmlns:a16="http://schemas.microsoft.com/office/drawing/2014/main" val="2910067208"/>
                  </a:ext>
                </a:extLst>
              </a:tr>
              <a:tr h="386332">
                <a:tc>
                  <a:txBody>
                    <a:bodyPr/>
                    <a:lstStyle/>
                    <a:p>
                      <a:pPr algn="l" fontAlgn="ctr"/>
                      <a:endParaRPr lang="ja-JP" altLang="en-US" sz="1400" b="0" i="0" u="none" strike="noStrike" dirty="0">
                        <a:solidFill>
                          <a:srgbClr val="000000"/>
                        </a:solidFill>
                        <a:effectLst/>
                        <a:latin typeface="+mj-ea"/>
                        <a:ea typeface="+mj-ea"/>
                      </a:endParaRPr>
                    </a:p>
                  </a:txBody>
                  <a:tcPr marL="4763" marR="4763" marT="4763" marB="0" anchor="ctr">
                    <a:solidFill>
                      <a:schemeClr val="accent6">
                        <a:lumMod val="20000"/>
                        <a:lumOff val="80000"/>
                      </a:schemeClr>
                    </a:solidFill>
                  </a:tcPr>
                </a:tc>
                <a:tc>
                  <a:txBody>
                    <a:bodyPr/>
                    <a:lstStyle/>
                    <a:p>
                      <a:pPr algn="l" fontAlgn="ctr"/>
                      <a:r>
                        <a:rPr lang="zh-TW" altLang="en-US" sz="1400" u="none" strike="noStrike" dirty="0">
                          <a:effectLst/>
                          <a:latin typeface="メイリオ" panose="020B0604030504040204" pitchFamily="50" charset="-128"/>
                          <a:ea typeface="メイリオ" panose="020B0604030504040204" pitchFamily="50" charset="-128"/>
                        </a:rPr>
                        <a:t>（</a:t>
                      </a:r>
                      <a:r>
                        <a:rPr lang="en-US" altLang="zh-TW" sz="1400" u="none" strike="noStrike" dirty="0">
                          <a:effectLst/>
                          <a:latin typeface="メイリオ" panose="020B0604030504040204" pitchFamily="50" charset="-128"/>
                          <a:ea typeface="メイリオ" panose="020B0604030504040204" pitchFamily="50" charset="-128"/>
                        </a:rPr>
                        <a:t>B</a:t>
                      </a:r>
                      <a:r>
                        <a:rPr lang="zh-TW" altLang="en-US" sz="1400" u="none" strike="noStrike" dirty="0">
                          <a:effectLst/>
                          <a:latin typeface="メイリオ" panose="020B0604030504040204" pitchFamily="50" charset="-128"/>
                          <a:ea typeface="メイリオ" panose="020B0604030504040204" pitchFamily="50" charset="-128"/>
                        </a:rPr>
                        <a:t>）小計　④＋⑤＋⑥</a:t>
                      </a:r>
                      <a:endParaRPr lang="zh-TW"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solidFill>
                      <a:schemeClr val="accent6">
                        <a:lumMod val="20000"/>
                        <a:lumOff val="80000"/>
                      </a:schemeClr>
                    </a:solidFill>
                  </a:tcPr>
                </a:tc>
                <a:tc>
                  <a:txBody>
                    <a:bodyPr/>
                    <a:lstStyle/>
                    <a:p>
                      <a:pPr algn="r" fontAlgn="ctr"/>
                      <a:r>
                        <a:rPr lang="ja-JP" altLang="en-US" sz="1400" u="none" strike="noStrike" dirty="0">
                          <a:effectLst/>
                          <a:latin typeface="+mj-ea"/>
                          <a:ea typeface="+mj-ea"/>
                        </a:rPr>
                        <a:t>▲ </a:t>
                      </a:r>
                      <a:r>
                        <a:rPr lang="en-US" altLang="ja-JP" sz="1400" u="none" strike="noStrike" dirty="0">
                          <a:effectLst/>
                          <a:latin typeface="+mj-ea"/>
                          <a:ea typeface="+mj-ea"/>
                        </a:rPr>
                        <a:t>608,000</a:t>
                      </a:r>
                      <a:endParaRPr lang="en-US" altLang="ja-JP" sz="1400" b="0" i="0" u="none" strike="noStrike" dirty="0">
                        <a:solidFill>
                          <a:srgbClr val="000000"/>
                        </a:solidFill>
                        <a:effectLst/>
                        <a:latin typeface="+mj-ea"/>
                        <a:ea typeface="+mj-ea"/>
                      </a:endParaRPr>
                    </a:p>
                  </a:txBody>
                  <a:tcPr marL="4763" marR="4763" marT="4763" marB="0" anchor="ctr">
                    <a:solidFill>
                      <a:schemeClr val="accent6">
                        <a:lumMod val="20000"/>
                        <a:lumOff val="80000"/>
                      </a:schemeClr>
                    </a:solidFill>
                  </a:tcPr>
                </a:tc>
                <a:tc>
                  <a:txBody>
                    <a:bodyPr/>
                    <a:lstStyle/>
                    <a:p>
                      <a:pPr algn="r" fontAlgn="ctr"/>
                      <a:r>
                        <a:rPr lang="ja-JP" altLang="en-US" sz="1400" u="none" strike="noStrike" dirty="0">
                          <a:effectLst/>
                          <a:latin typeface="+mj-ea"/>
                          <a:ea typeface="+mj-ea"/>
                        </a:rPr>
                        <a:t>▲ </a:t>
                      </a:r>
                      <a:r>
                        <a:rPr lang="en-US" altLang="ja-JP" sz="1400" u="none" strike="noStrike" dirty="0">
                          <a:effectLst/>
                          <a:latin typeface="+mj-ea"/>
                          <a:ea typeface="+mj-ea"/>
                        </a:rPr>
                        <a:t>760,000</a:t>
                      </a:r>
                      <a:endParaRPr lang="en-US" altLang="ja-JP" sz="1400" b="0" i="0" u="none" strike="noStrike" dirty="0">
                        <a:solidFill>
                          <a:srgbClr val="000000"/>
                        </a:solidFill>
                        <a:effectLst/>
                        <a:latin typeface="+mj-ea"/>
                        <a:ea typeface="+mj-ea"/>
                      </a:endParaRPr>
                    </a:p>
                  </a:txBody>
                  <a:tcPr marL="4763" marR="4763" marT="4763" marB="0" anchor="ctr">
                    <a:solidFill>
                      <a:schemeClr val="accent6">
                        <a:lumMod val="20000"/>
                        <a:lumOff val="80000"/>
                      </a:schemeClr>
                    </a:solidFill>
                  </a:tcPr>
                </a:tc>
                <a:tc>
                  <a:txBody>
                    <a:bodyPr/>
                    <a:lstStyle/>
                    <a:p>
                      <a:pPr algn="r" fontAlgn="ctr"/>
                      <a:r>
                        <a:rPr lang="ja-JP" altLang="en-US" sz="1400" u="none" strike="noStrike" dirty="0">
                          <a:effectLst/>
                          <a:latin typeface="+mj-ea"/>
                          <a:ea typeface="+mj-ea"/>
                        </a:rPr>
                        <a:t>▲ </a:t>
                      </a:r>
                      <a:r>
                        <a:rPr lang="en-US" altLang="ja-JP" sz="1400" u="none" strike="noStrike" dirty="0">
                          <a:effectLst/>
                          <a:latin typeface="+mj-ea"/>
                          <a:ea typeface="+mj-ea"/>
                        </a:rPr>
                        <a:t>912,000</a:t>
                      </a:r>
                      <a:endParaRPr lang="en-US" altLang="ja-JP" sz="1400" b="0" i="0" u="none" strike="noStrike" dirty="0">
                        <a:solidFill>
                          <a:srgbClr val="000000"/>
                        </a:solidFill>
                        <a:effectLst/>
                        <a:latin typeface="+mj-ea"/>
                        <a:ea typeface="+mj-ea"/>
                      </a:endParaRPr>
                    </a:p>
                  </a:txBody>
                  <a:tcPr marL="4763" marR="4763" marT="4763" marB="0" anchor="ctr">
                    <a:solidFill>
                      <a:schemeClr val="accent6">
                        <a:lumMod val="20000"/>
                        <a:lumOff val="80000"/>
                      </a:schemeClr>
                    </a:solidFill>
                  </a:tcPr>
                </a:tc>
                <a:tc>
                  <a:txBody>
                    <a:bodyPr/>
                    <a:lstStyle/>
                    <a:p>
                      <a:pPr algn="r" fontAlgn="ctr"/>
                      <a:r>
                        <a:rPr lang="ja-JP" altLang="en-US" sz="1400" u="none" strike="noStrike" dirty="0">
                          <a:effectLst/>
                          <a:latin typeface="+mj-ea"/>
                          <a:ea typeface="+mj-ea"/>
                        </a:rPr>
                        <a:t>▲ </a:t>
                      </a:r>
                      <a:r>
                        <a:rPr lang="en-US" altLang="ja-JP" sz="1400" u="none" strike="noStrike" dirty="0">
                          <a:effectLst/>
                          <a:latin typeface="+mj-ea"/>
                          <a:ea typeface="+mj-ea"/>
                        </a:rPr>
                        <a:t>1,064,000</a:t>
                      </a:r>
                      <a:endParaRPr lang="en-US" altLang="ja-JP" sz="1400" b="0" i="0" u="none" strike="noStrike" dirty="0">
                        <a:solidFill>
                          <a:srgbClr val="000000"/>
                        </a:solidFill>
                        <a:effectLst/>
                        <a:latin typeface="+mj-ea"/>
                        <a:ea typeface="+mj-ea"/>
                      </a:endParaRPr>
                    </a:p>
                  </a:txBody>
                  <a:tcPr marL="4763" marR="4763" marT="4763" marB="0" anchor="ctr">
                    <a:solidFill>
                      <a:schemeClr val="accent6">
                        <a:lumMod val="20000"/>
                        <a:lumOff val="80000"/>
                      </a:schemeClr>
                    </a:solidFill>
                  </a:tcPr>
                </a:tc>
                <a:extLst>
                  <a:ext uri="{0D108BD9-81ED-4DB2-BD59-A6C34878D82A}">
                    <a16:rowId xmlns:a16="http://schemas.microsoft.com/office/drawing/2014/main" val="3167821980"/>
                  </a:ext>
                </a:extLst>
              </a:tr>
            </a:tbl>
          </a:graphicData>
        </a:graphic>
      </p:graphicFrame>
    </p:spTree>
    <p:extLst>
      <p:ext uri="{BB962C8B-B14F-4D97-AF65-F5344CB8AC3E}">
        <p14:creationId xmlns:p14="http://schemas.microsoft.com/office/powerpoint/2010/main" val="20360874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FE504D9E-B7D3-C672-47E9-212C6F8FB2A9}"/>
              </a:ext>
            </a:extLst>
          </p:cNvPr>
          <p:cNvGraphicFramePr>
            <a:graphicFrameLocks noGrp="1"/>
          </p:cNvGraphicFramePr>
          <p:nvPr>
            <p:extLst>
              <p:ext uri="{D42A27DB-BD31-4B8C-83A1-F6EECF244321}">
                <p14:modId xmlns:p14="http://schemas.microsoft.com/office/powerpoint/2010/main" val="1530236146"/>
              </p:ext>
            </p:extLst>
          </p:nvPr>
        </p:nvGraphicFramePr>
        <p:xfrm>
          <a:off x="636814" y="1225095"/>
          <a:ext cx="8001000" cy="3619044"/>
        </p:xfrm>
        <a:graphic>
          <a:graphicData uri="http://schemas.openxmlformats.org/drawingml/2006/table">
            <a:tbl>
              <a:tblPr>
                <a:tableStyleId>{616DA210-FB5B-4158-B5E0-FEB733F419BA}</a:tableStyleId>
              </a:tblPr>
              <a:tblGrid>
                <a:gridCol w="334927">
                  <a:extLst>
                    <a:ext uri="{9D8B030D-6E8A-4147-A177-3AD203B41FA5}">
                      <a16:colId xmlns:a16="http://schemas.microsoft.com/office/drawing/2014/main" val="1818368111"/>
                    </a:ext>
                  </a:extLst>
                </a:gridCol>
                <a:gridCol w="2816839">
                  <a:extLst>
                    <a:ext uri="{9D8B030D-6E8A-4147-A177-3AD203B41FA5}">
                      <a16:colId xmlns:a16="http://schemas.microsoft.com/office/drawing/2014/main" val="3983510504"/>
                    </a:ext>
                  </a:extLst>
                </a:gridCol>
                <a:gridCol w="1141066">
                  <a:extLst>
                    <a:ext uri="{9D8B030D-6E8A-4147-A177-3AD203B41FA5}">
                      <a16:colId xmlns:a16="http://schemas.microsoft.com/office/drawing/2014/main" val="3285569632"/>
                    </a:ext>
                  </a:extLst>
                </a:gridCol>
                <a:gridCol w="1141066">
                  <a:extLst>
                    <a:ext uri="{9D8B030D-6E8A-4147-A177-3AD203B41FA5}">
                      <a16:colId xmlns:a16="http://schemas.microsoft.com/office/drawing/2014/main" val="3400840955"/>
                    </a:ext>
                  </a:extLst>
                </a:gridCol>
                <a:gridCol w="1331534">
                  <a:extLst>
                    <a:ext uri="{9D8B030D-6E8A-4147-A177-3AD203B41FA5}">
                      <a16:colId xmlns:a16="http://schemas.microsoft.com/office/drawing/2014/main" val="3450264178"/>
                    </a:ext>
                  </a:extLst>
                </a:gridCol>
                <a:gridCol w="1235568">
                  <a:extLst>
                    <a:ext uri="{9D8B030D-6E8A-4147-A177-3AD203B41FA5}">
                      <a16:colId xmlns:a16="http://schemas.microsoft.com/office/drawing/2014/main" val="2702589220"/>
                    </a:ext>
                  </a:extLst>
                </a:gridCol>
              </a:tblGrid>
              <a:tr h="301587">
                <a:tc>
                  <a:txBody>
                    <a:bodyPr/>
                    <a:lstStyle/>
                    <a:p>
                      <a:pPr algn="l" fontAlgn="ctr"/>
                      <a:endParaRPr lang="ja-JP" altLang="en-US" sz="1400" b="0" i="0" u="none" strike="noStrike" dirty="0">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400" b="1" u="none" strike="noStrike" dirty="0">
                          <a:effectLst/>
                          <a:latin typeface="+mj-ea"/>
                          <a:ea typeface="+mj-ea"/>
                        </a:rPr>
                        <a:t>基本料１→２・地域支援２→３</a:t>
                      </a:r>
                      <a:endParaRPr lang="ja-JP" altLang="en-US" sz="1400" b="1" i="0" u="none" strike="noStrike" dirty="0">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ctr"/>
                      <a:r>
                        <a:rPr lang="ja-JP" altLang="en-US" sz="1400" u="none" strike="noStrike">
                          <a:effectLst/>
                          <a:latin typeface="+mj-ea"/>
                          <a:ea typeface="+mj-ea"/>
                        </a:rPr>
                        <a:t>受付回数</a:t>
                      </a:r>
                      <a:endParaRPr lang="ja-JP" altLang="en-US" sz="1400" b="0" i="0" u="none" strike="noStrike">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85684545"/>
                  </a:ext>
                </a:extLst>
              </a:tr>
              <a:tr h="301587">
                <a:tc>
                  <a:txBody>
                    <a:bodyPr/>
                    <a:lstStyle/>
                    <a:p>
                      <a:pPr algn="l" fontAlgn="ctr"/>
                      <a:endParaRPr lang="ja-JP" altLang="en-US" sz="1400" b="0" i="0" u="none" strike="noStrike">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1400" b="0" i="0" u="none" strike="noStrike" dirty="0">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400" u="none" strike="noStrike" dirty="0">
                          <a:effectLst/>
                          <a:latin typeface="+mj-ea"/>
                          <a:ea typeface="+mj-ea"/>
                        </a:rPr>
                        <a:t>1,800</a:t>
                      </a:r>
                      <a:endParaRPr lang="en-US" altLang="ja-JP" sz="1400" b="0" i="0" u="none" strike="noStrike" dirty="0">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400" u="none" strike="noStrike" dirty="0">
                          <a:effectLst/>
                          <a:latin typeface="+mj-ea"/>
                          <a:ea typeface="+mj-ea"/>
                        </a:rPr>
                        <a:t>2,000</a:t>
                      </a:r>
                      <a:endParaRPr lang="en-US" altLang="ja-JP" sz="1400" b="0" i="0" u="none" strike="noStrike" dirty="0">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400" u="none" strike="noStrike" dirty="0">
                          <a:effectLst/>
                          <a:latin typeface="+mj-ea"/>
                          <a:ea typeface="+mj-ea"/>
                        </a:rPr>
                        <a:t>2,200</a:t>
                      </a:r>
                      <a:endParaRPr lang="en-US" altLang="ja-JP" sz="1400" b="0" i="0" u="none" strike="noStrike" dirty="0">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400" u="none" strike="noStrike" dirty="0">
                          <a:effectLst/>
                          <a:latin typeface="+mj-ea"/>
                          <a:ea typeface="+mj-ea"/>
                        </a:rPr>
                        <a:t>2,400</a:t>
                      </a:r>
                      <a:endParaRPr lang="en-US" altLang="ja-JP" sz="1400" b="0" i="0" u="none" strike="noStrike" dirty="0">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3430508"/>
                  </a:ext>
                </a:extLst>
              </a:tr>
              <a:tr h="301587">
                <a:tc>
                  <a:txBody>
                    <a:bodyPr/>
                    <a:lstStyle/>
                    <a:p>
                      <a:pPr algn="l" fontAlgn="ctr"/>
                      <a:r>
                        <a:rPr lang="ja-JP" altLang="en-US" sz="1400" u="none" strike="noStrike">
                          <a:effectLst/>
                          <a:latin typeface="+mj-ea"/>
                          <a:ea typeface="+mj-ea"/>
                        </a:rPr>
                        <a:t>①</a:t>
                      </a:r>
                      <a:endParaRPr lang="ja-JP" altLang="en-US" sz="1400" b="0" i="0" u="none" strike="noStrike">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u="none" strike="noStrike" dirty="0">
                          <a:effectLst/>
                          <a:latin typeface="メイリオ" panose="020B0604030504040204" pitchFamily="50" charset="-128"/>
                          <a:ea typeface="メイリオ" panose="020B0604030504040204" pitchFamily="50" charset="-128"/>
                        </a:rPr>
                        <a:t>基本料１→２　（▲</a:t>
                      </a:r>
                      <a:r>
                        <a:rPr lang="en-US" altLang="zh-CN" sz="1400" u="none" strike="noStrike" dirty="0">
                          <a:effectLst/>
                          <a:latin typeface="メイリオ" panose="020B0604030504040204" pitchFamily="50" charset="-128"/>
                          <a:ea typeface="メイリオ" panose="020B0604030504040204" pitchFamily="50" charset="-128"/>
                        </a:rPr>
                        <a:t>13</a:t>
                      </a:r>
                      <a:r>
                        <a:rPr lang="zh-CN" altLang="en-US" sz="1400" u="none" strike="noStrike" dirty="0">
                          <a:effectLst/>
                          <a:latin typeface="メイリオ" panose="020B0604030504040204" pitchFamily="50" charset="-128"/>
                          <a:ea typeface="メイリオ" panose="020B0604030504040204" pitchFamily="50" charset="-128"/>
                        </a:rPr>
                        <a:t>点）</a:t>
                      </a:r>
                      <a:endParaRPr lang="zh-CN"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ja-JP" altLang="en-US" sz="1400" u="none" strike="noStrike" dirty="0">
                          <a:effectLst/>
                          <a:latin typeface="+mj-ea"/>
                          <a:ea typeface="+mj-ea"/>
                        </a:rPr>
                        <a:t>▲ </a:t>
                      </a:r>
                      <a:r>
                        <a:rPr lang="en-US" altLang="ja-JP" sz="1400" u="none" strike="noStrike" dirty="0">
                          <a:effectLst/>
                          <a:latin typeface="+mj-ea"/>
                          <a:ea typeface="+mj-ea"/>
                        </a:rPr>
                        <a:t>234,000</a:t>
                      </a:r>
                      <a:endParaRPr lang="en-US" altLang="ja-JP" sz="1400" b="0" i="0" u="none" strike="noStrike" dirty="0">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ja-JP" altLang="en-US" sz="1400" u="none" strike="noStrike">
                          <a:effectLst/>
                          <a:latin typeface="+mj-ea"/>
                          <a:ea typeface="+mj-ea"/>
                        </a:rPr>
                        <a:t>▲ </a:t>
                      </a:r>
                      <a:r>
                        <a:rPr lang="en-US" altLang="ja-JP" sz="1400" u="none" strike="noStrike" dirty="0">
                          <a:effectLst/>
                          <a:latin typeface="+mj-ea"/>
                          <a:ea typeface="+mj-ea"/>
                        </a:rPr>
                        <a:t>260,000</a:t>
                      </a:r>
                      <a:endParaRPr lang="en-US" altLang="ja-JP" sz="1400" b="0" i="0" u="none" strike="noStrike" dirty="0">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ja-JP" altLang="en-US" sz="1400" u="none" strike="noStrike">
                          <a:effectLst/>
                          <a:latin typeface="+mj-ea"/>
                          <a:ea typeface="+mj-ea"/>
                        </a:rPr>
                        <a:t>▲ </a:t>
                      </a:r>
                      <a:r>
                        <a:rPr lang="en-US" altLang="ja-JP" sz="1400" u="none" strike="noStrike" dirty="0">
                          <a:effectLst/>
                          <a:latin typeface="+mj-ea"/>
                          <a:ea typeface="+mj-ea"/>
                        </a:rPr>
                        <a:t>286,000</a:t>
                      </a:r>
                      <a:endParaRPr lang="en-US" altLang="ja-JP" sz="1400" b="0" i="0" u="none" strike="noStrike" dirty="0">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ja-JP" altLang="en-US" sz="1400" u="none" strike="noStrike">
                          <a:effectLst/>
                          <a:latin typeface="+mj-ea"/>
                          <a:ea typeface="+mj-ea"/>
                        </a:rPr>
                        <a:t>▲ </a:t>
                      </a:r>
                      <a:r>
                        <a:rPr lang="en-US" altLang="ja-JP" sz="1400" u="none" strike="noStrike" dirty="0">
                          <a:effectLst/>
                          <a:latin typeface="+mj-ea"/>
                          <a:ea typeface="+mj-ea"/>
                        </a:rPr>
                        <a:t>312,000</a:t>
                      </a:r>
                      <a:endParaRPr lang="en-US" altLang="ja-JP" sz="1400" b="0" i="0" u="none" strike="noStrike" dirty="0">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9995801"/>
                  </a:ext>
                </a:extLst>
              </a:tr>
              <a:tr h="301587">
                <a:tc>
                  <a:txBody>
                    <a:bodyPr/>
                    <a:lstStyle/>
                    <a:p>
                      <a:pPr algn="l" fontAlgn="ctr"/>
                      <a:r>
                        <a:rPr lang="ja-JP" altLang="en-US" sz="1400" u="none" strike="noStrike">
                          <a:effectLst/>
                          <a:latin typeface="+mj-ea"/>
                          <a:ea typeface="+mj-ea"/>
                        </a:rPr>
                        <a:t>②</a:t>
                      </a:r>
                      <a:endParaRPr lang="ja-JP" altLang="en-US" sz="1400" b="0" i="0" u="none" strike="noStrike">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400" u="none" strike="noStrike">
                          <a:effectLst/>
                          <a:latin typeface="+mj-ea"/>
                          <a:ea typeface="+mj-ea"/>
                        </a:rPr>
                        <a:t>連携強化済（＋</a:t>
                      </a:r>
                      <a:r>
                        <a:rPr lang="en-US" altLang="ja-JP" sz="1400" u="none" strike="noStrike" dirty="0">
                          <a:effectLst/>
                          <a:latin typeface="+mj-ea"/>
                          <a:ea typeface="+mj-ea"/>
                        </a:rPr>
                        <a:t>3</a:t>
                      </a:r>
                      <a:r>
                        <a:rPr lang="ja-JP" altLang="en-US" sz="1400" u="none" strike="noStrike">
                          <a:effectLst/>
                          <a:latin typeface="+mj-ea"/>
                          <a:ea typeface="+mj-ea"/>
                        </a:rPr>
                        <a:t>点）</a:t>
                      </a:r>
                      <a:endParaRPr lang="ja-JP" altLang="en-US" sz="1400" b="0" i="0" u="none" strike="noStrike">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400" u="none" strike="noStrike" dirty="0">
                          <a:effectLst/>
                          <a:latin typeface="+mj-ea"/>
                          <a:ea typeface="+mj-ea"/>
                        </a:rPr>
                        <a:t>54,000</a:t>
                      </a:r>
                      <a:endParaRPr lang="en-US" altLang="ja-JP" sz="1400" b="0" i="0" u="none" strike="noStrike" dirty="0">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400" u="none" strike="noStrike" dirty="0">
                          <a:effectLst/>
                          <a:latin typeface="+mj-ea"/>
                          <a:ea typeface="+mj-ea"/>
                        </a:rPr>
                        <a:t>60,000</a:t>
                      </a:r>
                      <a:endParaRPr lang="en-US" altLang="ja-JP" sz="1400" b="0" i="0" u="none" strike="noStrike" dirty="0">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400" u="none" strike="noStrike" dirty="0">
                          <a:effectLst/>
                          <a:latin typeface="+mj-ea"/>
                          <a:ea typeface="+mj-ea"/>
                        </a:rPr>
                        <a:t>66,000</a:t>
                      </a:r>
                      <a:endParaRPr lang="en-US" altLang="ja-JP" sz="1400" b="0" i="0" u="none" strike="noStrike" dirty="0">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400" u="none" strike="noStrike" dirty="0">
                          <a:effectLst/>
                          <a:latin typeface="+mj-ea"/>
                          <a:ea typeface="+mj-ea"/>
                        </a:rPr>
                        <a:t>72,000</a:t>
                      </a:r>
                      <a:endParaRPr lang="en-US" altLang="ja-JP" sz="1400" b="0" i="0" u="none" strike="noStrike" dirty="0">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7353233"/>
                  </a:ext>
                </a:extLst>
              </a:tr>
              <a:tr h="301587">
                <a:tc>
                  <a:txBody>
                    <a:bodyPr/>
                    <a:lstStyle/>
                    <a:p>
                      <a:pPr algn="l" fontAlgn="ctr"/>
                      <a:r>
                        <a:rPr lang="ja-JP" altLang="en-US" sz="1400" u="none" strike="noStrike">
                          <a:effectLst/>
                          <a:latin typeface="+mj-ea"/>
                          <a:ea typeface="+mj-ea"/>
                        </a:rPr>
                        <a:t>③</a:t>
                      </a:r>
                      <a:endParaRPr lang="ja-JP" altLang="en-US" sz="1400" b="0" i="0" u="none" strike="noStrike">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TW" altLang="en-US" sz="1400" u="none" strike="noStrike" dirty="0">
                          <a:effectLst/>
                          <a:latin typeface="メイリオ" panose="020B0604030504040204" pitchFamily="50" charset="-128"/>
                          <a:ea typeface="メイリオ" panose="020B0604030504040204" pitchFamily="50" charset="-128"/>
                        </a:rPr>
                        <a:t>連携強化新規（＋</a:t>
                      </a:r>
                      <a:r>
                        <a:rPr lang="en-US" altLang="zh-TW" sz="1400" u="none" strike="noStrike" dirty="0">
                          <a:effectLst/>
                          <a:latin typeface="メイリオ" panose="020B0604030504040204" pitchFamily="50" charset="-128"/>
                          <a:ea typeface="メイリオ" panose="020B0604030504040204" pitchFamily="50" charset="-128"/>
                        </a:rPr>
                        <a:t>5</a:t>
                      </a:r>
                      <a:r>
                        <a:rPr lang="zh-TW" altLang="en-US" sz="1400" u="none" strike="noStrike" dirty="0">
                          <a:effectLst/>
                          <a:latin typeface="メイリオ" panose="020B0604030504040204" pitchFamily="50" charset="-128"/>
                          <a:ea typeface="メイリオ" panose="020B0604030504040204" pitchFamily="50" charset="-128"/>
                        </a:rPr>
                        <a:t>点）</a:t>
                      </a:r>
                      <a:endParaRPr lang="zh-TW"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400" u="none" strike="noStrike" dirty="0">
                          <a:effectLst/>
                          <a:latin typeface="+mj-ea"/>
                          <a:ea typeface="+mj-ea"/>
                        </a:rPr>
                        <a:t>90,000</a:t>
                      </a:r>
                      <a:endParaRPr lang="en-US" altLang="ja-JP" sz="1400" b="0" i="0" u="none" strike="noStrike" dirty="0">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400" u="none" strike="noStrike" dirty="0">
                          <a:effectLst/>
                          <a:latin typeface="+mj-ea"/>
                          <a:ea typeface="+mj-ea"/>
                        </a:rPr>
                        <a:t>100,000</a:t>
                      </a:r>
                      <a:endParaRPr lang="en-US" altLang="ja-JP" sz="1400" b="0" i="0" u="none" strike="noStrike" dirty="0">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400" u="none" strike="noStrike" dirty="0">
                          <a:effectLst/>
                          <a:latin typeface="+mj-ea"/>
                          <a:ea typeface="+mj-ea"/>
                        </a:rPr>
                        <a:t>110,000</a:t>
                      </a:r>
                      <a:endParaRPr lang="en-US" altLang="ja-JP" sz="1400" b="0" i="0" u="none" strike="noStrike" dirty="0">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400" u="none" strike="noStrike" dirty="0">
                          <a:effectLst/>
                          <a:latin typeface="+mj-ea"/>
                          <a:ea typeface="+mj-ea"/>
                        </a:rPr>
                        <a:t>120,000</a:t>
                      </a:r>
                      <a:endParaRPr lang="en-US" altLang="ja-JP" sz="1400" b="0" i="0" u="none" strike="noStrike" dirty="0">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9225700"/>
                  </a:ext>
                </a:extLst>
              </a:tr>
              <a:tr h="301587">
                <a:tc>
                  <a:txBody>
                    <a:bodyPr/>
                    <a:lstStyle/>
                    <a:p>
                      <a:pPr algn="l" fontAlgn="ctr"/>
                      <a:r>
                        <a:rPr lang="ja-JP" altLang="en-US" sz="1400" u="none" strike="noStrike">
                          <a:effectLst/>
                          <a:latin typeface="+mj-ea"/>
                          <a:ea typeface="+mj-ea"/>
                        </a:rPr>
                        <a:t>④</a:t>
                      </a:r>
                      <a:endParaRPr lang="ja-JP" altLang="en-US" sz="1400" b="0" i="0" u="none" strike="noStrike">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400" u="none" strike="noStrike">
                          <a:effectLst/>
                          <a:latin typeface="+mj-ea"/>
                          <a:ea typeface="+mj-ea"/>
                        </a:rPr>
                        <a:t>医療</a:t>
                      </a:r>
                      <a:r>
                        <a:rPr lang="en-US" sz="1400" u="none" strike="noStrike" dirty="0">
                          <a:effectLst/>
                          <a:latin typeface="+mj-ea"/>
                          <a:ea typeface="+mj-ea"/>
                        </a:rPr>
                        <a:t>DX</a:t>
                      </a:r>
                      <a:r>
                        <a:rPr lang="ja-JP" altLang="en-US" sz="1400" u="none" strike="noStrike">
                          <a:effectLst/>
                          <a:latin typeface="+mj-ea"/>
                          <a:ea typeface="+mj-ea"/>
                        </a:rPr>
                        <a:t>推進（＋</a:t>
                      </a:r>
                      <a:r>
                        <a:rPr lang="en-US" altLang="ja-JP" sz="1400" u="none" strike="noStrike" dirty="0">
                          <a:effectLst/>
                          <a:latin typeface="+mj-ea"/>
                          <a:ea typeface="+mj-ea"/>
                        </a:rPr>
                        <a:t>4</a:t>
                      </a:r>
                      <a:r>
                        <a:rPr lang="ja-JP" altLang="en-US" sz="1400" u="none" strike="noStrike">
                          <a:effectLst/>
                          <a:latin typeface="+mj-ea"/>
                          <a:ea typeface="+mj-ea"/>
                        </a:rPr>
                        <a:t>点）</a:t>
                      </a:r>
                      <a:r>
                        <a:rPr lang="en-US" altLang="ja-JP" sz="1400" u="none" strike="noStrike" dirty="0">
                          <a:effectLst/>
                          <a:latin typeface="+mj-ea"/>
                          <a:ea typeface="+mj-ea"/>
                        </a:rPr>
                        <a:t>90</a:t>
                      </a:r>
                      <a:r>
                        <a:rPr lang="ja-JP" altLang="en-US" sz="1400" u="none" strike="noStrike">
                          <a:effectLst/>
                          <a:latin typeface="+mj-ea"/>
                          <a:ea typeface="+mj-ea"/>
                        </a:rPr>
                        <a:t>％</a:t>
                      </a:r>
                      <a:endParaRPr lang="ja-JP" altLang="en-US" sz="1400" b="0" i="0" u="none" strike="noStrike">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400" u="none" strike="noStrike" dirty="0">
                          <a:effectLst/>
                          <a:latin typeface="+mj-ea"/>
                          <a:ea typeface="+mj-ea"/>
                        </a:rPr>
                        <a:t>64,800</a:t>
                      </a:r>
                      <a:endParaRPr lang="en-US" altLang="ja-JP" sz="1400" b="0" i="0" u="none" strike="noStrike" dirty="0">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400" u="none" strike="noStrike" dirty="0">
                          <a:effectLst/>
                          <a:latin typeface="+mj-ea"/>
                          <a:ea typeface="+mj-ea"/>
                        </a:rPr>
                        <a:t>72,000</a:t>
                      </a:r>
                      <a:endParaRPr lang="en-US" altLang="ja-JP" sz="1400" b="0" i="0" u="none" strike="noStrike" dirty="0">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400" u="none" strike="noStrike" dirty="0">
                          <a:effectLst/>
                          <a:latin typeface="+mj-ea"/>
                          <a:ea typeface="+mj-ea"/>
                        </a:rPr>
                        <a:t>79,200</a:t>
                      </a:r>
                      <a:endParaRPr lang="en-US" altLang="ja-JP" sz="1400" b="0" i="0" u="none" strike="noStrike" dirty="0">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altLang="ja-JP" sz="1400" u="none" strike="noStrike" dirty="0">
                          <a:effectLst/>
                          <a:latin typeface="+mj-ea"/>
                          <a:ea typeface="+mj-ea"/>
                        </a:rPr>
                        <a:t>86,400</a:t>
                      </a:r>
                      <a:endParaRPr lang="en-US" altLang="ja-JP" sz="1400" b="0" i="0" u="none" strike="noStrike" dirty="0">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8199380"/>
                  </a:ext>
                </a:extLst>
              </a:tr>
              <a:tr h="301587">
                <a:tc>
                  <a:txBody>
                    <a:bodyPr/>
                    <a:lstStyle/>
                    <a:p>
                      <a:pPr algn="l" fontAlgn="ctr"/>
                      <a:r>
                        <a:rPr lang="ja-JP" altLang="en-US" sz="1400" u="none" strike="noStrike" dirty="0">
                          <a:effectLst/>
                          <a:latin typeface="+mj-ea"/>
                          <a:ea typeface="+mj-ea"/>
                        </a:rPr>
                        <a:t>⑤</a:t>
                      </a:r>
                      <a:endParaRPr lang="ja-JP" altLang="en-US" sz="1400" b="0" i="0" u="none" strike="noStrike" dirty="0">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ctr"/>
                      <a:r>
                        <a:rPr lang="zh-TW" altLang="en-US" sz="1400" u="none" strike="noStrike" dirty="0">
                          <a:effectLst/>
                          <a:latin typeface="メイリオ" panose="020B0604030504040204" pitchFamily="50" charset="-128"/>
                          <a:ea typeface="メイリオ" panose="020B0604030504040204" pitchFamily="50" charset="-128"/>
                        </a:rPr>
                        <a:t>（</a:t>
                      </a:r>
                      <a:r>
                        <a:rPr lang="en-US" altLang="zh-TW" sz="1400" u="none" strike="noStrike" dirty="0">
                          <a:effectLst/>
                          <a:latin typeface="メイリオ" panose="020B0604030504040204" pitchFamily="50" charset="-128"/>
                          <a:ea typeface="メイリオ" panose="020B0604030504040204" pitchFamily="50" charset="-128"/>
                        </a:rPr>
                        <a:t>A</a:t>
                      </a:r>
                      <a:r>
                        <a:rPr lang="zh-TW" altLang="en-US" sz="1400" u="none" strike="noStrike" dirty="0">
                          <a:effectLst/>
                          <a:latin typeface="メイリオ" panose="020B0604030504040204" pitchFamily="50" charset="-128"/>
                          <a:ea typeface="メイリオ" panose="020B0604030504040204" pitchFamily="50" charset="-128"/>
                        </a:rPr>
                        <a:t>）小計　①＋②＋④</a:t>
                      </a:r>
                      <a:endParaRPr lang="zh-TW"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ctr"/>
                      <a:r>
                        <a:rPr lang="ja-JP" altLang="en-US" sz="1400" u="none" strike="noStrike" dirty="0">
                          <a:effectLst/>
                          <a:latin typeface="+mj-ea"/>
                          <a:ea typeface="+mj-ea"/>
                        </a:rPr>
                        <a:t>▲ </a:t>
                      </a:r>
                      <a:r>
                        <a:rPr lang="en-US" altLang="ja-JP" sz="1400" u="none" strike="noStrike" dirty="0">
                          <a:effectLst/>
                          <a:latin typeface="+mj-ea"/>
                          <a:ea typeface="+mj-ea"/>
                        </a:rPr>
                        <a:t>115,200</a:t>
                      </a:r>
                      <a:endParaRPr lang="en-US" altLang="ja-JP" sz="1400" b="0" i="0" u="none" strike="noStrike" dirty="0">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ctr"/>
                      <a:r>
                        <a:rPr lang="ja-JP" altLang="en-US" sz="1400" u="none" strike="noStrike" dirty="0">
                          <a:effectLst/>
                          <a:latin typeface="+mj-ea"/>
                          <a:ea typeface="+mj-ea"/>
                        </a:rPr>
                        <a:t>▲ </a:t>
                      </a:r>
                      <a:r>
                        <a:rPr lang="en-US" altLang="ja-JP" sz="1400" u="none" strike="noStrike" dirty="0">
                          <a:effectLst/>
                          <a:latin typeface="+mj-ea"/>
                          <a:ea typeface="+mj-ea"/>
                        </a:rPr>
                        <a:t>128,000</a:t>
                      </a:r>
                      <a:endParaRPr lang="en-US" altLang="ja-JP" sz="1400" b="0" i="0" u="none" strike="noStrike" dirty="0">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ctr"/>
                      <a:r>
                        <a:rPr lang="ja-JP" altLang="en-US" sz="1400" u="none" strike="noStrike" dirty="0">
                          <a:effectLst/>
                          <a:latin typeface="+mj-ea"/>
                          <a:ea typeface="+mj-ea"/>
                        </a:rPr>
                        <a:t>▲ </a:t>
                      </a:r>
                      <a:r>
                        <a:rPr lang="en-US" altLang="ja-JP" sz="1400" u="none" strike="noStrike" dirty="0">
                          <a:effectLst/>
                          <a:latin typeface="+mj-ea"/>
                          <a:ea typeface="+mj-ea"/>
                        </a:rPr>
                        <a:t>140,800</a:t>
                      </a:r>
                      <a:endParaRPr lang="en-US" altLang="ja-JP" sz="1400" b="0" i="0" u="none" strike="noStrike" dirty="0">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ctr"/>
                      <a:r>
                        <a:rPr lang="ja-JP" altLang="en-US" sz="1400" u="none" strike="noStrike">
                          <a:effectLst/>
                          <a:latin typeface="+mj-ea"/>
                          <a:ea typeface="+mj-ea"/>
                        </a:rPr>
                        <a:t>▲ </a:t>
                      </a:r>
                      <a:r>
                        <a:rPr lang="en-US" altLang="ja-JP" sz="1400" u="none" strike="noStrike" dirty="0">
                          <a:effectLst/>
                          <a:latin typeface="+mj-ea"/>
                          <a:ea typeface="+mj-ea"/>
                        </a:rPr>
                        <a:t>153,600</a:t>
                      </a:r>
                      <a:endParaRPr lang="en-US" altLang="ja-JP" sz="1400" b="0" i="0" u="none" strike="noStrike" dirty="0">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166525953"/>
                  </a:ext>
                </a:extLst>
              </a:tr>
              <a:tr h="301587">
                <a:tc>
                  <a:txBody>
                    <a:bodyPr/>
                    <a:lstStyle/>
                    <a:p>
                      <a:pPr algn="l" fontAlgn="ctr"/>
                      <a:r>
                        <a:rPr lang="ja-JP" altLang="en-US" sz="1400" u="none" strike="noStrike">
                          <a:effectLst/>
                          <a:latin typeface="+mj-ea"/>
                          <a:ea typeface="+mj-ea"/>
                        </a:rPr>
                        <a:t>⑥</a:t>
                      </a:r>
                      <a:endParaRPr lang="ja-JP" altLang="en-US" sz="1400" b="0" i="0" u="none" strike="noStrike">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r>
                        <a:rPr lang="zh-TW" altLang="en-US" sz="1400" u="none" strike="noStrike" dirty="0">
                          <a:effectLst/>
                          <a:latin typeface="メイリオ" panose="020B0604030504040204" pitchFamily="50" charset="-128"/>
                          <a:ea typeface="メイリオ" panose="020B0604030504040204" pitchFamily="50" charset="-128"/>
                        </a:rPr>
                        <a:t>（</a:t>
                      </a:r>
                      <a:r>
                        <a:rPr lang="en-US" altLang="zh-TW" sz="1400" u="none" strike="noStrike" dirty="0">
                          <a:effectLst/>
                          <a:latin typeface="メイリオ" panose="020B0604030504040204" pitchFamily="50" charset="-128"/>
                          <a:ea typeface="メイリオ" panose="020B0604030504040204" pitchFamily="50" charset="-128"/>
                        </a:rPr>
                        <a:t>B</a:t>
                      </a:r>
                      <a:r>
                        <a:rPr lang="zh-TW" altLang="en-US" sz="1400" u="none" strike="noStrike" dirty="0">
                          <a:effectLst/>
                          <a:latin typeface="メイリオ" panose="020B0604030504040204" pitchFamily="50" charset="-128"/>
                          <a:ea typeface="メイリオ" panose="020B0604030504040204" pitchFamily="50" charset="-128"/>
                        </a:rPr>
                        <a:t>）小計　①＋③＋④</a:t>
                      </a:r>
                      <a:endParaRPr lang="zh-TW"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ja-JP" altLang="en-US" sz="1400" u="none" strike="noStrike">
                          <a:effectLst/>
                          <a:latin typeface="+mj-ea"/>
                          <a:ea typeface="+mj-ea"/>
                        </a:rPr>
                        <a:t>▲ </a:t>
                      </a:r>
                      <a:r>
                        <a:rPr lang="en-US" altLang="ja-JP" sz="1400" u="none" strike="noStrike" dirty="0">
                          <a:effectLst/>
                          <a:latin typeface="+mj-ea"/>
                          <a:ea typeface="+mj-ea"/>
                        </a:rPr>
                        <a:t>79,200</a:t>
                      </a:r>
                      <a:endParaRPr lang="en-US" altLang="ja-JP" sz="1400" b="0" i="0" u="none" strike="noStrike" dirty="0">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ja-JP" altLang="en-US" sz="1400" u="none" strike="noStrike">
                          <a:effectLst/>
                          <a:latin typeface="+mj-ea"/>
                          <a:ea typeface="+mj-ea"/>
                        </a:rPr>
                        <a:t>▲ </a:t>
                      </a:r>
                      <a:r>
                        <a:rPr lang="en-US" altLang="ja-JP" sz="1400" u="none" strike="noStrike" dirty="0">
                          <a:effectLst/>
                          <a:latin typeface="+mj-ea"/>
                          <a:ea typeface="+mj-ea"/>
                        </a:rPr>
                        <a:t>88,000</a:t>
                      </a:r>
                      <a:endParaRPr lang="en-US" altLang="ja-JP" sz="1400" b="0" i="0" u="none" strike="noStrike" dirty="0">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ja-JP" altLang="en-US" sz="1400" u="none" strike="noStrike" dirty="0">
                          <a:effectLst/>
                          <a:latin typeface="+mj-ea"/>
                          <a:ea typeface="+mj-ea"/>
                        </a:rPr>
                        <a:t>▲ </a:t>
                      </a:r>
                      <a:r>
                        <a:rPr lang="en-US" altLang="ja-JP" sz="1400" u="none" strike="noStrike" dirty="0">
                          <a:effectLst/>
                          <a:latin typeface="+mj-ea"/>
                          <a:ea typeface="+mj-ea"/>
                        </a:rPr>
                        <a:t>96,800</a:t>
                      </a:r>
                      <a:endParaRPr lang="en-US" altLang="ja-JP" sz="1400" b="0" i="0" u="none" strike="noStrike" dirty="0">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ja-JP" altLang="en-US" sz="1400" u="none" strike="noStrike" dirty="0">
                          <a:effectLst/>
                          <a:latin typeface="+mj-ea"/>
                          <a:ea typeface="+mj-ea"/>
                        </a:rPr>
                        <a:t>▲ </a:t>
                      </a:r>
                      <a:r>
                        <a:rPr lang="en-US" altLang="ja-JP" sz="1400" u="none" strike="noStrike" dirty="0">
                          <a:effectLst/>
                          <a:latin typeface="+mj-ea"/>
                          <a:ea typeface="+mj-ea"/>
                        </a:rPr>
                        <a:t>105,600</a:t>
                      </a:r>
                      <a:endParaRPr lang="en-US" altLang="ja-JP" sz="1400" b="0" i="0" u="none" strike="noStrike" dirty="0">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558119499"/>
                  </a:ext>
                </a:extLst>
              </a:tr>
              <a:tr h="301587">
                <a:tc>
                  <a:txBody>
                    <a:bodyPr/>
                    <a:lstStyle/>
                    <a:p>
                      <a:pPr algn="l" fontAlgn="ctr"/>
                      <a:endParaRPr lang="ja-JP" altLang="en-US" sz="1400" b="0" i="0" u="none" strike="noStrike">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1400" b="0" i="0" u="none" strike="noStrike" dirty="0">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1400" b="0" i="0" u="none" strike="noStrike">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1400" b="0" i="0" u="none" strike="noStrike">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1400" b="0" i="0" u="none" strike="noStrike">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1400" b="0" i="0" u="none" strike="noStrike" dirty="0">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2769151"/>
                  </a:ext>
                </a:extLst>
              </a:tr>
              <a:tr h="301587">
                <a:tc>
                  <a:txBody>
                    <a:bodyPr/>
                    <a:lstStyle/>
                    <a:p>
                      <a:pPr algn="l" fontAlgn="ctr"/>
                      <a:r>
                        <a:rPr lang="ja-JP" altLang="en-US" sz="1400" u="none" strike="noStrike">
                          <a:effectLst/>
                          <a:latin typeface="+mj-ea"/>
                          <a:ea typeface="+mj-ea"/>
                        </a:rPr>
                        <a:t>⑦</a:t>
                      </a:r>
                      <a:endParaRPr lang="ja-JP" altLang="en-US" sz="1400" b="0" i="0" u="none" strike="noStrike">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400" u="none" strike="noStrike">
                          <a:effectLst/>
                          <a:latin typeface="+mj-ea"/>
                          <a:ea typeface="+mj-ea"/>
                        </a:rPr>
                        <a:t>地域支援２→３（▲</a:t>
                      </a:r>
                      <a:r>
                        <a:rPr lang="en-US" altLang="ja-JP" sz="1400" u="none" strike="noStrike" dirty="0">
                          <a:effectLst/>
                          <a:latin typeface="+mj-ea"/>
                          <a:ea typeface="+mj-ea"/>
                        </a:rPr>
                        <a:t>37</a:t>
                      </a:r>
                      <a:r>
                        <a:rPr lang="ja-JP" altLang="en-US" sz="1400" u="none" strike="noStrike">
                          <a:effectLst/>
                          <a:latin typeface="+mj-ea"/>
                          <a:ea typeface="+mj-ea"/>
                        </a:rPr>
                        <a:t>）</a:t>
                      </a:r>
                      <a:endParaRPr lang="ja-JP" altLang="en-US" sz="1400" b="0" i="0" u="none" strike="noStrike">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ja-JP" altLang="en-US" sz="1400" u="none" strike="noStrike">
                          <a:effectLst/>
                          <a:latin typeface="+mj-ea"/>
                          <a:ea typeface="+mj-ea"/>
                        </a:rPr>
                        <a:t>▲ </a:t>
                      </a:r>
                      <a:r>
                        <a:rPr lang="en-US" altLang="ja-JP" sz="1400" u="none" strike="noStrike" dirty="0">
                          <a:effectLst/>
                          <a:latin typeface="+mj-ea"/>
                          <a:ea typeface="+mj-ea"/>
                        </a:rPr>
                        <a:t>666,000</a:t>
                      </a:r>
                      <a:endParaRPr lang="en-US" altLang="ja-JP" sz="1400" b="0" i="0" u="none" strike="noStrike" dirty="0">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ja-JP" altLang="en-US" sz="1400" u="none" strike="noStrike">
                          <a:effectLst/>
                          <a:latin typeface="+mj-ea"/>
                          <a:ea typeface="+mj-ea"/>
                        </a:rPr>
                        <a:t>▲ </a:t>
                      </a:r>
                      <a:r>
                        <a:rPr lang="en-US" altLang="ja-JP" sz="1400" u="none" strike="noStrike" dirty="0">
                          <a:effectLst/>
                          <a:latin typeface="+mj-ea"/>
                          <a:ea typeface="+mj-ea"/>
                        </a:rPr>
                        <a:t>740,000</a:t>
                      </a:r>
                      <a:endParaRPr lang="en-US" altLang="ja-JP" sz="1400" b="0" i="0" u="none" strike="noStrike" dirty="0">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ja-JP" altLang="en-US" sz="1400" u="none" strike="noStrike">
                          <a:effectLst/>
                          <a:latin typeface="+mj-ea"/>
                          <a:ea typeface="+mj-ea"/>
                        </a:rPr>
                        <a:t>▲ </a:t>
                      </a:r>
                      <a:r>
                        <a:rPr lang="en-US" altLang="ja-JP" sz="1400" u="none" strike="noStrike" dirty="0">
                          <a:effectLst/>
                          <a:latin typeface="+mj-ea"/>
                          <a:ea typeface="+mj-ea"/>
                        </a:rPr>
                        <a:t>814,000</a:t>
                      </a:r>
                      <a:endParaRPr lang="en-US" altLang="ja-JP" sz="1400" b="0" i="0" u="none" strike="noStrike" dirty="0">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ja-JP" altLang="en-US" sz="1400" u="none" strike="noStrike">
                          <a:effectLst/>
                          <a:latin typeface="+mj-ea"/>
                          <a:ea typeface="+mj-ea"/>
                        </a:rPr>
                        <a:t>▲ </a:t>
                      </a:r>
                      <a:r>
                        <a:rPr lang="en-US" altLang="ja-JP" sz="1400" u="none" strike="noStrike" dirty="0">
                          <a:effectLst/>
                          <a:latin typeface="+mj-ea"/>
                          <a:ea typeface="+mj-ea"/>
                        </a:rPr>
                        <a:t>888,000</a:t>
                      </a:r>
                      <a:endParaRPr lang="en-US" altLang="ja-JP" sz="1400" b="0" i="0" u="none" strike="noStrike" dirty="0">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9815439"/>
                  </a:ext>
                </a:extLst>
              </a:tr>
              <a:tr h="301587">
                <a:tc>
                  <a:txBody>
                    <a:bodyPr/>
                    <a:lstStyle/>
                    <a:p>
                      <a:pPr algn="l" fontAlgn="ctr"/>
                      <a:endParaRPr lang="ja-JP" altLang="en-US" sz="1400" b="0" i="0" u="none" strike="noStrike" dirty="0">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ctr"/>
                      <a:r>
                        <a:rPr lang="zh-TW" altLang="en-US" sz="1400" u="none" strike="noStrike" dirty="0">
                          <a:effectLst/>
                          <a:latin typeface="メイリオ" panose="020B0604030504040204" pitchFamily="50" charset="-128"/>
                          <a:ea typeface="メイリオ" panose="020B0604030504040204" pitchFamily="50" charset="-128"/>
                        </a:rPr>
                        <a:t>（</a:t>
                      </a:r>
                      <a:r>
                        <a:rPr lang="en-US" altLang="zh-TW" sz="1400" u="none" strike="noStrike" dirty="0">
                          <a:effectLst/>
                          <a:latin typeface="メイリオ" panose="020B0604030504040204" pitchFamily="50" charset="-128"/>
                          <a:ea typeface="メイリオ" panose="020B0604030504040204" pitchFamily="50" charset="-128"/>
                        </a:rPr>
                        <a:t>C</a:t>
                      </a:r>
                      <a:r>
                        <a:rPr lang="zh-TW" altLang="en-US" sz="1400" u="none" strike="noStrike" dirty="0">
                          <a:effectLst/>
                          <a:latin typeface="メイリオ" panose="020B0604030504040204" pitchFamily="50" charset="-128"/>
                          <a:ea typeface="メイリオ" panose="020B0604030504040204" pitchFamily="50" charset="-128"/>
                        </a:rPr>
                        <a:t>）小計　⑤＋⑦</a:t>
                      </a:r>
                      <a:endParaRPr lang="zh-TW"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ctr"/>
                      <a:r>
                        <a:rPr lang="ja-JP" altLang="en-US" sz="1400" u="none" strike="noStrike" dirty="0">
                          <a:effectLst/>
                          <a:latin typeface="+mj-ea"/>
                          <a:ea typeface="+mj-ea"/>
                        </a:rPr>
                        <a:t>▲ </a:t>
                      </a:r>
                      <a:r>
                        <a:rPr lang="en-US" altLang="ja-JP" sz="1400" u="none" strike="noStrike" dirty="0">
                          <a:effectLst/>
                          <a:latin typeface="+mj-ea"/>
                          <a:ea typeface="+mj-ea"/>
                        </a:rPr>
                        <a:t>781,200</a:t>
                      </a:r>
                      <a:endParaRPr lang="en-US" altLang="ja-JP" sz="1400" b="0" i="0" u="none" strike="noStrike" dirty="0">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ctr"/>
                      <a:r>
                        <a:rPr lang="ja-JP" altLang="en-US" sz="1400" u="none" strike="noStrike" dirty="0">
                          <a:effectLst/>
                          <a:latin typeface="+mj-ea"/>
                          <a:ea typeface="+mj-ea"/>
                        </a:rPr>
                        <a:t>▲ </a:t>
                      </a:r>
                      <a:r>
                        <a:rPr lang="en-US" altLang="ja-JP" sz="1400" u="none" strike="noStrike" dirty="0">
                          <a:effectLst/>
                          <a:latin typeface="+mj-ea"/>
                          <a:ea typeface="+mj-ea"/>
                        </a:rPr>
                        <a:t>868,000</a:t>
                      </a:r>
                      <a:endParaRPr lang="en-US" altLang="ja-JP" sz="1400" b="0" i="0" u="none" strike="noStrike" dirty="0">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ctr"/>
                      <a:r>
                        <a:rPr lang="ja-JP" altLang="en-US" sz="1400" u="none" strike="noStrike">
                          <a:effectLst/>
                          <a:latin typeface="+mj-ea"/>
                          <a:ea typeface="+mj-ea"/>
                        </a:rPr>
                        <a:t>▲ </a:t>
                      </a:r>
                      <a:r>
                        <a:rPr lang="en-US" altLang="ja-JP" sz="1400" u="none" strike="noStrike" dirty="0">
                          <a:effectLst/>
                          <a:latin typeface="+mj-ea"/>
                          <a:ea typeface="+mj-ea"/>
                        </a:rPr>
                        <a:t>954,800</a:t>
                      </a:r>
                      <a:endParaRPr lang="en-US" altLang="ja-JP" sz="1400" b="0" i="0" u="none" strike="noStrike" dirty="0">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ctr"/>
                      <a:r>
                        <a:rPr lang="ja-JP" altLang="en-US" sz="1400" u="none" strike="noStrike">
                          <a:effectLst/>
                          <a:latin typeface="+mj-ea"/>
                          <a:ea typeface="+mj-ea"/>
                        </a:rPr>
                        <a:t>▲ </a:t>
                      </a:r>
                      <a:r>
                        <a:rPr lang="en-US" altLang="ja-JP" sz="1400" u="none" strike="noStrike" dirty="0">
                          <a:effectLst/>
                          <a:latin typeface="+mj-ea"/>
                          <a:ea typeface="+mj-ea"/>
                        </a:rPr>
                        <a:t>1,041,600</a:t>
                      </a:r>
                      <a:endParaRPr lang="en-US" altLang="ja-JP" sz="1400" b="0" i="0" u="none" strike="noStrike" dirty="0">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28304672"/>
                  </a:ext>
                </a:extLst>
              </a:tr>
              <a:tr h="301587">
                <a:tc>
                  <a:txBody>
                    <a:bodyPr/>
                    <a:lstStyle/>
                    <a:p>
                      <a:pPr algn="l" fontAlgn="ctr"/>
                      <a:endParaRPr lang="ja-JP" altLang="en-US" sz="1400" b="0" i="0" u="none" strike="noStrike" dirty="0">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r>
                        <a:rPr lang="zh-TW" altLang="en-US" sz="1400" u="none" strike="noStrike" dirty="0">
                          <a:effectLst/>
                          <a:latin typeface="メイリオ" panose="020B0604030504040204" pitchFamily="50" charset="-128"/>
                          <a:ea typeface="メイリオ" panose="020B0604030504040204" pitchFamily="50" charset="-128"/>
                        </a:rPr>
                        <a:t>（</a:t>
                      </a:r>
                      <a:r>
                        <a:rPr lang="en-US" altLang="zh-TW" sz="1400" u="none" strike="noStrike" dirty="0">
                          <a:effectLst/>
                          <a:latin typeface="メイリオ" panose="020B0604030504040204" pitchFamily="50" charset="-128"/>
                          <a:ea typeface="メイリオ" panose="020B0604030504040204" pitchFamily="50" charset="-128"/>
                        </a:rPr>
                        <a:t>D</a:t>
                      </a:r>
                      <a:r>
                        <a:rPr lang="zh-TW" altLang="en-US" sz="1400" u="none" strike="noStrike" dirty="0">
                          <a:effectLst/>
                          <a:latin typeface="メイリオ" panose="020B0604030504040204" pitchFamily="50" charset="-128"/>
                          <a:ea typeface="メイリオ" panose="020B0604030504040204" pitchFamily="50" charset="-128"/>
                        </a:rPr>
                        <a:t>）小計　⑥＋⑦</a:t>
                      </a:r>
                      <a:endParaRPr lang="zh-TW"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ja-JP" altLang="en-US" sz="1400" u="none" strike="noStrike" dirty="0">
                          <a:effectLst/>
                          <a:latin typeface="+mj-ea"/>
                          <a:ea typeface="+mj-ea"/>
                        </a:rPr>
                        <a:t>▲ </a:t>
                      </a:r>
                      <a:r>
                        <a:rPr lang="en-US" altLang="ja-JP" sz="1400" u="none" strike="noStrike" dirty="0">
                          <a:effectLst/>
                          <a:latin typeface="+mj-ea"/>
                          <a:ea typeface="+mj-ea"/>
                        </a:rPr>
                        <a:t>860,400</a:t>
                      </a:r>
                      <a:endParaRPr lang="en-US" altLang="ja-JP" sz="1400" b="0" i="0" u="none" strike="noStrike" dirty="0">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ja-JP" altLang="en-US" sz="1400" u="none" strike="noStrike" dirty="0">
                          <a:effectLst/>
                          <a:latin typeface="+mj-ea"/>
                          <a:ea typeface="+mj-ea"/>
                        </a:rPr>
                        <a:t>▲ </a:t>
                      </a:r>
                      <a:r>
                        <a:rPr lang="en-US" altLang="ja-JP" sz="1400" u="none" strike="noStrike" dirty="0">
                          <a:effectLst/>
                          <a:latin typeface="+mj-ea"/>
                          <a:ea typeface="+mj-ea"/>
                        </a:rPr>
                        <a:t>956,000</a:t>
                      </a:r>
                      <a:endParaRPr lang="en-US" altLang="ja-JP" sz="1400" b="0" i="0" u="none" strike="noStrike" dirty="0">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ja-JP" altLang="en-US" sz="1400" u="none" strike="noStrike" dirty="0">
                          <a:effectLst/>
                          <a:latin typeface="+mj-ea"/>
                          <a:ea typeface="+mj-ea"/>
                        </a:rPr>
                        <a:t>▲ </a:t>
                      </a:r>
                      <a:r>
                        <a:rPr lang="en-US" altLang="ja-JP" sz="1400" u="none" strike="noStrike" dirty="0">
                          <a:effectLst/>
                          <a:latin typeface="+mj-ea"/>
                          <a:ea typeface="+mj-ea"/>
                        </a:rPr>
                        <a:t>1,051,600</a:t>
                      </a:r>
                      <a:endParaRPr lang="en-US" altLang="ja-JP" sz="1400" b="0" i="0" u="none" strike="noStrike" dirty="0">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ja-JP" altLang="en-US" sz="1400" u="none" strike="noStrike" dirty="0">
                          <a:effectLst/>
                          <a:latin typeface="+mj-ea"/>
                          <a:ea typeface="+mj-ea"/>
                        </a:rPr>
                        <a:t>▲ </a:t>
                      </a:r>
                      <a:r>
                        <a:rPr lang="en-US" altLang="ja-JP" sz="1400" u="none" strike="noStrike" dirty="0">
                          <a:effectLst/>
                          <a:latin typeface="+mj-ea"/>
                          <a:ea typeface="+mj-ea"/>
                        </a:rPr>
                        <a:t>1,147,200</a:t>
                      </a:r>
                      <a:endParaRPr lang="en-US" altLang="ja-JP" sz="1400" b="0" i="0" u="none" strike="noStrike" dirty="0">
                        <a:solidFill>
                          <a:srgbClr val="000000"/>
                        </a:solidFill>
                        <a:effectLst/>
                        <a:latin typeface="+mj-ea"/>
                        <a:ea typeface="+mj-ea"/>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247598622"/>
                  </a:ext>
                </a:extLst>
              </a:tr>
            </a:tbl>
          </a:graphicData>
        </a:graphic>
      </p:graphicFrame>
      <p:sp>
        <p:nvSpPr>
          <p:cNvPr id="4" name="テキスト ボックス 3">
            <a:extLst>
              <a:ext uri="{FF2B5EF4-FFF2-40B4-BE49-F238E27FC236}">
                <a16:creationId xmlns:a16="http://schemas.microsoft.com/office/drawing/2014/main" id="{AEF4B083-E94B-51EE-FC5A-1A85B9A35F61}"/>
              </a:ext>
            </a:extLst>
          </p:cNvPr>
          <p:cNvSpPr txBox="1"/>
          <p:nvPr/>
        </p:nvSpPr>
        <p:spPr>
          <a:xfrm>
            <a:off x="548640" y="513805"/>
            <a:ext cx="1800493"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　改定の影響</a:t>
            </a:r>
          </a:p>
        </p:txBody>
      </p:sp>
    </p:spTree>
    <p:extLst>
      <p:ext uri="{BB962C8B-B14F-4D97-AF65-F5344CB8AC3E}">
        <p14:creationId xmlns:p14="http://schemas.microsoft.com/office/powerpoint/2010/main" val="34446815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2EC0772E-5C08-89CA-641B-1CFC9ECFE54F}"/>
              </a:ext>
            </a:extLst>
          </p:cNvPr>
          <p:cNvGraphicFramePr>
            <a:graphicFrameLocks noGrp="1"/>
          </p:cNvGraphicFramePr>
          <p:nvPr/>
        </p:nvGraphicFramePr>
        <p:xfrm>
          <a:off x="919843" y="1216706"/>
          <a:ext cx="7443107" cy="3853710"/>
        </p:xfrm>
        <a:graphic>
          <a:graphicData uri="http://schemas.openxmlformats.org/drawingml/2006/table">
            <a:tbl>
              <a:tblPr>
                <a:tableStyleId>{616DA210-FB5B-4158-B5E0-FEB733F419BA}</a:tableStyleId>
              </a:tblPr>
              <a:tblGrid>
                <a:gridCol w="2282993">
                  <a:extLst>
                    <a:ext uri="{9D8B030D-6E8A-4147-A177-3AD203B41FA5}">
                      <a16:colId xmlns:a16="http://schemas.microsoft.com/office/drawing/2014/main" val="974877565"/>
                    </a:ext>
                  </a:extLst>
                </a:gridCol>
                <a:gridCol w="634620">
                  <a:extLst>
                    <a:ext uri="{9D8B030D-6E8A-4147-A177-3AD203B41FA5}">
                      <a16:colId xmlns:a16="http://schemas.microsoft.com/office/drawing/2014/main" val="2895205082"/>
                    </a:ext>
                  </a:extLst>
                </a:gridCol>
                <a:gridCol w="1474778">
                  <a:extLst>
                    <a:ext uri="{9D8B030D-6E8A-4147-A177-3AD203B41FA5}">
                      <a16:colId xmlns:a16="http://schemas.microsoft.com/office/drawing/2014/main" val="2555879971"/>
                    </a:ext>
                  </a:extLst>
                </a:gridCol>
                <a:gridCol w="1609314">
                  <a:extLst>
                    <a:ext uri="{9D8B030D-6E8A-4147-A177-3AD203B41FA5}">
                      <a16:colId xmlns:a16="http://schemas.microsoft.com/office/drawing/2014/main" val="3938973630"/>
                    </a:ext>
                  </a:extLst>
                </a:gridCol>
                <a:gridCol w="1441402">
                  <a:extLst>
                    <a:ext uri="{9D8B030D-6E8A-4147-A177-3AD203B41FA5}">
                      <a16:colId xmlns:a16="http://schemas.microsoft.com/office/drawing/2014/main" val="2835059375"/>
                    </a:ext>
                  </a:extLst>
                </a:gridCol>
              </a:tblGrid>
              <a:tr h="275265">
                <a:tc>
                  <a:txBody>
                    <a:bodyPr/>
                    <a:lstStyle/>
                    <a:p>
                      <a:pPr algn="l" fontAlgn="ctr"/>
                      <a:endParaRPr lang="zh-TW"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点数</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算定回数</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報酬額</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差額</a:t>
                      </a: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87890981"/>
                  </a:ext>
                </a:extLst>
              </a:tr>
              <a:tr h="275265">
                <a:tc>
                  <a:txBody>
                    <a:bodyPr/>
                    <a:lstStyle/>
                    <a:p>
                      <a:pPr algn="l" fontAlgn="ctr"/>
                      <a:r>
                        <a:rPr lang="zh-TW" altLang="en-US" sz="1400" u="none" strike="noStrike" dirty="0">
                          <a:effectLst/>
                          <a:latin typeface="メイリオ" panose="020B0604030504040204" pitchFamily="50" charset="-128"/>
                          <a:ea typeface="メイリオ" panose="020B0604030504040204" pitchFamily="50" charset="-128"/>
                        </a:rPr>
                        <a:t>　　　調剤基本料１</a:t>
                      </a:r>
                      <a:endParaRPr lang="zh-TW"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altLang="ja-JP" sz="1400" u="none" strike="noStrike" dirty="0">
                          <a:effectLst/>
                          <a:latin typeface="メイリオ" panose="020B0604030504040204" pitchFamily="50" charset="-128"/>
                          <a:ea typeface="メイリオ" panose="020B0604030504040204" pitchFamily="50" charset="-128"/>
                        </a:rPr>
                        <a:t>42</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ctr"/>
                      <a:r>
                        <a:rPr lang="en-US" altLang="ja-JP" sz="1400" u="none" strike="noStrike" dirty="0">
                          <a:effectLst/>
                          <a:latin typeface="メイリオ" panose="020B0604030504040204" pitchFamily="50" charset="-128"/>
                          <a:ea typeface="メイリオ" panose="020B0604030504040204" pitchFamily="50" charset="-128"/>
                        </a:rPr>
                        <a:t>40,231,302</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ctr"/>
                      <a:r>
                        <a:rPr lang="en-US" altLang="ja-JP" sz="1400" u="none" strike="noStrike" dirty="0">
                          <a:effectLst/>
                          <a:latin typeface="メイリオ" panose="020B0604030504040204" pitchFamily="50" charset="-128"/>
                          <a:ea typeface="メイリオ" panose="020B0604030504040204" pitchFamily="50" charset="-128"/>
                        </a:rPr>
                        <a:t>1,689,714,684</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536842146"/>
                  </a:ext>
                </a:extLst>
              </a:tr>
              <a:tr h="275265">
                <a:tc>
                  <a:txBody>
                    <a:bodyPr/>
                    <a:lstStyle/>
                    <a:p>
                      <a:pPr algn="l" fontAlgn="ctr"/>
                      <a:r>
                        <a:rPr lang="zh-TW" altLang="en-US" sz="1400" u="none" strike="noStrike">
                          <a:effectLst/>
                          <a:latin typeface="メイリオ" panose="020B0604030504040204" pitchFamily="50" charset="-128"/>
                          <a:ea typeface="メイリオ" panose="020B0604030504040204" pitchFamily="50" charset="-128"/>
                        </a:rPr>
                        <a:t>　　　調剤基本料２</a:t>
                      </a:r>
                      <a:endParaRPr lang="zh-TW"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altLang="ja-JP" sz="1400" u="none" strike="noStrike" dirty="0">
                          <a:effectLst/>
                          <a:latin typeface="メイリオ" panose="020B0604030504040204" pitchFamily="50" charset="-128"/>
                          <a:ea typeface="メイリオ" panose="020B0604030504040204" pitchFamily="50" charset="-128"/>
                        </a:rPr>
                        <a:t>26</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ctr"/>
                      <a:r>
                        <a:rPr lang="en-US" altLang="ja-JP" sz="1400" u="none" strike="noStrike" dirty="0">
                          <a:effectLst/>
                          <a:latin typeface="メイリオ" panose="020B0604030504040204" pitchFamily="50" charset="-128"/>
                          <a:ea typeface="メイリオ" panose="020B0604030504040204" pitchFamily="50" charset="-128"/>
                        </a:rPr>
                        <a:t>3,617,406</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ctr"/>
                      <a:r>
                        <a:rPr lang="en-US" altLang="ja-JP" sz="1400" u="none" strike="noStrike" dirty="0">
                          <a:effectLst/>
                          <a:latin typeface="メイリオ" panose="020B0604030504040204" pitchFamily="50" charset="-128"/>
                          <a:ea typeface="メイリオ" panose="020B0604030504040204" pitchFamily="50" charset="-128"/>
                        </a:rPr>
                        <a:t>94,052,556</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827141897"/>
                  </a:ext>
                </a:extLst>
              </a:tr>
              <a:tr h="275265">
                <a:tc>
                  <a:txBody>
                    <a:bodyPr/>
                    <a:lstStyle/>
                    <a:p>
                      <a:pPr algn="l" fontAlgn="ctr"/>
                      <a:r>
                        <a:rPr lang="ja-JP" altLang="en-US" sz="1400" u="none" strike="noStrike">
                          <a:effectLst/>
                          <a:latin typeface="メイリオ" panose="020B0604030504040204" pitchFamily="50" charset="-128"/>
                          <a:ea typeface="メイリオ" panose="020B0604030504040204" pitchFamily="50" charset="-128"/>
                        </a:rPr>
                        <a:t>　　　調剤基本料３　イ</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altLang="ja-JP" sz="1400" u="none" strike="noStrike" dirty="0">
                          <a:effectLst/>
                          <a:latin typeface="メイリオ" panose="020B0604030504040204" pitchFamily="50" charset="-128"/>
                          <a:ea typeface="メイリオ" panose="020B0604030504040204" pitchFamily="50" charset="-128"/>
                        </a:rPr>
                        <a:t>21</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ctr"/>
                      <a:r>
                        <a:rPr lang="en-US" altLang="ja-JP" sz="1400" u="none" strike="noStrike" dirty="0">
                          <a:effectLst/>
                          <a:latin typeface="メイリオ" panose="020B0604030504040204" pitchFamily="50" charset="-128"/>
                          <a:ea typeface="メイリオ" panose="020B0604030504040204" pitchFamily="50" charset="-128"/>
                        </a:rPr>
                        <a:t>3,309,442</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ctr"/>
                      <a:r>
                        <a:rPr lang="en-US" altLang="ja-JP" sz="1400" u="none" strike="noStrike" dirty="0">
                          <a:effectLst/>
                          <a:latin typeface="メイリオ" panose="020B0604030504040204" pitchFamily="50" charset="-128"/>
                          <a:ea typeface="メイリオ" panose="020B0604030504040204" pitchFamily="50" charset="-128"/>
                        </a:rPr>
                        <a:t>69,498,282</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521280803"/>
                  </a:ext>
                </a:extLst>
              </a:tr>
              <a:tr h="275265">
                <a:tc>
                  <a:txBody>
                    <a:bodyPr/>
                    <a:lstStyle/>
                    <a:p>
                      <a:pPr algn="l" fontAlgn="ctr"/>
                      <a:r>
                        <a:rPr lang="ja-JP" altLang="en-US" sz="1400" u="none" strike="noStrike">
                          <a:effectLst/>
                          <a:latin typeface="メイリオ" panose="020B0604030504040204" pitchFamily="50" charset="-128"/>
                          <a:ea typeface="メイリオ" panose="020B0604030504040204" pitchFamily="50" charset="-128"/>
                        </a:rPr>
                        <a:t>　　　調剤基本料３　ロ</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altLang="ja-JP" sz="1400" u="none" strike="noStrike" dirty="0">
                          <a:effectLst/>
                          <a:latin typeface="メイリオ" panose="020B0604030504040204" pitchFamily="50" charset="-128"/>
                          <a:ea typeface="メイリオ" panose="020B0604030504040204" pitchFamily="50" charset="-128"/>
                        </a:rPr>
                        <a:t>16</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ctr"/>
                      <a:r>
                        <a:rPr lang="en-US" altLang="ja-JP" sz="1400" u="none" strike="noStrike" dirty="0">
                          <a:effectLst/>
                          <a:latin typeface="メイリオ" panose="020B0604030504040204" pitchFamily="50" charset="-128"/>
                          <a:ea typeface="メイリオ" panose="020B0604030504040204" pitchFamily="50" charset="-128"/>
                        </a:rPr>
                        <a:t>4,872,732</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ctr"/>
                      <a:r>
                        <a:rPr lang="en-US" altLang="ja-JP" sz="1400" u="none" strike="noStrike" dirty="0">
                          <a:effectLst/>
                          <a:latin typeface="メイリオ" panose="020B0604030504040204" pitchFamily="50" charset="-128"/>
                          <a:ea typeface="メイリオ" panose="020B0604030504040204" pitchFamily="50" charset="-128"/>
                        </a:rPr>
                        <a:t>77,963,712</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179912977"/>
                  </a:ext>
                </a:extLst>
              </a:tr>
              <a:tr h="275265">
                <a:tc>
                  <a:txBody>
                    <a:bodyPr/>
                    <a:lstStyle/>
                    <a:p>
                      <a:pPr algn="l" fontAlgn="ctr"/>
                      <a:r>
                        <a:rPr lang="ja-JP" altLang="en-US" sz="1400" u="none" strike="noStrike">
                          <a:effectLst/>
                          <a:latin typeface="メイリオ" panose="020B0604030504040204" pitchFamily="50" charset="-128"/>
                          <a:ea typeface="メイリオ" panose="020B0604030504040204" pitchFamily="50" charset="-128"/>
                        </a:rPr>
                        <a:t>　　　調剤基本料３　ハ</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altLang="ja-JP" sz="1400" u="none" strike="noStrike" dirty="0">
                          <a:effectLst/>
                          <a:latin typeface="メイリオ" panose="020B0604030504040204" pitchFamily="50" charset="-128"/>
                          <a:ea typeface="メイリオ" panose="020B0604030504040204" pitchFamily="50" charset="-128"/>
                        </a:rPr>
                        <a:t>32</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ctr"/>
                      <a:r>
                        <a:rPr lang="en-US" altLang="ja-JP" sz="1400" u="none" strike="noStrike" dirty="0">
                          <a:effectLst/>
                          <a:latin typeface="メイリオ" panose="020B0604030504040204" pitchFamily="50" charset="-128"/>
                          <a:ea typeface="メイリオ" panose="020B0604030504040204" pitchFamily="50" charset="-128"/>
                        </a:rPr>
                        <a:t>9,828,041</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ctr"/>
                      <a:r>
                        <a:rPr lang="en-US" altLang="ja-JP" sz="1400" u="none" strike="noStrike" dirty="0">
                          <a:effectLst/>
                          <a:latin typeface="メイリオ" panose="020B0604030504040204" pitchFamily="50" charset="-128"/>
                          <a:ea typeface="メイリオ" panose="020B0604030504040204" pitchFamily="50" charset="-128"/>
                        </a:rPr>
                        <a:t>314,497,312</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658237215"/>
                  </a:ext>
                </a:extLst>
              </a:tr>
              <a:tr h="275265">
                <a:tc>
                  <a:txBody>
                    <a:bodyPr/>
                    <a:lstStyle/>
                    <a:p>
                      <a:pPr algn="l" fontAlgn="ctr"/>
                      <a:r>
                        <a:rPr lang="zh-TW" altLang="en-US" sz="1400" u="none" strike="noStrike">
                          <a:effectLst/>
                          <a:latin typeface="メイリオ" panose="020B0604030504040204" pitchFamily="50" charset="-128"/>
                          <a:ea typeface="メイリオ" panose="020B0604030504040204" pitchFamily="50" charset="-128"/>
                        </a:rPr>
                        <a:t>　　　特別調剤基本料</a:t>
                      </a:r>
                      <a:endParaRPr lang="zh-TW"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r>
                        <a:rPr lang="en-US" altLang="ja-JP" sz="1400" u="none" strike="noStrike" dirty="0">
                          <a:effectLst/>
                          <a:latin typeface="メイリオ" panose="020B0604030504040204" pitchFamily="50" charset="-128"/>
                          <a:ea typeface="メイリオ" panose="020B0604030504040204" pitchFamily="50" charset="-128"/>
                        </a:rPr>
                        <a:t>7</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ctr"/>
                      <a:r>
                        <a:rPr lang="en-US" altLang="ja-JP" sz="1400" u="none" strike="noStrike" dirty="0">
                          <a:effectLst/>
                          <a:latin typeface="メイリオ" panose="020B0604030504040204" pitchFamily="50" charset="-128"/>
                          <a:ea typeface="メイリオ" panose="020B0604030504040204" pitchFamily="50" charset="-128"/>
                        </a:rPr>
                        <a:t>775,157</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ctr"/>
                      <a:r>
                        <a:rPr lang="en-US" altLang="ja-JP" sz="1400" u="none" strike="noStrike" dirty="0">
                          <a:effectLst/>
                          <a:latin typeface="メイリオ" panose="020B0604030504040204" pitchFamily="50" charset="-128"/>
                          <a:ea typeface="メイリオ" panose="020B0604030504040204" pitchFamily="50" charset="-128"/>
                        </a:rPr>
                        <a:t>5,426,099</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257043080"/>
                  </a:ext>
                </a:extLst>
              </a:tr>
              <a:tr h="275265">
                <a:tc>
                  <a:txBody>
                    <a:bodyPr/>
                    <a:lstStyle/>
                    <a:p>
                      <a:pPr algn="l" fontAlgn="ctr"/>
                      <a:r>
                        <a:rPr lang="zh-TW" altLang="en-US" sz="1400" u="none" strike="noStrike" dirty="0">
                          <a:effectLst/>
                          <a:latin typeface="メイリオ" panose="020B0604030504040204" pitchFamily="50" charset="-128"/>
                          <a:ea typeface="メイリオ" panose="020B0604030504040204" pitchFamily="50" charset="-128"/>
                        </a:rPr>
                        <a:t>　　　調剤基本料１</a:t>
                      </a:r>
                      <a:endParaRPr lang="zh-TW"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400" u="none" strike="noStrike" dirty="0">
                          <a:effectLst/>
                          <a:latin typeface="メイリオ" panose="020B0604030504040204" pitchFamily="50" charset="-128"/>
                          <a:ea typeface="メイリオ" panose="020B0604030504040204" pitchFamily="50" charset="-128"/>
                        </a:rPr>
                        <a:t>45</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r" fontAlgn="ctr"/>
                      <a:r>
                        <a:rPr lang="en-US" altLang="ja-JP" sz="1400" u="none" strike="noStrike" dirty="0">
                          <a:effectLst/>
                          <a:latin typeface="メイリオ" panose="020B0604030504040204" pitchFamily="50" charset="-128"/>
                          <a:ea typeface="メイリオ" panose="020B0604030504040204" pitchFamily="50" charset="-128"/>
                        </a:rPr>
                        <a:t>40,231,302</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r" fontAlgn="ctr"/>
                      <a:r>
                        <a:rPr lang="en-US" altLang="ja-JP" sz="1400" u="none" strike="noStrike" dirty="0">
                          <a:effectLst/>
                          <a:latin typeface="メイリオ" panose="020B0604030504040204" pitchFamily="50" charset="-128"/>
                          <a:ea typeface="メイリオ" panose="020B0604030504040204" pitchFamily="50" charset="-128"/>
                        </a:rPr>
                        <a:t>1,810,408,590</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r" fontAlgn="ctr"/>
                      <a:r>
                        <a:rPr lang="en-US" altLang="ja-JP" sz="1400" u="none" strike="noStrike" dirty="0">
                          <a:effectLst/>
                          <a:latin typeface="メイリオ" panose="020B0604030504040204" pitchFamily="50" charset="-128"/>
                          <a:ea typeface="メイリオ" panose="020B0604030504040204" pitchFamily="50" charset="-128"/>
                        </a:rPr>
                        <a:t>120,693,906</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54500324"/>
                  </a:ext>
                </a:extLst>
              </a:tr>
              <a:tr h="275265">
                <a:tc>
                  <a:txBody>
                    <a:bodyPr/>
                    <a:lstStyle/>
                    <a:p>
                      <a:pPr algn="l" fontAlgn="ctr"/>
                      <a:r>
                        <a:rPr lang="zh-TW" altLang="en-US" sz="1400" u="none" strike="noStrike" dirty="0">
                          <a:effectLst/>
                          <a:latin typeface="メイリオ" panose="020B0604030504040204" pitchFamily="50" charset="-128"/>
                          <a:ea typeface="メイリオ" panose="020B0604030504040204" pitchFamily="50" charset="-128"/>
                        </a:rPr>
                        <a:t>　　　調剤基本料２</a:t>
                      </a:r>
                      <a:endParaRPr lang="zh-TW"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400" u="none" strike="noStrike" dirty="0">
                          <a:effectLst/>
                          <a:latin typeface="メイリオ" panose="020B0604030504040204" pitchFamily="50" charset="-128"/>
                          <a:ea typeface="メイリオ" panose="020B0604030504040204" pitchFamily="50" charset="-128"/>
                        </a:rPr>
                        <a:t>29</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r" fontAlgn="ctr"/>
                      <a:r>
                        <a:rPr lang="en-US" altLang="ja-JP" sz="1400" u="none" strike="noStrike" dirty="0">
                          <a:effectLst/>
                          <a:latin typeface="メイリオ" panose="020B0604030504040204" pitchFamily="50" charset="-128"/>
                          <a:ea typeface="メイリオ" panose="020B0604030504040204" pitchFamily="50" charset="-128"/>
                        </a:rPr>
                        <a:t>3,617,406</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r" fontAlgn="ctr"/>
                      <a:r>
                        <a:rPr lang="en-US" altLang="ja-JP" sz="1400" u="none" strike="noStrike" dirty="0">
                          <a:effectLst/>
                          <a:latin typeface="メイリオ" panose="020B0604030504040204" pitchFamily="50" charset="-128"/>
                          <a:ea typeface="メイリオ" panose="020B0604030504040204" pitchFamily="50" charset="-128"/>
                        </a:rPr>
                        <a:t>104,904,774</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r" fontAlgn="ctr"/>
                      <a:r>
                        <a:rPr lang="en-US" altLang="ja-JP" sz="1400" u="none" strike="noStrike" dirty="0">
                          <a:effectLst/>
                          <a:latin typeface="メイリオ" panose="020B0604030504040204" pitchFamily="50" charset="-128"/>
                          <a:ea typeface="メイリオ" panose="020B0604030504040204" pitchFamily="50" charset="-128"/>
                        </a:rPr>
                        <a:t>10,852,218</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77978550"/>
                  </a:ext>
                </a:extLst>
              </a:tr>
              <a:tr h="275265">
                <a:tc>
                  <a:txBody>
                    <a:bodyPr/>
                    <a:lstStyle/>
                    <a:p>
                      <a:pPr algn="l" fontAlgn="ctr"/>
                      <a:r>
                        <a:rPr lang="ja-JP" altLang="en-US" sz="1400" u="none" strike="noStrike">
                          <a:effectLst/>
                          <a:latin typeface="メイリオ" panose="020B0604030504040204" pitchFamily="50" charset="-128"/>
                          <a:ea typeface="メイリオ" panose="020B0604030504040204" pitchFamily="50" charset="-128"/>
                        </a:rPr>
                        <a:t>　　　調剤基本料３　イ</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400" u="none" strike="noStrike" dirty="0">
                          <a:effectLst/>
                          <a:latin typeface="メイリオ" panose="020B0604030504040204" pitchFamily="50" charset="-128"/>
                          <a:ea typeface="メイリオ" panose="020B0604030504040204" pitchFamily="50" charset="-128"/>
                        </a:rPr>
                        <a:t>24</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r" fontAlgn="ctr"/>
                      <a:r>
                        <a:rPr lang="en-US" altLang="ja-JP" sz="1400" u="none" strike="noStrike" dirty="0">
                          <a:effectLst/>
                          <a:latin typeface="メイリオ" panose="020B0604030504040204" pitchFamily="50" charset="-128"/>
                          <a:ea typeface="メイリオ" panose="020B0604030504040204" pitchFamily="50" charset="-128"/>
                        </a:rPr>
                        <a:t>3,309,442</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r" fontAlgn="ctr"/>
                      <a:r>
                        <a:rPr lang="en-US" altLang="ja-JP" sz="1400" u="none" strike="noStrike" dirty="0">
                          <a:effectLst/>
                          <a:latin typeface="メイリオ" panose="020B0604030504040204" pitchFamily="50" charset="-128"/>
                          <a:ea typeface="メイリオ" panose="020B0604030504040204" pitchFamily="50" charset="-128"/>
                        </a:rPr>
                        <a:t>79,426,608</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r" fontAlgn="ctr"/>
                      <a:r>
                        <a:rPr lang="en-US" altLang="ja-JP" sz="1400" u="none" strike="noStrike" dirty="0">
                          <a:effectLst/>
                          <a:latin typeface="メイリオ" panose="020B0604030504040204" pitchFamily="50" charset="-128"/>
                          <a:ea typeface="メイリオ" panose="020B0604030504040204" pitchFamily="50" charset="-128"/>
                        </a:rPr>
                        <a:t>9,928,326</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94633284"/>
                  </a:ext>
                </a:extLst>
              </a:tr>
              <a:tr h="275265">
                <a:tc>
                  <a:txBody>
                    <a:bodyPr/>
                    <a:lstStyle/>
                    <a:p>
                      <a:pPr algn="l" fontAlgn="ctr"/>
                      <a:r>
                        <a:rPr lang="ja-JP" altLang="en-US" sz="1400" u="none" strike="noStrike">
                          <a:effectLst/>
                          <a:latin typeface="メイリオ" panose="020B0604030504040204" pitchFamily="50" charset="-128"/>
                          <a:ea typeface="メイリオ" panose="020B0604030504040204" pitchFamily="50" charset="-128"/>
                        </a:rPr>
                        <a:t>　　　調剤基本料３　ロ</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400" u="none" strike="noStrike" dirty="0">
                          <a:effectLst/>
                          <a:latin typeface="メイリオ" panose="020B0604030504040204" pitchFamily="50" charset="-128"/>
                          <a:ea typeface="メイリオ" panose="020B0604030504040204" pitchFamily="50" charset="-128"/>
                        </a:rPr>
                        <a:t>19</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r" fontAlgn="ctr"/>
                      <a:r>
                        <a:rPr lang="en-US" altLang="ja-JP" sz="1400" u="none" strike="noStrike" dirty="0">
                          <a:effectLst/>
                          <a:latin typeface="メイリオ" panose="020B0604030504040204" pitchFamily="50" charset="-128"/>
                          <a:ea typeface="メイリオ" panose="020B0604030504040204" pitchFamily="50" charset="-128"/>
                        </a:rPr>
                        <a:t>4,872,732</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r" fontAlgn="ctr"/>
                      <a:r>
                        <a:rPr lang="en-US" altLang="ja-JP" sz="1400" u="none" strike="noStrike" dirty="0">
                          <a:effectLst/>
                          <a:latin typeface="メイリオ" panose="020B0604030504040204" pitchFamily="50" charset="-128"/>
                          <a:ea typeface="メイリオ" panose="020B0604030504040204" pitchFamily="50" charset="-128"/>
                        </a:rPr>
                        <a:t>92,581,908</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r" fontAlgn="ctr"/>
                      <a:r>
                        <a:rPr lang="en-US" altLang="ja-JP" sz="1400" u="none" strike="noStrike" dirty="0">
                          <a:effectLst/>
                          <a:latin typeface="メイリオ" panose="020B0604030504040204" pitchFamily="50" charset="-128"/>
                          <a:ea typeface="メイリオ" panose="020B0604030504040204" pitchFamily="50" charset="-128"/>
                        </a:rPr>
                        <a:t>14,618,196</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5030885"/>
                  </a:ext>
                </a:extLst>
              </a:tr>
              <a:tr h="275265">
                <a:tc>
                  <a:txBody>
                    <a:bodyPr/>
                    <a:lstStyle/>
                    <a:p>
                      <a:pPr algn="l" fontAlgn="ctr"/>
                      <a:r>
                        <a:rPr lang="ja-JP" altLang="en-US" sz="1400" u="none" strike="noStrike">
                          <a:effectLst/>
                          <a:latin typeface="メイリオ" panose="020B0604030504040204" pitchFamily="50" charset="-128"/>
                          <a:ea typeface="メイリオ" panose="020B0604030504040204" pitchFamily="50" charset="-128"/>
                        </a:rPr>
                        <a:t>　　　調剤基本料３　ハ</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400" u="none" strike="noStrike" dirty="0">
                          <a:effectLst/>
                          <a:latin typeface="メイリオ" panose="020B0604030504040204" pitchFamily="50" charset="-128"/>
                          <a:ea typeface="メイリオ" panose="020B0604030504040204" pitchFamily="50" charset="-128"/>
                        </a:rPr>
                        <a:t>35</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r" fontAlgn="ctr"/>
                      <a:r>
                        <a:rPr lang="en-US" altLang="ja-JP" sz="1400" u="none" strike="noStrike" dirty="0">
                          <a:effectLst/>
                          <a:latin typeface="メイリオ" panose="020B0604030504040204" pitchFamily="50" charset="-128"/>
                          <a:ea typeface="メイリオ" panose="020B0604030504040204" pitchFamily="50" charset="-128"/>
                        </a:rPr>
                        <a:t>9,828,041</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r" fontAlgn="ctr"/>
                      <a:r>
                        <a:rPr lang="en-US" altLang="ja-JP" sz="1400" u="none" strike="noStrike" dirty="0">
                          <a:effectLst/>
                          <a:latin typeface="メイリオ" panose="020B0604030504040204" pitchFamily="50" charset="-128"/>
                          <a:ea typeface="メイリオ" panose="020B0604030504040204" pitchFamily="50" charset="-128"/>
                        </a:rPr>
                        <a:t>343,981,435</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r" fontAlgn="ctr"/>
                      <a:r>
                        <a:rPr lang="en-US" altLang="ja-JP" sz="1400" u="none" strike="noStrike" dirty="0">
                          <a:effectLst/>
                          <a:latin typeface="メイリオ" panose="020B0604030504040204" pitchFamily="50" charset="-128"/>
                          <a:ea typeface="メイリオ" panose="020B0604030504040204" pitchFamily="50" charset="-128"/>
                        </a:rPr>
                        <a:t>29,484,123</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672049768"/>
                  </a:ext>
                </a:extLst>
              </a:tr>
              <a:tr h="275265">
                <a:tc>
                  <a:txBody>
                    <a:bodyPr/>
                    <a:lstStyle/>
                    <a:p>
                      <a:pPr algn="l" fontAlgn="ctr"/>
                      <a:r>
                        <a:rPr lang="zh-TW" altLang="en-US" sz="1400" u="none" strike="noStrike">
                          <a:effectLst/>
                          <a:latin typeface="メイリオ" panose="020B0604030504040204" pitchFamily="50" charset="-128"/>
                          <a:ea typeface="メイリオ" panose="020B0604030504040204" pitchFamily="50" charset="-128"/>
                        </a:rPr>
                        <a:t>　　　特別調剤基本料</a:t>
                      </a:r>
                      <a:endParaRPr lang="zh-TW"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400" u="none" strike="noStrike" dirty="0">
                          <a:effectLst/>
                          <a:latin typeface="メイリオ" panose="020B0604030504040204" pitchFamily="50" charset="-128"/>
                          <a:ea typeface="メイリオ" panose="020B0604030504040204" pitchFamily="50" charset="-128"/>
                        </a:rPr>
                        <a:t>5</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r" fontAlgn="ctr"/>
                      <a:r>
                        <a:rPr lang="en-US" altLang="ja-JP" sz="1400" u="none" strike="noStrike" dirty="0">
                          <a:effectLst/>
                          <a:latin typeface="メイリオ" panose="020B0604030504040204" pitchFamily="50" charset="-128"/>
                          <a:ea typeface="メイリオ" panose="020B0604030504040204" pitchFamily="50" charset="-128"/>
                        </a:rPr>
                        <a:t>775,157</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r" fontAlgn="ctr"/>
                      <a:r>
                        <a:rPr lang="en-US" altLang="ja-JP" sz="1400" u="none" strike="noStrike" dirty="0">
                          <a:effectLst/>
                          <a:latin typeface="メイリオ" panose="020B0604030504040204" pitchFamily="50" charset="-128"/>
                          <a:ea typeface="メイリオ" panose="020B0604030504040204" pitchFamily="50" charset="-128"/>
                        </a:rPr>
                        <a:t>3,875,785</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c>
                  <a:txBody>
                    <a:bodyPr/>
                    <a:lstStyle/>
                    <a:p>
                      <a:pPr algn="r" fontAlgn="ctr"/>
                      <a:r>
                        <a:rPr lang="ja-JP" altLang="en-US" sz="1400" u="none" strike="noStrike" dirty="0">
                          <a:effectLst/>
                          <a:latin typeface="メイリオ" panose="020B0604030504040204" pitchFamily="50" charset="-128"/>
                          <a:ea typeface="メイリオ" panose="020B0604030504040204" pitchFamily="50" charset="-128"/>
                        </a:rPr>
                        <a:t>▲ </a:t>
                      </a:r>
                      <a:r>
                        <a:rPr lang="en-US" altLang="ja-JP" sz="1400" u="none" strike="noStrike" dirty="0">
                          <a:effectLst/>
                          <a:latin typeface="メイリオ" panose="020B0604030504040204" pitchFamily="50" charset="-128"/>
                          <a:ea typeface="メイリオ" panose="020B0604030504040204" pitchFamily="50" charset="-128"/>
                        </a:rPr>
                        <a:t>1,550,314</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876455062"/>
                  </a:ext>
                </a:extLst>
              </a:tr>
              <a:tr h="275265">
                <a:tc>
                  <a:txBody>
                    <a:bodyPr/>
                    <a:lstStyle/>
                    <a:p>
                      <a:pPr algn="l" fontAlgn="ct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ct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ctr"/>
                      <a:endParaRPr lang="ja-JP" altLang="en-US" sz="1400" b="0" i="0" u="none" strike="noStrike">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ctr"/>
                      <a:r>
                        <a:rPr lang="en-US" altLang="ja-JP" sz="1400" u="none" strike="noStrike" dirty="0">
                          <a:effectLst/>
                          <a:latin typeface="メイリオ" panose="020B0604030504040204" pitchFamily="50" charset="-128"/>
                          <a:ea typeface="メイリオ" panose="020B0604030504040204" pitchFamily="50" charset="-128"/>
                        </a:rPr>
                        <a:t>184,026,455</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457757160"/>
                  </a:ext>
                </a:extLst>
              </a:tr>
            </a:tbl>
          </a:graphicData>
        </a:graphic>
      </p:graphicFrame>
      <p:sp>
        <p:nvSpPr>
          <p:cNvPr id="5" name="テキスト ボックス 4">
            <a:extLst>
              <a:ext uri="{FF2B5EF4-FFF2-40B4-BE49-F238E27FC236}">
                <a16:creationId xmlns:a16="http://schemas.microsoft.com/office/drawing/2014/main" id="{81FD1146-A2EC-EA87-BFFD-84E7FC88E078}"/>
              </a:ext>
            </a:extLst>
          </p:cNvPr>
          <p:cNvSpPr txBox="1"/>
          <p:nvPr/>
        </p:nvSpPr>
        <p:spPr>
          <a:xfrm>
            <a:off x="548640" y="513805"/>
            <a:ext cx="2489784"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　改定の影響</a:t>
            </a:r>
            <a:r>
              <a:rPr kumimoji="1" lang="en-US" altLang="ja-JP" b="1" dirty="0">
                <a:latin typeface="メイリオ" panose="020B0604030504040204" pitchFamily="50" charset="-128"/>
                <a:ea typeface="メイリオ" panose="020B0604030504040204" pitchFamily="50" charset="-128"/>
              </a:rPr>
              <a:t>(</a:t>
            </a:r>
            <a:r>
              <a:rPr kumimoji="1" lang="ja-JP" altLang="en-US" b="1" dirty="0">
                <a:latin typeface="メイリオ" panose="020B0604030504040204" pitchFamily="50" charset="-128"/>
                <a:ea typeface="メイリオ" panose="020B0604030504040204" pitchFamily="50" charset="-128"/>
              </a:rPr>
              <a:t>市場</a:t>
            </a:r>
            <a:r>
              <a:rPr kumimoji="1" lang="en-US" altLang="ja-JP" b="1" dirty="0">
                <a:latin typeface="メイリオ" panose="020B0604030504040204" pitchFamily="50" charset="-128"/>
                <a:ea typeface="メイリオ" panose="020B0604030504040204" pitchFamily="50" charset="-128"/>
              </a:rPr>
              <a:t>)</a:t>
            </a:r>
            <a:endParaRPr kumimoji="1" lang="ja-JP" altLang="en-US" b="1" dirty="0">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FA3FAD98-4766-45C8-98F4-2985A9D78D4A}"/>
              </a:ext>
            </a:extLst>
          </p:cNvPr>
          <p:cNvSpPr/>
          <p:nvPr/>
        </p:nvSpPr>
        <p:spPr>
          <a:xfrm>
            <a:off x="548640" y="1461718"/>
            <a:ext cx="322216" cy="1681843"/>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600" dirty="0"/>
              <a:t>旧報酬</a:t>
            </a:r>
          </a:p>
        </p:txBody>
      </p:sp>
      <p:sp>
        <p:nvSpPr>
          <p:cNvPr id="7" name="正方形/長方形 6">
            <a:extLst>
              <a:ext uri="{FF2B5EF4-FFF2-40B4-BE49-F238E27FC236}">
                <a16:creationId xmlns:a16="http://schemas.microsoft.com/office/drawing/2014/main" id="{0F1F7985-9C72-F51E-687D-E5449EE53339}"/>
              </a:ext>
            </a:extLst>
          </p:cNvPr>
          <p:cNvSpPr/>
          <p:nvPr/>
        </p:nvSpPr>
        <p:spPr>
          <a:xfrm>
            <a:off x="543196" y="3143561"/>
            <a:ext cx="322216" cy="1681843"/>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600" dirty="0"/>
              <a:t>新報酬</a:t>
            </a:r>
          </a:p>
        </p:txBody>
      </p:sp>
      <p:sp>
        <p:nvSpPr>
          <p:cNvPr id="9" name="テキスト ボックス 8">
            <a:extLst>
              <a:ext uri="{FF2B5EF4-FFF2-40B4-BE49-F238E27FC236}">
                <a16:creationId xmlns:a16="http://schemas.microsoft.com/office/drawing/2014/main" id="{9CC1B883-A2A4-4F92-A17F-7B37408C34EF}"/>
              </a:ext>
            </a:extLst>
          </p:cNvPr>
          <p:cNvSpPr txBox="1"/>
          <p:nvPr/>
        </p:nvSpPr>
        <p:spPr>
          <a:xfrm>
            <a:off x="968828" y="5403985"/>
            <a:ext cx="5194051" cy="369332"/>
          </a:xfrm>
          <a:prstGeom prst="rect">
            <a:avLst/>
          </a:prstGeom>
          <a:noFill/>
        </p:spPr>
        <p:txBody>
          <a:bodyPr wrap="none" rtlCol="0">
            <a:spAutoFit/>
          </a:bodyPr>
          <a:lstStyle/>
          <a:p>
            <a:r>
              <a:rPr kumimoji="1" lang="en-US" altLang="ja-JP" dirty="0"/>
              <a:t>184,026,455</a:t>
            </a:r>
            <a:r>
              <a:rPr kumimoji="1" lang="ja-JP" altLang="en-US" dirty="0"/>
              <a:t>点（単月）</a:t>
            </a:r>
            <a:r>
              <a:rPr kumimoji="1" lang="en-US" altLang="ja-JP" dirty="0"/>
              <a:t>×12</a:t>
            </a:r>
            <a:r>
              <a:rPr kumimoji="1" lang="ja-JP" altLang="en-US" dirty="0"/>
              <a:t>か月＝</a:t>
            </a:r>
            <a:r>
              <a:rPr kumimoji="1" lang="en-US" altLang="ja-JP" dirty="0"/>
              <a:t>2,208,317,460</a:t>
            </a:r>
            <a:r>
              <a:rPr kumimoji="1" lang="ja-JP" altLang="en-US" dirty="0"/>
              <a:t>点</a:t>
            </a:r>
          </a:p>
        </p:txBody>
      </p:sp>
      <p:cxnSp>
        <p:nvCxnSpPr>
          <p:cNvPr id="11" name="直線コネクタ 10">
            <a:extLst>
              <a:ext uri="{FF2B5EF4-FFF2-40B4-BE49-F238E27FC236}">
                <a16:creationId xmlns:a16="http://schemas.microsoft.com/office/drawing/2014/main" id="{0A15D6A4-910D-6D6B-E968-3CFBE39EEB38}"/>
              </a:ext>
            </a:extLst>
          </p:cNvPr>
          <p:cNvCxnSpPr>
            <a:cxnSpLocks/>
          </p:cNvCxnSpPr>
          <p:nvPr/>
        </p:nvCxnSpPr>
        <p:spPr>
          <a:xfrm>
            <a:off x="4494439" y="5773317"/>
            <a:ext cx="1476375" cy="0"/>
          </a:xfrm>
          <a:prstGeom prst="line">
            <a:avLst/>
          </a:prstGeom>
          <a:ln w="28575">
            <a:solidFill>
              <a:srgbClr val="FF6565"/>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467D1C07-7707-0335-727D-CF7C76C075CA}"/>
              </a:ext>
            </a:extLst>
          </p:cNvPr>
          <p:cNvSpPr txBox="1"/>
          <p:nvPr/>
        </p:nvSpPr>
        <p:spPr>
          <a:xfrm>
            <a:off x="4554312" y="5867400"/>
            <a:ext cx="1343638" cy="369332"/>
          </a:xfrm>
          <a:prstGeom prst="rect">
            <a:avLst/>
          </a:prstGeom>
          <a:noFill/>
        </p:spPr>
        <p:txBody>
          <a:bodyPr wrap="none" rtlCol="0">
            <a:spAutoFit/>
          </a:bodyPr>
          <a:lstStyle/>
          <a:p>
            <a:r>
              <a:rPr kumimoji="1" lang="ja-JP" altLang="en-US" b="1" dirty="0">
                <a:solidFill>
                  <a:srgbClr val="FF6565"/>
                </a:solidFill>
                <a:latin typeface="+mj-ea"/>
                <a:ea typeface="+mj-ea"/>
              </a:rPr>
              <a:t>約</a:t>
            </a:r>
            <a:r>
              <a:rPr kumimoji="1" lang="en-US" altLang="ja-JP" b="1" dirty="0">
                <a:solidFill>
                  <a:srgbClr val="FF6565"/>
                </a:solidFill>
                <a:latin typeface="+mj-ea"/>
                <a:ea typeface="+mj-ea"/>
              </a:rPr>
              <a:t>220</a:t>
            </a:r>
            <a:r>
              <a:rPr kumimoji="1" lang="ja-JP" altLang="en-US" b="1" dirty="0">
                <a:solidFill>
                  <a:srgbClr val="FF6565"/>
                </a:solidFill>
                <a:latin typeface="+mj-ea"/>
                <a:ea typeface="+mj-ea"/>
              </a:rPr>
              <a:t>億円</a:t>
            </a:r>
          </a:p>
        </p:txBody>
      </p:sp>
      <p:sp>
        <p:nvSpPr>
          <p:cNvPr id="2" name="テキスト ボックス 1">
            <a:extLst>
              <a:ext uri="{FF2B5EF4-FFF2-40B4-BE49-F238E27FC236}">
                <a16:creationId xmlns:a16="http://schemas.microsoft.com/office/drawing/2014/main" id="{33F4E858-97CF-67FC-410F-834924CE5B18}"/>
              </a:ext>
            </a:extLst>
          </p:cNvPr>
          <p:cNvSpPr txBox="1"/>
          <p:nvPr/>
        </p:nvSpPr>
        <p:spPr>
          <a:xfrm>
            <a:off x="6053728" y="6407695"/>
            <a:ext cx="3079751" cy="261610"/>
          </a:xfrm>
          <a:prstGeom prst="rect">
            <a:avLst/>
          </a:prstGeom>
          <a:noFill/>
        </p:spPr>
        <p:txBody>
          <a:bodyPr wrap="square">
            <a:spAutoFit/>
          </a:bodyPr>
          <a:lstStyle/>
          <a:p>
            <a:r>
              <a:rPr kumimoji="1" lang="en-US" altLang="ja-JP" sz="1050" dirty="0">
                <a:latin typeface="+mj-ea"/>
                <a:ea typeface="+mj-ea"/>
              </a:rPr>
              <a:t>※</a:t>
            </a:r>
            <a:r>
              <a:rPr kumimoji="1" lang="ja-JP" altLang="en-US" sz="1050" dirty="0">
                <a:latin typeface="+mj-ea"/>
                <a:ea typeface="+mj-ea"/>
              </a:rPr>
              <a:t>令和</a:t>
            </a:r>
            <a:r>
              <a:rPr kumimoji="1" lang="en-US" altLang="ja-JP" sz="1050" dirty="0">
                <a:latin typeface="+mj-ea"/>
                <a:ea typeface="+mj-ea"/>
              </a:rPr>
              <a:t>4</a:t>
            </a:r>
            <a:r>
              <a:rPr kumimoji="1" lang="ja-JP" altLang="en-US" sz="1050" dirty="0">
                <a:latin typeface="+mj-ea"/>
                <a:ea typeface="+mj-ea"/>
              </a:rPr>
              <a:t>年</a:t>
            </a:r>
            <a:r>
              <a:rPr kumimoji="1" lang="en-US" altLang="ja-JP" sz="1050" dirty="0">
                <a:latin typeface="+mj-ea"/>
                <a:ea typeface="+mj-ea"/>
              </a:rPr>
              <a:t>6</a:t>
            </a:r>
            <a:r>
              <a:rPr kumimoji="1" lang="ja-JP" altLang="en-US" sz="1050" dirty="0">
                <a:latin typeface="+mj-ea"/>
                <a:ea typeface="+mj-ea"/>
              </a:rPr>
              <a:t>月社会保険診療行為別統計より</a:t>
            </a:r>
            <a:endParaRPr lang="ja-JP" altLang="en-US" sz="1050" dirty="0"/>
          </a:p>
        </p:txBody>
      </p:sp>
    </p:spTree>
    <p:extLst>
      <p:ext uri="{BB962C8B-B14F-4D97-AF65-F5344CB8AC3E}">
        <p14:creationId xmlns:p14="http://schemas.microsoft.com/office/powerpoint/2010/main" val="39684596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8B6A1B06-8ECE-5D58-4D65-18003D319245}"/>
              </a:ext>
            </a:extLst>
          </p:cNvPr>
          <p:cNvGraphicFramePr>
            <a:graphicFrameLocks noGrp="1"/>
          </p:cNvGraphicFramePr>
          <p:nvPr/>
        </p:nvGraphicFramePr>
        <p:xfrm>
          <a:off x="635000" y="1184275"/>
          <a:ext cx="5524017" cy="2384424"/>
        </p:xfrm>
        <a:graphic>
          <a:graphicData uri="http://schemas.openxmlformats.org/drawingml/2006/table">
            <a:tbl>
              <a:tblPr>
                <a:tableStyleId>{616DA210-FB5B-4158-B5E0-FEB733F419BA}</a:tableStyleId>
              </a:tblPr>
              <a:tblGrid>
                <a:gridCol w="2347914">
                  <a:extLst>
                    <a:ext uri="{9D8B030D-6E8A-4147-A177-3AD203B41FA5}">
                      <a16:colId xmlns:a16="http://schemas.microsoft.com/office/drawing/2014/main" val="1467314031"/>
                    </a:ext>
                  </a:extLst>
                </a:gridCol>
                <a:gridCol w="595881">
                  <a:extLst>
                    <a:ext uri="{9D8B030D-6E8A-4147-A177-3AD203B41FA5}">
                      <a16:colId xmlns:a16="http://schemas.microsoft.com/office/drawing/2014/main" val="618326386"/>
                    </a:ext>
                  </a:extLst>
                </a:gridCol>
                <a:gridCol w="1208621">
                  <a:extLst>
                    <a:ext uri="{9D8B030D-6E8A-4147-A177-3AD203B41FA5}">
                      <a16:colId xmlns:a16="http://schemas.microsoft.com/office/drawing/2014/main" val="1643007636"/>
                    </a:ext>
                  </a:extLst>
                </a:gridCol>
                <a:gridCol w="1371601">
                  <a:extLst>
                    <a:ext uri="{9D8B030D-6E8A-4147-A177-3AD203B41FA5}">
                      <a16:colId xmlns:a16="http://schemas.microsoft.com/office/drawing/2014/main" val="1733109204"/>
                    </a:ext>
                  </a:extLst>
                </a:gridCol>
              </a:tblGrid>
              <a:tr h="340632">
                <a:tc>
                  <a:txBody>
                    <a:bodyPr/>
                    <a:lstStyle/>
                    <a:p>
                      <a:pPr algn="l" fontAlgn="ct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ja-JP" altLang="en-US" sz="1200" u="none" strike="noStrike" dirty="0">
                          <a:effectLst/>
                        </a:rPr>
                        <a:t>点数</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ja-JP" altLang="en-US" sz="1200" u="none" strike="noStrike">
                          <a:effectLst/>
                        </a:rPr>
                        <a:t>算定回数</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ja-JP" altLang="en-US" sz="1200" u="none" strike="noStrike">
                          <a:effectLst/>
                        </a:rPr>
                        <a:t>点数</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202680966"/>
                  </a:ext>
                </a:extLst>
              </a:tr>
              <a:tr h="340632">
                <a:tc>
                  <a:txBody>
                    <a:bodyPr/>
                    <a:lstStyle/>
                    <a:p>
                      <a:pPr algn="l" fontAlgn="ctr"/>
                      <a:r>
                        <a:rPr lang="ja-JP" altLang="en-US" sz="1200" u="none" strike="noStrike" dirty="0">
                          <a:effectLst/>
                          <a:latin typeface="+mj-ea"/>
                          <a:ea typeface="+mj-ea"/>
                        </a:rPr>
                        <a:t>　地域支援体制　加算１</a:t>
                      </a:r>
                      <a:endParaRPr lang="ja-JP" altLang="en-US" sz="12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en-US" altLang="ja-JP" sz="1200" u="none" strike="noStrike" dirty="0">
                          <a:effectLst/>
                          <a:latin typeface="+mj-ea"/>
                          <a:ea typeface="+mj-ea"/>
                        </a:rPr>
                        <a:t>39</a:t>
                      </a:r>
                      <a:endParaRPr lang="en-US" altLang="ja-JP" sz="12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en-US" altLang="ja-JP" sz="1200" u="none" strike="noStrike" dirty="0">
                          <a:effectLst/>
                          <a:latin typeface="+mj-ea"/>
                          <a:ea typeface="+mj-ea"/>
                        </a:rPr>
                        <a:t>12,531,870</a:t>
                      </a:r>
                      <a:endParaRPr lang="en-US" altLang="ja-JP" sz="12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en-US" altLang="ja-JP" sz="1200" u="none" strike="noStrike" dirty="0">
                          <a:effectLst/>
                          <a:latin typeface="+mj-ea"/>
                          <a:ea typeface="+mj-ea"/>
                        </a:rPr>
                        <a:t>488,742,930</a:t>
                      </a:r>
                      <a:endParaRPr lang="en-US" altLang="ja-JP" sz="12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114165626"/>
                  </a:ext>
                </a:extLst>
              </a:tr>
              <a:tr h="340632">
                <a:tc>
                  <a:txBody>
                    <a:bodyPr/>
                    <a:lstStyle/>
                    <a:p>
                      <a:pPr algn="l" fontAlgn="ctr"/>
                      <a:r>
                        <a:rPr lang="ja-JP" altLang="en-US" sz="1200" u="none" strike="noStrike" dirty="0">
                          <a:effectLst/>
                          <a:latin typeface="+mj-ea"/>
                          <a:ea typeface="+mj-ea"/>
                        </a:rPr>
                        <a:t>　地域支援体制　加算２</a:t>
                      </a:r>
                      <a:endParaRPr lang="ja-JP" altLang="en-US" sz="12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en-US" altLang="ja-JP" sz="1200" u="none" strike="noStrike" dirty="0">
                          <a:effectLst/>
                          <a:latin typeface="+mj-ea"/>
                          <a:ea typeface="+mj-ea"/>
                        </a:rPr>
                        <a:t>47</a:t>
                      </a:r>
                      <a:endParaRPr lang="en-US" altLang="ja-JP" sz="12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en-US" altLang="ja-JP" sz="1200" u="none" strike="noStrike" dirty="0">
                          <a:effectLst/>
                          <a:latin typeface="+mj-ea"/>
                          <a:ea typeface="+mj-ea"/>
                        </a:rPr>
                        <a:t>14,400,802</a:t>
                      </a:r>
                      <a:endParaRPr lang="en-US" altLang="ja-JP" sz="12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en-US" altLang="ja-JP" sz="1200" u="none" strike="noStrike" dirty="0">
                          <a:effectLst/>
                          <a:latin typeface="+mj-ea"/>
                          <a:ea typeface="+mj-ea"/>
                        </a:rPr>
                        <a:t>676,837,694</a:t>
                      </a:r>
                      <a:endParaRPr lang="en-US" altLang="ja-JP" sz="12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471729623"/>
                  </a:ext>
                </a:extLst>
              </a:tr>
              <a:tr h="340632">
                <a:tc>
                  <a:txBody>
                    <a:bodyPr/>
                    <a:lstStyle/>
                    <a:p>
                      <a:pPr algn="l" fontAlgn="ctr"/>
                      <a:r>
                        <a:rPr lang="ja-JP" altLang="en-US" sz="1200" u="none" strike="noStrike" dirty="0">
                          <a:effectLst/>
                          <a:latin typeface="+mj-ea"/>
                          <a:ea typeface="+mj-ea"/>
                        </a:rPr>
                        <a:t>　地域支援体制　加算３</a:t>
                      </a:r>
                      <a:endParaRPr lang="ja-JP" altLang="en-US" sz="12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en-US" altLang="ja-JP" sz="1200" u="none" strike="noStrike" dirty="0">
                          <a:effectLst/>
                          <a:latin typeface="+mj-ea"/>
                          <a:ea typeface="+mj-ea"/>
                        </a:rPr>
                        <a:t>17</a:t>
                      </a:r>
                      <a:endParaRPr lang="en-US" altLang="ja-JP" sz="12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en-US" altLang="ja-JP" sz="1200" u="none" strike="noStrike" dirty="0">
                          <a:effectLst/>
                          <a:latin typeface="+mj-ea"/>
                          <a:ea typeface="+mj-ea"/>
                        </a:rPr>
                        <a:t>1,101,932</a:t>
                      </a:r>
                      <a:endParaRPr lang="en-US" altLang="ja-JP" sz="12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en-US" altLang="ja-JP" sz="1200" u="none" strike="noStrike" dirty="0">
                          <a:effectLst/>
                          <a:latin typeface="+mj-ea"/>
                          <a:ea typeface="+mj-ea"/>
                        </a:rPr>
                        <a:t>18,732,844</a:t>
                      </a:r>
                      <a:endParaRPr lang="en-US" altLang="ja-JP" sz="12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44446654"/>
                  </a:ext>
                </a:extLst>
              </a:tr>
              <a:tr h="340632">
                <a:tc>
                  <a:txBody>
                    <a:bodyPr/>
                    <a:lstStyle/>
                    <a:p>
                      <a:pPr algn="l" fontAlgn="ctr"/>
                      <a:r>
                        <a:rPr lang="ja-JP" altLang="en-US" sz="1200" u="none" strike="noStrike">
                          <a:effectLst/>
                          <a:latin typeface="+mj-ea"/>
                          <a:ea typeface="+mj-ea"/>
                        </a:rPr>
                        <a:t>　地域支援体制　加算４</a:t>
                      </a:r>
                      <a:endParaRPr lang="ja-JP" altLang="en-US" sz="1200" b="0" i="0" u="none" strike="noStrike">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en-US" altLang="ja-JP" sz="1200" u="none" strike="noStrike" dirty="0">
                          <a:effectLst/>
                          <a:latin typeface="+mj-ea"/>
                          <a:ea typeface="+mj-ea"/>
                        </a:rPr>
                        <a:t>39</a:t>
                      </a:r>
                      <a:endParaRPr lang="en-US" altLang="ja-JP" sz="12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en-US" altLang="ja-JP" sz="1200" u="none" strike="noStrike" dirty="0">
                          <a:effectLst/>
                          <a:latin typeface="+mj-ea"/>
                          <a:ea typeface="+mj-ea"/>
                        </a:rPr>
                        <a:t>689,987</a:t>
                      </a:r>
                      <a:endParaRPr lang="en-US" altLang="ja-JP" sz="12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en-US" altLang="ja-JP" sz="1200" u="none" strike="noStrike" dirty="0">
                          <a:effectLst/>
                          <a:latin typeface="+mj-ea"/>
                          <a:ea typeface="+mj-ea"/>
                        </a:rPr>
                        <a:t>26,909,493</a:t>
                      </a:r>
                      <a:endParaRPr lang="en-US" altLang="ja-JP" sz="12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85413070"/>
                  </a:ext>
                </a:extLst>
              </a:tr>
              <a:tr h="340632">
                <a:tc>
                  <a:txBody>
                    <a:bodyPr/>
                    <a:lstStyle/>
                    <a:p>
                      <a:pPr algn="l" fontAlgn="ctr"/>
                      <a:r>
                        <a:rPr lang="zh-TW" altLang="en-US" sz="1200" u="none" strike="noStrike" dirty="0">
                          <a:effectLst/>
                          <a:latin typeface="メイリオ" panose="020B0604030504040204" pitchFamily="50" charset="-128"/>
                          <a:ea typeface="メイリオ" panose="020B0604030504040204" pitchFamily="50" charset="-128"/>
                        </a:rPr>
                        <a:t>　地域支援体制　加算３（特調）</a:t>
                      </a:r>
                      <a:endParaRPr lang="zh-TW"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en-US" altLang="ja-JP" sz="1200" u="none" strike="noStrike" dirty="0">
                          <a:effectLst/>
                          <a:latin typeface="+mj-ea"/>
                          <a:ea typeface="+mj-ea"/>
                        </a:rPr>
                        <a:t>14</a:t>
                      </a:r>
                      <a:endParaRPr lang="en-US" altLang="ja-JP" sz="12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en-US" altLang="ja-JP" sz="1200" u="none" strike="noStrike" dirty="0">
                          <a:effectLst/>
                          <a:latin typeface="+mj-ea"/>
                          <a:ea typeface="+mj-ea"/>
                        </a:rPr>
                        <a:t>43,877</a:t>
                      </a:r>
                      <a:endParaRPr lang="en-US" altLang="ja-JP" sz="12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en-US" altLang="ja-JP" sz="1200" u="none" strike="noStrike" dirty="0">
                          <a:effectLst/>
                          <a:latin typeface="+mj-ea"/>
                          <a:ea typeface="+mj-ea"/>
                        </a:rPr>
                        <a:t>614,278</a:t>
                      </a:r>
                      <a:endParaRPr lang="en-US" altLang="ja-JP" sz="12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705407963"/>
                  </a:ext>
                </a:extLst>
              </a:tr>
              <a:tr h="340632">
                <a:tc>
                  <a:txBody>
                    <a:bodyPr/>
                    <a:lstStyle/>
                    <a:p>
                      <a:pPr algn="l" fontAlgn="ctr"/>
                      <a:r>
                        <a:rPr lang="zh-TW" altLang="en-US" sz="1200" u="none" strike="noStrike" dirty="0">
                          <a:effectLst/>
                          <a:latin typeface="メイリオ" panose="020B0604030504040204" pitchFamily="50" charset="-128"/>
                          <a:ea typeface="メイリオ" panose="020B0604030504040204" pitchFamily="50" charset="-128"/>
                        </a:rPr>
                        <a:t>　地域支援体制　加算４（特</a:t>
                      </a:r>
                      <a:r>
                        <a:rPr lang="ja-JP" altLang="en-US" sz="1200" u="none" strike="noStrike" dirty="0">
                          <a:effectLst/>
                          <a:latin typeface="メイリオ" panose="020B0604030504040204" pitchFamily="50" charset="-128"/>
                          <a:ea typeface="メイリオ" panose="020B0604030504040204" pitchFamily="50" charset="-128"/>
                        </a:rPr>
                        <a:t>調</a:t>
                      </a:r>
                      <a:r>
                        <a:rPr lang="zh-TW" altLang="en-US" sz="1200" u="none" strike="noStrike" dirty="0">
                          <a:effectLst/>
                          <a:latin typeface="メイリオ" panose="020B0604030504040204" pitchFamily="50" charset="-128"/>
                          <a:ea typeface="メイリオ" panose="020B0604030504040204" pitchFamily="50" charset="-128"/>
                        </a:rPr>
                        <a:t>）</a:t>
                      </a:r>
                      <a:endParaRPr lang="zh-TW"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en-US" altLang="ja-JP" sz="1200" u="none" strike="noStrike" dirty="0">
                          <a:effectLst/>
                          <a:latin typeface="+mj-ea"/>
                          <a:ea typeface="+mj-ea"/>
                        </a:rPr>
                        <a:t>31</a:t>
                      </a:r>
                      <a:endParaRPr lang="en-US" altLang="ja-JP" sz="12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en-US" altLang="ja-JP" sz="1200" u="none" strike="noStrike" dirty="0">
                          <a:effectLst/>
                          <a:latin typeface="+mj-ea"/>
                          <a:ea typeface="+mj-ea"/>
                        </a:rPr>
                        <a:t>85,404</a:t>
                      </a:r>
                      <a:endParaRPr lang="en-US" altLang="ja-JP" sz="12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en-US" altLang="ja-JP" sz="1200" u="none" strike="noStrike" dirty="0">
                          <a:effectLst/>
                          <a:latin typeface="+mj-ea"/>
                          <a:ea typeface="+mj-ea"/>
                        </a:rPr>
                        <a:t>2,647,524</a:t>
                      </a:r>
                      <a:endParaRPr lang="en-US" altLang="ja-JP" sz="1200" b="0" i="0" u="none" strike="noStrike" dirty="0">
                        <a:solidFill>
                          <a:srgbClr val="000000"/>
                        </a:solidFill>
                        <a:effectLst/>
                        <a:latin typeface="+mj-ea"/>
                        <a:ea typeface="+mj-ea"/>
                      </a:endParaRPr>
                    </a:p>
                  </a:txBody>
                  <a:tcPr marL="4763" marR="4763" marT="47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785333975"/>
                  </a:ext>
                </a:extLst>
              </a:tr>
            </a:tbl>
          </a:graphicData>
        </a:graphic>
      </p:graphicFrame>
      <p:graphicFrame>
        <p:nvGraphicFramePr>
          <p:cNvPr id="5" name="表 4">
            <a:extLst>
              <a:ext uri="{FF2B5EF4-FFF2-40B4-BE49-F238E27FC236}">
                <a16:creationId xmlns:a16="http://schemas.microsoft.com/office/drawing/2014/main" id="{AC1A9180-948D-D7F7-C883-4052014A8725}"/>
              </a:ext>
            </a:extLst>
          </p:cNvPr>
          <p:cNvGraphicFramePr>
            <a:graphicFrameLocks noGrp="1"/>
          </p:cNvGraphicFramePr>
          <p:nvPr/>
        </p:nvGraphicFramePr>
        <p:xfrm>
          <a:off x="635000" y="3848644"/>
          <a:ext cx="8134351" cy="2495551"/>
        </p:xfrm>
        <a:graphic>
          <a:graphicData uri="http://schemas.openxmlformats.org/drawingml/2006/table">
            <a:tbl>
              <a:tblPr>
                <a:tableStyleId>{616DA210-FB5B-4158-B5E0-FEB733F419BA}</a:tableStyleId>
              </a:tblPr>
              <a:tblGrid>
                <a:gridCol w="2349500">
                  <a:extLst>
                    <a:ext uri="{9D8B030D-6E8A-4147-A177-3AD203B41FA5}">
                      <a16:colId xmlns:a16="http://schemas.microsoft.com/office/drawing/2014/main" val="952201784"/>
                    </a:ext>
                  </a:extLst>
                </a:gridCol>
                <a:gridCol w="590550">
                  <a:extLst>
                    <a:ext uri="{9D8B030D-6E8A-4147-A177-3AD203B41FA5}">
                      <a16:colId xmlns:a16="http://schemas.microsoft.com/office/drawing/2014/main" val="1381452636"/>
                    </a:ext>
                  </a:extLst>
                </a:gridCol>
                <a:gridCol w="1200150">
                  <a:extLst>
                    <a:ext uri="{9D8B030D-6E8A-4147-A177-3AD203B41FA5}">
                      <a16:colId xmlns:a16="http://schemas.microsoft.com/office/drawing/2014/main" val="2705260108"/>
                    </a:ext>
                  </a:extLst>
                </a:gridCol>
                <a:gridCol w="1390650">
                  <a:extLst>
                    <a:ext uri="{9D8B030D-6E8A-4147-A177-3AD203B41FA5}">
                      <a16:colId xmlns:a16="http://schemas.microsoft.com/office/drawing/2014/main" val="2670054783"/>
                    </a:ext>
                  </a:extLst>
                </a:gridCol>
                <a:gridCol w="1225550">
                  <a:extLst>
                    <a:ext uri="{9D8B030D-6E8A-4147-A177-3AD203B41FA5}">
                      <a16:colId xmlns:a16="http://schemas.microsoft.com/office/drawing/2014/main" val="2297838101"/>
                    </a:ext>
                  </a:extLst>
                </a:gridCol>
                <a:gridCol w="1377951">
                  <a:extLst>
                    <a:ext uri="{9D8B030D-6E8A-4147-A177-3AD203B41FA5}">
                      <a16:colId xmlns:a16="http://schemas.microsoft.com/office/drawing/2014/main" val="1363328642"/>
                    </a:ext>
                  </a:extLst>
                </a:gridCol>
              </a:tblGrid>
              <a:tr h="499459">
                <a:tc>
                  <a:txBody>
                    <a:bodyPr/>
                    <a:lstStyle/>
                    <a:p>
                      <a:pPr algn="l" fontAlgn="ctr"/>
                      <a:endParaRPr lang="ja-JP" altLang="en-US" sz="1200" b="0" i="0" u="none" strike="noStrike" dirty="0">
                        <a:solidFill>
                          <a:srgbClr val="000000"/>
                        </a:solidFill>
                        <a:effectLst/>
                        <a:latin typeface="+mj-ea"/>
                        <a:ea typeface="+mj-ea"/>
                      </a:endParaRPr>
                    </a:p>
                  </a:txBody>
                  <a:tcPr marL="3981" marR="3981" marT="3981"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ja-JP" altLang="en-US" sz="1200" u="none" strike="noStrike" dirty="0">
                          <a:effectLst/>
                          <a:latin typeface="+mj-ea"/>
                          <a:ea typeface="+mj-ea"/>
                        </a:rPr>
                        <a:t>点数</a:t>
                      </a:r>
                      <a:endParaRPr lang="ja-JP" altLang="en-US" sz="1200" b="0" i="0" u="none" strike="noStrike" dirty="0">
                        <a:solidFill>
                          <a:srgbClr val="000000"/>
                        </a:solidFill>
                        <a:effectLst/>
                        <a:latin typeface="+mj-ea"/>
                        <a:ea typeface="+mj-ea"/>
                      </a:endParaRPr>
                    </a:p>
                  </a:txBody>
                  <a:tcPr marL="3981" marR="3981" marT="3981"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ja-JP" altLang="en-US" sz="1200" u="none" strike="noStrike">
                          <a:effectLst/>
                          <a:latin typeface="+mj-ea"/>
                          <a:ea typeface="+mj-ea"/>
                        </a:rPr>
                        <a:t>算定回数</a:t>
                      </a:r>
                      <a:endParaRPr lang="ja-JP" altLang="en-US" sz="1200" b="0" i="0" u="none" strike="noStrike">
                        <a:solidFill>
                          <a:srgbClr val="000000"/>
                        </a:solidFill>
                        <a:effectLst/>
                        <a:latin typeface="+mj-ea"/>
                        <a:ea typeface="+mj-ea"/>
                      </a:endParaRPr>
                    </a:p>
                  </a:txBody>
                  <a:tcPr marL="3981" marR="3981" marT="3981"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ja-JP" altLang="en-US" sz="1200" u="none" strike="noStrike">
                          <a:effectLst/>
                          <a:latin typeface="+mj-ea"/>
                          <a:ea typeface="+mj-ea"/>
                        </a:rPr>
                        <a:t>点数</a:t>
                      </a:r>
                      <a:endParaRPr lang="ja-JP" altLang="en-US" sz="1200" b="0" i="0" u="none" strike="noStrike">
                        <a:solidFill>
                          <a:srgbClr val="000000"/>
                        </a:solidFill>
                        <a:effectLst/>
                        <a:latin typeface="+mj-ea"/>
                        <a:ea typeface="+mj-ea"/>
                      </a:endParaRPr>
                    </a:p>
                  </a:txBody>
                  <a:tcPr marL="3981" marR="3981" marT="3981"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ja-JP" altLang="en-US" sz="1200" u="none" strike="noStrike">
                          <a:effectLst/>
                          <a:latin typeface="+mj-ea"/>
                          <a:ea typeface="+mj-ea"/>
                        </a:rPr>
                        <a:t>旧報酬との差</a:t>
                      </a:r>
                      <a:endParaRPr lang="ja-JP" altLang="en-US" sz="1200" b="0" i="0" u="none" strike="noStrike">
                        <a:solidFill>
                          <a:srgbClr val="000000"/>
                        </a:solidFill>
                        <a:effectLst/>
                        <a:latin typeface="+mj-ea"/>
                        <a:ea typeface="+mj-ea"/>
                      </a:endParaRPr>
                    </a:p>
                  </a:txBody>
                  <a:tcPr marL="3981" marR="3981" marT="3981"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ja-JP" altLang="en-US" sz="1200" u="none" strike="noStrike" dirty="0">
                          <a:effectLst/>
                          <a:latin typeface="+mj-ea"/>
                          <a:ea typeface="+mj-ea"/>
                        </a:rPr>
                        <a:t>年間推計</a:t>
                      </a:r>
                      <a:endParaRPr lang="ja-JP" altLang="en-US" sz="1200" b="0" i="0" u="none" strike="noStrike" dirty="0">
                        <a:solidFill>
                          <a:srgbClr val="000000"/>
                        </a:solidFill>
                        <a:effectLst/>
                        <a:latin typeface="+mj-ea"/>
                        <a:ea typeface="+mj-ea"/>
                      </a:endParaRPr>
                    </a:p>
                  </a:txBody>
                  <a:tcPr marL="3981" marR="3981" marT="3981"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773888267"/>
                  </a:ext>
                </a:extLst>
              </a:tr>
              <a:tr h="285156">
                <a:tc>
                  <a:txBody>
                    <a:bodyPr/>
                    <a:lstStyle/>
                    <a:p>
                      <a:pPr algn="l" fontAlgn="ctr"/>
                      <a:r>
                        <a:rPr lang="ja-JP" altLang="en-US" sz="1200" u="none" strike="noStrike" dirty="0">
                          <a:effectLst/>
                          <a:latin typeface="+mj-ea"/>
                          <a:ea typeface="+mj-ea"/>
                        </a:rPr>
                        <a:t>　地域支援体制　加算１</a:t>
                      </a:r>
                      <a:endParaRPr lang="ja-JP" altLang="en-US" sz="1200" b="0" i="0" u="none" strike="noStrike" dirty="0">
                        <a:solidFill>
                          <a:srgbClr val="000000"/>
                        </a:solidFill>
                        <a:effectLst/>
                        <a:latin typeface="+mj-ea"/>
                        <a:ea typeface="+mj-ea"/>
                      </a:endParaRPr>
                    </a:p>
                  </a:txBody>
                  <a:tcPr marL="3981" marR="3981" marT="3981"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en-US" altLang="ja-JP" sz="1200" u="none" strike="noStrike" dirty="0">
                          <a:effectLst/>
                          <a:latin typeface="+mj-ea"/>
                          <a:ea typeface="+mj-ea"/>
                        </a:rPr>
                        <a:t>32</a:t>
                      </a:r>
                      <a:endParaRPr lang="en-US" altLang="ja-JP" sz="1200" b="0" i="0" u="none" strike="noStrike" dirty="0">
                        <a:solidFill>
                          <a:srgbClr val="000000"/>
                        </a:solidFill>
                        <a:effectLst/>
                        <a:latin typeface="+mj-ea"/>
                        <a:ea typeface="+mj-ea"/>
                      </a:endParaRPr>
                    </a:p>
                  </a:txBody>
                  <a:tcPr marL="3981" marR="3981" marT="3981"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200" u="none" strike="noStrike" dirty="0">
                          <a:effectLst/>
                          <a:latin typeface="+mj-ea"/>
                          <a:ea typeface="+mj-ea"/>
                        </a:rPr>
                        <a:t>12,531,870</a:t>
                      </a:r>
                      <a:endParaRPr lang="en-US" altLang="ja-JP" sz="1200" b="0" i="0" u="none" strike="noStrike" dirty="0">
                        <a:solidFill>
                          <a:srgbClr val="000000"/>
                        </a:solidFill>
                        <a:effectLst/>
                        <a:latin typeface="+mj-ea"/>
                        <a:ea typeface="+mj-ea"/>
                      </a:endParaRPr>
                    </a:p>
                  </a:txBody>
                  <a:tcPr marL="3981" marR="3981" marT="3981"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200" u="none" strike="noStrike" dirty="0">
                          <a:effectLst/>
                          <a:latin typeface="+mj-ea"/>
                          <a:ea typeface="+mj-ea"/>
                        </a:rPr>
                        <a:t>401,019,840</a:t>
                      </a:r>
                      <a:endParaRPr lang="en-US" altLang="ja-JP" sz="1200" b="0" i="0" u="none" strike="noStrike" dirty="0">
                        <a:solidFill>
                          <a:srgbClr val="000000"/>
                        </a:solidFill>
                        <a:effectLst/>
                        <a:latin typeface="+mj-ea"/>
                        <a:ea typeface="+mj-ea"/>
                      </a:endParaRPr>
                    </a:p>
                  </a:txBody>
                  <a:tcPr marL="3981" marR="3981" marT="3981"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200" u="none" strike="noStrike" dirty="0">
                          <a:solidFill>
                            <a:srgbClr val="FF6565"/>
                          </a:solidFill>
                          <a:effectLst/>
                          <a:latin typeface="+mj-ea"/>
                          <a:ea typeface="+mj-ea"/>
                        </a:rPr>
                        <a:t>-87,723,090</a:t>
                      </a:r>
                      <a:endParaRPr lang="en-US" altLang="ja-JP" sz="1200" b="0" i="0" u="none" strike="noStrike" dirty="0">
                        <a:solidFill>
                          <a:srgbClr val="FF6565"/>
                        </a:solidFill>
                        <a:effectLst/>
                        <a:latin typeface="+mj-ea"/>
                        <a:ea typeface="+mj-ea"/>
                      </a:endParaRPr>
                    </a:p>
                  </a:txBody>
                  <a:tcPr marL="3981" marR="3981" marT="3981"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200" u="none" strike="noStrike" dirty="0">
                          <a:solidFill>
                            <a:srgbClr val="FF6565"/>
                          </a:solidFill>
                          <a:effectLst/>
                          <a:latin typeface="+mj-ea"/>
                          <a:ea typeface="+mj-ea"/>
                        </a:rPr>
                        <a:t>-1,052,677,080</a:t>
                      </a:r>
                      <a:endParaRPr lang="en-US" altLang="ja-JP" sz="1200" b="0" i="0" u="none" strike="noStrike" dirty="0">
                        <a:solidFill>
                          <a:srgbClr val="FF6565"/>
                        </a:solidFill>
                        <a:effectLst/>
                        <a:latin typeface="+mj-ea"/>
                        <a:ea typeface="+mj-ea"/>
                      </a:endParaRPr>
                    </a:p>
                  </a:txBody>
                  <a:tcPr marL="3981" marR="3981" marT="3981"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555660142"/>
                  </a:ext>
                </a:extLst>
              </a:tr>
              <a:tr h="285156">
                <a:tc>
                  <a:txBody>
                    <a:bodyPr/>
                    <a:lstStyle/>
                    <a:p>
                      <a:pPr algn="l" fontAlgn="ctr"/>
                      <a:r>
                        <a:rPr lang="ja-JP" altLang="en-US" sz="1200" u="none" strike="noStrike" dirty="0">
                          <a:effectLst/>
                          <a:latin typeface="+mj-ea"/>
                          <a:ea typeface="+mj-ea"/>
                        </a:rPr>
                        <a:t>　地域支援体制　加算２</a:t>
                      </a:r>
                      <a:endParaRPr lang="ja-JP" altLang="en-US" sz="1200" b="0" i="0" u="none" strike="noStrike" dirty="0">
                        <a:solidFill>
                          <a:srgbClr val="000000"/>
                        </a:solidFill>
                        <a:effectLst/>
                        <a:latin typeface="+mj-ea"/>
                        <a:ea typeface="+mj-ea"/>
                      </a:endParaRPr>
                    </a:p>
                  </a:txBody>
                  <a:tcPr marL="3981" marR="3981" marT="3981"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en-US" altLang="ja-JP" sz="1200" u="none" strike="noStrike" dirty="0">
                          <a:effectLst/>
                          <a:latin typeface="+mj-ea"/>
                          <a:ea typeface="+mj-ea"/>
                        </a:rPr>
                        <a:t>40</a:t>
                      </a:r>
                      <a:endParaRPr lang="en-US" altLang="ja-JP" sz="1200" b="0" i="0" u="none" strike="noStrike" dirty="0">
                        <a:solidFill>
                          <a:srgbClr val="000000"/>
                        </a:solidFill>
                        <a:effectLst/>
                        <a:latin typeface="+mj-ea"/>
                        <a:ea typeface="+mj-ea"/>
                      </a:endParaRPr>
                    </a:p>
                  </a:txBody>
                  <a:tcPr marL="3981" marR="3981" marT="3981"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200" u="none" strike="noStrike" dirty="0">
                          <a:effectLst/>
                          <a:latin typeface="+mj-ea"/>
                          <a:ea typeface="+mj-ea"/>
                        </a:rPr>
                        <a:t>14,400,802</a:t>
                      </a:r>
                      <a:endParaRPr lang="en-US" altLang="ja-JP" sz="1200" b="0" i="0" u="none" strike="noStrike" dirty="0">
                        <a:solidFill>
                          <a:srgbClr val="000000"/>
                        </a:solidFill>
                        <a:effectLst/>
                        <a:latin typeface="+mj-ea"/>
                        <a:ea typeface="+mj-ea"/>
                      </a:endParaRPr>
                    </a:p>
                  </a:txBody>
                  <a:tcPr marL="3981" marR="3981" marT="3981"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200" u="none" strike="noStrike" dirty="0">
                          <a:effectLst/>
                          <a:latin typeface="+mj-ea"/>
                          <a:ea typeface="+mj-ea"/>
                        </a:rPr>
                        <a:t>576,032,080</a:t>
                      </a:r>
                      <a:endParaRPr lang="en-US" altLang="ja-JP" sz="1200" b="0" i="0" u="none" strike="noStrike" dirty="0">
                        <a:solidFill>
                          <a:srgbClr val="000000"/>
                        </a:solidFill>
                        <a:effectLst/>
                        <a:latin typeface="+mj-ea"/>
                        <a:ea typeface="+mj-ea"/>
                      </a:endParaRPr>
                    </a:p>
                  </a:txBody>
                  <a:tcPr marL="3981" marR="3981" marT="3981"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200" u="none" strike="noStrike" dirty="0">
                          <a:solidFill>
                            <a:srgbClr val="FF6565"/>
                          </a:solidFill>
                          <a:effectLst/>
                          <a:latin typeface="+mj-ea"/>
                          <a:ea typeface="+mj-ea"/>
                        </a:rPr>
                        <a:t>-100,805,614</a:t>
                      </a:r>
                      <a:endParaRPr lang="en-US" altLang="ja-JP" sz="1200" b="0" i="0" u="none" strike="noStrike" dirty="0">
                        <a:solidFill>
                          <a:srgbClr val="FF6565"/>
                        </a:solidFill>
                        <a:effectLst/>
                        <a:latin typeface="+mj-ea"/>
                        <a:ea typeface="+mj-ea"/>
                      </a:endParaRPr>
                    </a:p>
                  </a:txBody>
                  <a:tcPr marL="3981" marR="3981" marT="3981"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200" u="none" strike="noStrike" dirty="0">
                          <a:solidFill>
                            <a:srgbClr val="FF6565"/>
                          </a:solidFill>
                          <a:effectLst/>
                          <a:latin typeface="+mj-ea"/>
                          <a:ea typeface="+mj-ea"/>
                        </a:rPr>
                        <a:t>-1,209,667,368</a:t>
                      </a:r>
                      <a:endParaRPr lang="en-US" altLang="ja-JP" sz="1200" b="0" i="0" u="none" strike="noStrike" dirty="0">
                        <a:solidFill>
                          <a:srgbClr val="FF6565"/>
                        </a:solidFill>
                        <a:effectLst/>
                        <a:latin typeface="+mj-ea"/>
                        <a:ea typeface="+mj-ea"/>
                      </a:endParaRPr>
                    </a:p>
                  </a:txBody>
                  <a:tcPr marL="3981" marR="3981" marT="3981"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416287833"/>
                  </a:ext>
                </a:extLst>
              </a:tr>
              <a:tr h="285156">
                <a:tc>
                  <a:txBody>
                    <a:bodyPr/>
                    <a:lstStyle/>
                    <a:p>
                      <a:pPr algn="l" fontAlgn="ctr"/>
                      <a:r>
                        <a:rPr lang="ja-JP" altLang="en-US" sz="1200" u="none" strike="noStrike" dirty="0">
                          <a:effectLst/>
                          <a:latin typeface="+mj-ea"/>
                          <a:ea typeface="+mj-ea"/>
                        </a:rPr>
                        <a:t>　地域支援体制　加算３</a:t>
                      </a:r>
                      <a:endParaRPr lang="ja-JP" altLang="en-US" sz="1200" b="0" i="0" u="none" strike="noStrike" dirty="0">
                        <a:solidFill>
                          <a:srgbClr val="000000"/>
                        </a:solidFill>
                        <a:effectLst/>
                        <a:latin typeface="+mj-ea"/>
                        <a:ea typeface="+mj-ea"/>
                      </a:endParaRPr>
                    </a:p>
                  </a:txBody>
                  <a:tcPr marL="3981" marR="3981" marT="3981"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en-US" altLang="ja-JP" sz="1200" u="none" strike="noStrike" dirty="0">
                          <a:effectLst/>
                          <a:latin typeface="+mj-ea"/>
                          <a:ea typeface="+mj-ea"/>
                        </a:rPr>
                        <a:t>10</a:t>
                      </a:r>
                      <a:endParaRPr lang="en-US" altLang="ja-JP" sz="1200" b="0" i="0" u="none" strike="noStrike" dirty="0">
                        <a:solidFill>
                          <a:srgbClr val="000000"/>
                        </a:solidFill>
                        <a:effectLst/>
                        <a:latin typeface="+mj-ea"/>
                        <a:ea typeface="+mj-ea"/>
                      </a:endParaRPr>
                    </a:p>
                  </a:txBody>
                  <a:tcPr marL="3981" marR="3981" marT="3981"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200" u="none" strike="noStrike" dirty="0">
                          <a:effectLst/>
                          <a:latin typeface="+mj-ea"/>
                          <a:ea typeface="+mj-ea"/>
                        </a:rPr>
                        <a:t>1,101,932</a:t>
                      </a:r>
                      <a:endParaRPr lang="en-US" altLang="ja-JP" sz="1200" b="0" i="0" u="none" strike="noStrike" dirty="0">
                        <a:solidFill>
                          <a:srgbClr val="000000"/>
                        </a:solidFill>
                        <a:effectLst/>
                        <a:latin typeface="+mj-ea"/>
                        <a:ea typeface="+mj-ea"/>
                      </a:endParaRPr>
                    </a:p>
                  </a:txBody>
                  <a:tcPr marL="3981" marR="3981" marT="3981"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200" u="none" strike="noStrike" dirty="0">
                          <a:effectLst/>
                          <a:latin typeface="+mj-ea"/>
                          <a:ea typeface="+mj-ea"/>
                        </a:rPr>
                        <a:t>11,019,320</a:t>
                      </a:r>
                      <a:endParaRPr lang="en-US" altLang="ja-JP" sz="1200" b="0" i="0" u="none" strike="noStrike" dirty="0">
                        <a:solidFill>
                          <a:srgbClr val="000000"/>
                        </a:solidFill>
                        <a:effectLst/>
                        <a:latin typeface="+mj-ea"/>
                        <a:ea typeface="+mj-ea"/>
                      </a:endParaRPr>
                    </a:p>
                  </a:txBody>
                  <a:tcPr marL="3981" marR="3981" marT="3981"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200" u="none" strike="noStrike" dirty="0">
                          <a:solidFill>
                            <a:srgbClr val="FF6565"/>
                          </a:solidFill>
                          <a:effectLst/>
                          <a:latin typeface="+mj-ea"/>
                          <a:ea typeface="+mj-ea"/>
                        </a:rPr>
                        <a:t>-7,713,524</a:t>
                      </a:r>
                      <a:endParaRPr lang="en-US" altLang="ja-JP" sz="1200" b="0" i="0" u="none" strike="noStrike" dirty="0">
                        <a:solidFill>
                          <a:srgbClr val="FF6565"/>
                        </a:solidFill>
                        <a:effectLst/>
                        <a:latin typeface="+mj-ea"/>
                        <a:ea typeface="+mj-ea"/>
                      </a:endParaRPr>
                    </a:p>
                  </a:txBody>
                  <a:tcPr marL="3981" marR="3981" marT="3981"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200" u="none" strike="noStrike" dirty="0">
                          <a:solidFill>
                            <a:srgbClr val="FF6565"/>
                          </a:solidFill>
                          <a:effectLst/>
                          <a:latin typeface="+mj-ea"/>
                          <a:ea typeface="+mj-ea"/>
                        </a:rPr>
                        <a:t>-92,562,288</a:t>
                      </a:r>
                      <a:endParaRPr lang="en-US" altLang="ja-JP" sz="1200" b="0" i="0" u="none" strike="noStrike" dirty="0">
                        <a:solidFill>
                          <a:srgbClr val="FF6565"/>
                        </a:solidFill>
                        <a:effectLst/>
                        <a:latin typeface="+mj-ea"/>
                        <a:ea typeface="+mj-ea"/>
                      </a:endParaRPr>
                    </a:p>
                  </a:txBody>
                  <a:tcPr marL="3981" marR="3981" marT="3981"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346221734"/>
                  </a:ext>
                </a:extLst>
              </a:tr>
              <a:tr h="285156">
                <a:tc>
                  <a:txBody>
                    <a:bodyPr/>
                    <a:lstStyle/>
                    <a:p>
                      <a:pPr algn="l" fontAlgn="ctr"/>
                      <a:r>
                        <a:rPr lang="ja-JP" altLang="en-US" sz="1200" u="none" strike="noStrike">
                          <a:effectLst/>
                          <a:latin typeface="+mj-ea"/>
                          <a:ea typeface="+mj-ea"/>
                        </a:rPr>
                        <a:t>　地域支援体制　加算４</a:t>
                      </a:r>
                      <a:endParaRPr lang="ja-JP" altLang="en-US" sz="1200" b="0" i="0" u="none" strike="noStrike">
                        <a:solidFill>
                          <a:srgbClr val="000000"/>
                        </a:solidFill>
                        <a:effectLst/>
                        <a:latin typeface="+mj-ea"/>
                        <a:ea typeface="+mj-ea"/>
                      </a:endParaRPr>
                    </a:p>
                  </a:txBody>
                  <a:tcPr marL="3981" marR="3981" marT="3981"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en-US" altLang="ja-JP" sz="1200" u="none" strike="noStrike" dirty="0">
                          <a:effectLst/>
                          <a:latin typeface="+mj-ea"/>
                          <a:ea typeface="+mj-ea"/>
                        </a:rPr>
                        <a:t>32</a:t>
                      </a:r>
                      <a:endParaRPr lang="en-US" altLang="ja-JP" sz="1200" b="0" i="0" u="none" strike="noStrike" dirty="0">
                        <a:solidFill>
                          <a:srgbClr val="000000"/>
                        </a:solidFill>
                        <a:effectLst/>
                        <a:latin typeface="+mj-ea"/>
                        <a:ea typeface="+mj-ea"/>
                      </a:endParaRPr>
                    </a:p>
                  </a:txBody>
                  <a:tcPr marL="3981" marR="3981" marT="3981"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200" u="none" strike="noStrike" dirty="0">
                          <a:effectLst/>
                          <a:latin typeface="+mj-ea"/>
                          <a:ea typeface="+mj-ea"/>
                        </a:rPr>
                        <a:t>689,987</a:t>
                      </a:r>
                      <a:endParaRPr lang="en-US" altLang="ja-JP" sz="1200" b="0" i="0" u="none" strike="noStrike" dirty="0">
                        <a:solidFill>
                          <a:srgbClr val="000000"/>
                        </a:solidFill>
                        <a:effectLst/>
                        <a:latin typeface="+mj-ea"/>
                        <a:ea typeface="+mj-ea"/>
                      </a:endParaRPr>
                    </a:p>
                  </a:txBody>
                  <a:tcPr marL="3981" marR="3981" marT="3981"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200" u="none" strike="noStrike" dirty="0">
                          <a:effectLst/>
                          <a:latin typeface="+mj-ea"/>
                          <a:ea typeface="+mj-ea"/>
                        </a:rPr>
                        <a:t>22,079,584</a:t>
                      </a:r>
                      <a:endParaRPr lang="en-US" altLang="ja-JP" sz="1200" b="0" i="0" u="none" strike="noStrike" dirty="0">
                        <a:solidFill>
                          <a:srgbClr val="000000"/>
                        </a:solidFill>
                        <a:effectLst/>
                        <a:latin typeface="+mj-ea"/>
                        <a:ea typeface="+mj-ea"/>
                      </a:endParaRPr>
                    </a:p>
                  </a:txBody>
                  <a:tcPr marL="3981" marR="3981" marT="3981"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200" u="none" strike="noStrike" dirty="0">
                          <a:solidFill>
                            <a:srgbClr val="FF6565"/>
                          </a:solidFill>
                          <a:effectLst/>
                          <a:latin typeface="+mj-ea"/>
                          <a:ea typeface="+mj-ea"/>
                        </a:rPr>
                        <a:t>-4,829,909</a:t>
                      </a:r>
                      <a:endParaRPr lang="en-US" altLang="ja-JP" sz="1200" b="0" i="0" u="none" strike="noStrike" dirty="0">
                        <a:solidFill>
                          <a:srgbClr val="FF6565"/>
                        </a:solidFill>
                        <a:effectLst/>
                        <a:latin typeface="+mj-ea"/>
                        <a:ea typeface="+mj-ea"/>
                      </a:endParaRPr>
                    </a:p>
                  </a:txBody>
                  <a:tcPr marL="3981" marR="3981" marT="3981"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200" u="none" strike="noStrike" dirty="0">
                          <a:solidFill>
                            <a:srgbClr val="FF6565"/>
                          </a:solidFill>
                          <a:effectLst/>
                          <a:latin typeface="+mj-ea"/>
                          <a:ea typeface="+mj-ea"/>
                        </a:rPr>
                        <a:t>-57,958,908</a:t>
                      </a:r>
                      <a:endParaRPr lang="en-US" altLang="ja-JP" sz="1200" b="0" i="0" u="none" strike="noStrike" dirty="0">
                        <a:solidFill>
                          <a:srgbClr val="FF6565"/>
                        </a:solidFill>
                        <a:effectLst/>
                        <a:latin typeface="+mj-ea"/>
                        <a:ea typeface="+mj-ea"/>
                      </a:endParaRPr>
                    </a:p>
                  </a:txBody>
                  <a:tcPr marL="3981" marR="3981" marT="3981"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672162206"/>
                  </a:ext>
                </a:extLst>
              </a:tr>
              <a:tr h="285156">
                <a:tc>
                  <a:txBody>
                    <a:bodyPr/>
                    <a:lstStyle/>
                    <a:p>
                      <a:pPr algn="l" fontAlgn="ctr"/>
                      <a:r>
                        <a:rPr lang="ja-JP" altLang="en-US" sz="1200" u="none" strike="noStrike" dirty="0">
                          <a:effectLst/>
                          <a:latin typeface="+mj-ea"/>
                          <a:ea typeface="+mj-ea"/>
                        </a:rPr>
                        <a:t>　</a:t>
                      </a:r>
                      <a:r>
                        <a:rPr lang="zh-TW" altLang="en-US" sz="1200" u="none" strike="noStrike" dirty="0">
                          <a:effectLst/>
                          <a:latin typeface="メイリオ" panose="020B0604030504040204" pitchFamily="50" charset="-128"/>
                          <a:ea typeface="メイリオ" panose="020B0604030504040204" pitchFamily="50" charset="-128"/>
                        </a:rPr>
                        <a:t>地域支援体制　加算３（特調）</a:t>
                      </a:r>
                      <a:endParaRPr lang="zh-TW" altLang="en-US" sz="1200" b="0" i="0" u="none" strike="noStrike" dirty="0">
                        <a:solidFill>
                          <a:srgbClr val="000000"/>
                        </a:solidFill>
                        <a:effectLst/>
                        <a:latin typeface="+mj-ea"/>
                        <a:ea typeface="+mj-ea"/>
                      </a:endParaRPr>
                    </a:p>
                  </a:txBody>
                  <a:tcPr marL="3981" marR="3981" marT="3981"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en-US" altLang="ja-JP" sz="1200" u="none" strike="noStrike" dirty="0">
                          <a:effectLst/>
                          <a:latin typeface="+mj-ea"/>
                          <a:ea typeface="+mj-ea"/>
                        </a:rPr>
                        <a:t>1</a:t>
                      </a:r>
                      <a:endParaRPr lang="en-US" altLang="ja-JP" sz="1200" b="0" i="0" u="none" strike="noStrike" dirty="0">
                        <a:solidFill>
                          <a:srgbClr val="000000"/>
                        </a:solidFill>
                        <a:effectLst/>
                        <a:latin typeface="+mj-ea"/>
                        <a:ea typeface="+mj-ea"/>
                      </a:endParaRPr>
                    </a:p>
                  </a:txBody>
                  <a:tcPr marL="3981" marR="3981" marT="3981"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200" u="none" strike="noStrike" dirty="0">
                          <a:effectLst/>
                          <a:latin typeface="+mj-ea"/>
                          <a:ea typeface="+mj-ea"/>
                        </a:rPr>
                        <a:t>43,877</a:t>
                      </a:r>
                      <a:endParaRPr lang="en-US" altLang="ja-JP" sz="1200" b="0" i="0" u="none" strike="noStrike" dirty="0">
                        <a:solidFill>
                          <a:srgbClr val="000000"/>
                        </a:solidFill>
                        <a:effectLst/>
                        <a:latin typeface="+mj-ea"/>
                        <a:ea typeface="+mj-ea"/>
                      </a:endParaRPr>
                    </a:p>
                  </a:txBody>
                  <a:tcPr marL="3981" marR="3981" marT="3981"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200" u="none" strike="noStrike" dirty="0">
                          <a:effectLst/>
                          <a:latin typeface="+mj-ea"/>
                          <a:ea typeface="+mj-ea"/>
                        </a:rPr>
                        <a:t>43,877</a:t>
                      </a:r>
                      <a:endParaRPr lang="en-US" altLang="ja-JP" sz="1200" b="0" i="0" u="none" strike="noStrike" dirty="0">
                        <a:solidFill>
                          <a:srgbClr val="000000"/>
                        </a:solidFill>
                        <a:effectLst/>
                        <a:latin typeface="+mj-ea"/>
                        <a:ea typeface="+mj-ea"/>
                      </a:endParaRPr>
                    </a:p>
                  </a:txBody>
                  <a:tcPr marL="3981" marR="3981" marT="3981"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200" u="none" strike="noStrike" dirty="0">
                          <a:solidFill>
                            <a:srgbClr val="FF6565"/>
                          </a:solidFill>
                          <a:effectLst/>
                          <a:latin typeface="+mj-ea"/>
                          <a:ea typeface="+mj-ea"/>
                        </a:rPr>
                        <a:t>-570,401</a:t>
                      </a:r>
                      <a:endParaRPr lang="en-US" altLang="ja-JP" sz="1200" b="0" i="0" u="none" strike="noStrike" dirty="0">
                        <a:solidFill>
                          <a:srgbClr val="FF6565"/>
                        </a:solidFill>
                        <a:effectLst/>
                        <a:latin typeface="+mj-ea"/>
                        <a:ea typeface="+mj-ea"/>
                      </a:endParaRPr>
                    </a:p>
                  </a:txBody>
                  <a:tcPr marL="3981" marR="3981" marT="3981"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200" u="none" strike="noStrike" dirty="0">
                          <a:solidFill>
                            <a:srgbClr val="FF6565"/>
                          </a:solidFill>
                          <a:effectLst/>
                          <a:latin typeface="+mj-ea"/>
                          <a:ea typeface="+mj-ea"/>
                        </a:rPr>
                        <a:t>-6,844,812</a:t>
                      </a:r>
                      <a:endParaRPr lang="en-US" altLang="ja-JP" sz="1200" b="0" i="0" u="none" strike="noStrike" dirty="0">
                        <a:solidFill>
                          <a:srgbClr val="FF6565"/>
                        </a:solidFill>
                        <a:effectLst/>
                        <a:latin typeface="+mj-ea"/>
                        <a:ea typeface="+mj-ea"/>
                      </a:endParaRPr>
                    </a:p>
                  </a:txBody>
                  <a:tcPr marL="3981" marR="3981" marT="3981"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020440307"/>
                  </a:ext>
                </a:extLst>
              </a:tr>
              <a:tr h="285156">
                <a:tc>
                  <a:txBody>
                    <a:bodyPr/>
                    <a:lstStyle/>
                    <a:p>
                      <a:pPr algn="l" fontAlgn="ctr"/>
                      <a:r>
                        <a:rPr lang="zh-TW" altLang="en-US" sz="1200" u="none" strike="noStrike" dirty="0">
                          <a:effectLst/>
                          <a:latin typeface="+mj-ea"/>
                          <a:ea typeface="+mj-ea"/>
                        </a:rPr>
                        <a:t>　</a:t>
                      </a:r>
                      <a:r>
                        <a:rPr lang="zh-TW" altLang="en-US" sz="1200" u="none" strike="noStrike" dirty="0">
                          <a:effectLst/>
                          <a:latin typeface="メイリオ" panose="020B0604030504040204" pitchFamily="50" charset="-128"/>
                          <a:ea typeface="メイリオ" panose="020B0604030504040204" pitchFamily="50" charset="-128"/>
                        </a:rPr>
                        <a:t>地域支援体制　加算</a:t>
                      </a:r>
                      <a:r>
                        <a:rPr lang="ja-JP" altLang="en-US" sz="1200" u="none" strike="noStrike" dirty="0">
                          <a:effectLst/>
                          <a:latin typeface="メイリオ" panose="020B0604030504040204" pitchFamily="50" charset="-128"/>
                          <a:ea typeface="メイリオ" panose="020B0604030504040204" pitchFamily="50" charset="-128"/>
                        </a:rPr>
                        <a:t>４</a:t>
                      </a:r>
                      <a:r>
                        <a:rPr lang="zh-TW" altLang="en-US" sz="1200" u="none" strike="noStrike" dirty="0">
                          <a:effectLst/>
                          <a:latin typeface="メイリオ" panose="020B0604030504040204" pitchFamily="50" charset="-128"/>
                          <a:ea typeface="メイリオ" panose="020B0604030504040204" pitchFamily="50" charset="-128"/>
                        </a:rPr>
                        <a:t>（特調）</a:t>
                      </a:r>
                      <a:endParaRPr lang="zh-TW" altLang="en-US" sz="1200" b="0" i="0" u="none" strike="noStrike" dirty="0">
                        <a:solidFill>
                          <a:srgbClr val="000000"/>
                        </a:solidFill>
                        <a:effectLst/>
                        <a:latin typeface="+mj-ea"/>
                        <a:ea typeface="+mj-ea"/>
                      </a:endParaRPr>
                    </a:p>
                  </a:txBody>
                  <a:tcPr marL="3981" marR="3981" marT="3981"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en-US" altLang="ja-JP" sz="1200" u="none" strike="noStrike" dirty="0">
                          <a:effectLst/>
                          <a:latin typeface="+mj-ea"/>
                          <a:ea typeface="+mj-ea"/>
                        </a:rPr>
                        <a:t>3</a:t>
                      </a:r>
                      <a:endParaRPr lang="en-US" altLang="ja-JP" sz="1200" b="0" i="0" u="none" strike="noStrike" dirty="0">
                        <a:solidFill>
                          <a:srgbClr val="000000"/>
                        </a:solidFill>
                        <a:effectLst/>
                        <a:latin typeface="+mj-ea"/>
                        <a:ea typeface="+mj-ea"/>
                      </a:endParaRPr>
                    </a:p>
                  </a:txBody>
                  <a:tcPr marL="3981" marR="3981" marT="3981"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200" u="none" strike="noStrike" dirty="0">
                          <a:effectLst/>
                          <a:latin typeface="+mj-ea"/>
                          <a:ea typeface="+mj-ea"/>
                        </a:rPr>
                        <a:t>85,404</a:t>
                      </a:r>
                      <a:endParaRPr lang="en-US" altLang="ja-JP" sz="1200" b="0" i="0" u="none" strike="noStrike" dirty="0">
                        <a:solidFill>
                          <a:srgbClr val="000000"/>
                        </a:solidFill>
                        <a:effectLst/>
                        <a:latin typeface="+mj-ea"/>
                        <a:ea typeface="+mj-ea"/>
                      </a:endParaRPr>
                    </a:p>
                  </a:txBody>
                  <a:tcPr marL="3981" marR="3981" marT="3981"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200" u="none" strike="noStrike" dirty="0">
                          <a:effectLst/>
                          <a:latin typeface="+mj-ea"/>
                          <a:ea typeface="+mj-ea"/>
                        </a:rPr>
                        <a:t>256,212</a:t>
                      </a:r>
                      <a:endParaRPr lang="en-US" altLang="ja-JP" sz="1200" b="0" i="0" u="none" strike="noStrike" dirty="0">
                        <a:solidFill>
                          <a:srgbClr val="000000"/>
                        </a:solidFill>
                        <a:effectLst/>
                        <a:latin typeface="+mj-ea"/>
                        <a:ea typeface="+mj-ea"/>
                      </a:endParaRPr>
                    </a:p>
                  </a:txBody>
                  <a:tcPr marL="3981" marR="3981" marT="3981"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200" u="none" strike="noStrike" dirty="0">
                          <a:solidFill>
                            <a:srgbClr val="FF6565"/>
                          </a:solidFill>
                          <a:effectLst/>
                          <a:latin typeface="+mj-ea"/>
                          <a:ea typeface="+mj-ea"/>
                        </a:rPr>
                        <a:t>-2,391,312</a:t>
                      </a:r>
                      <a:endParaRPr lang="en-US" altLang="ja-JP" sz="1200" b="0" i="0" u="none" strike="noStrike" dirty="0">
                        <a:solidFill>
                          <a:srgbClr val="FF6565"/>
                        </a:solidFill>
                        <a:effectLst/>
                        <a:latin typeface="+mj-ea"/>
                        <a:ea typeface="+mj-ea"/>
                      </a:endParaRPr>
                    </a:p>
                  </a:txBody>
                  <a:tcPr marL="3981" marR="3981" marT="3981"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200" u="none" strike="noStrike" dirty="0">
                          <a:solidFill>
                            <a:srgbClr val="FF6565"/>
                          </a:solidFill>
                          <a:effectLst/>
                          <a:latin typeface="+mj-ea"/>
                          <a:ea typeface="+mj-ea"/>
                        </a:rPr>
                        <a:t>-28,695,744</a:t>
                      </a:r>
                      <a:endParaRPr lang="en-US" altLang="ja-JP" sz="1200" b="0" i="0" u="none" strike="noStrike" dirty="0">
                        <a:solidFill>
                          <a:srgbClr val="FF6565"/>
                        </a:solidFill>
                        <a:effectLst/>
                        <a:latin typeface="+mj-ea"/>
                        <a:ea typeface="+mj-ea"/>
                      </a:endParaRPr>
                    </a:p>
                  </a:txBody>
                  <a:tcPr marL="3981" marR="3981" marT="3981"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375833438"/>
                  </a:ext>
                </a:extLst>
              </a:tr>
              <a:tr h="285156">
                <a:tc>
                  <a:txBody>
                    <a:bodyPr/>
                    <a:lstStyle/>
                    <a:p>
                      <a:pPr algn="l" fontAlgn="ctr"/>
                      <a:endParaRPr lang="ja-JP" altLang="en-US" sz="1200" b="0" i="0" u="none" strike="noStrike" dirty="0">
                        <a:solidFill>
                          <a:srgbClr val="000000"/>
                        </a:solidFill>
                        <a:effectLst/>
                        <a:latin typeface="+mj-ea"/>
                        <a:ea typeface="+mj-ea"/>
                      </a:endParaRPr>
                    </a:p>
                  </a:txBody>
                  <a:tcPr marL="3981" marR="3981" marT="3981"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endParaRPr lang="ja-JP" altLang="en-US" sz="1200" b="0" i="0" u="none" strike="noStrike" dirty="0">
                        <a:solidFill>
                          <a:srgbClr val="000000"/>
                        </a:solidFill>
                        <a:effectLst/>
                        <a:latin typeface="+mj-ea"/>
                        <a:ea typeface="+mj-ea"/>
                      </a:endParaRPr>
                    </a:p>
                  </a:txBody>
                  <a:tcPr marL="3981" marR="3981" marT="3981"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endParaRPr lang="ja-JP" altLang="en-US" sz="1200" b="0" i="0" u="none" strike="noStrike" dirty="0">
                        <a:solidFill>
                          <a:srgbClr val="000000"/>
                        </a:solidFill>
                        <a:effectLst/>
                        <a:latin typeface="+mj-ea"/>
                        <a:ea typeface="+mj-ea"/>
                      </a:endParaRPr>
                    </a:p>
                  </a:txBody>
                  <a:tcPr marL="3981" marR="3981" marT="3981"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200" u="none" strike="noStrike" dirty="0">
                          <a:effectLst/>
                          <a:latin typeface="+mj-ea"/>
                          <a:ea typeface="+mj-ea"/>
                        </a:rPr>
                        <a:t>1,010,450,913</a:t>
                      </a:r>
                      <a:endParaRPr lang="en-US" altLang="ja-JP" sz="1200" b="0" i="0" u="none" strike="noStrike" dirty="0">
                        <a:solidFill>
                          <a:srgbClr val="000000"/>
                        </a:solidFill>
                        <a:effectLst/>
                        <a:latin typeface="+mj-ea"/>
                        <a:ea typeface="+mj-ea"/>
                      </a:endParaRPr>
                    </a:p>
                  </a:txBody>
                  <a:tcPr marL="3981" marR="3981" marT="3981"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200" u="none" strike="noStrike" dirty="0">
                          <a:solidFill>
                            <a:srgbClr val="FF6565"/>
                          </a:solidFill>
                          <a:effectLst/>
                          <a:latin typeface="+mj-ea"/>
                          <a:ea typeface="+mj-ea"/>
                        </a:rPr>
                        <a:t>-204,033,850</a:t>
                      </a:r>
                      <a:endParaRPr lang="en-US" altLang="ja-JP" sz="1200" b="0" i="0" u="none" strike="noStrike" dirty="0">
                        <a:solidFill>
                          <a:srgbClr val="FF6565"/>
                        </a:solidFill>
                        <a:effectLst/>
                        <a:latin typeface="+mj-ea"/>
                        <a:ea typeface="+mj-ea"/>
                      </a:endParaRPr>
                    </a:p>
                  </a:txBody>
                  <a:tcPr marL="3981" marR="3981" marT="3981"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fontAlgn="ctr"/>
                      <a:r>
                        <a:rPr lang="en-US" altLang="ja-JP" sz="1200" u="none" strike="noStrike" dirty="0">
                          <a:solidFill>
                            <a:srgbClr val="FF6565"/>
                          </a:solidFill>
                          <a:effectLst/>
                          <a:latin typeface="+mj-ea"/>
                          <a:ea typeface="+mj-ea"/>
                        </a:rPr>
                        <a:t>-2,448,406,200</a:t>
                      </a:r>
                      <a:endParaRPr lang="en-US" altLang="ja-JP" sz="1200" b="0" i="0" u="none" strike="noStrike" dirty="0">
                        <a:solidFill>
                          <a:srgbClr val="FF6565"/>
                        </a:solidFill>
                        <a:effectLst/>
                        <a:latin typeface="+mj-ea"/>
                        <a:ea typeface="+mj-ea"/>
                      </a:endParaRPr>
                    </a:p>
                  </a:txBody>
                  <a:tcPr marL="3981" marR="3981" marT="3981"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96447590"/>
                  </a:ext>
                </a:extLst>
              </a:tr>
            </a:tbl>
          </a:graphicData>
        </a:graphic>
      </p:graphicFrame>
      <p:sp>
        <p:nvSpPr>
          <p:cNvPr id="10" name="テキスト ボックス 9">
            <a:extLst>
              <a:ext uri="{FF2B5EF4-FFF2-40B4-BE49-F238E27FC236}">
                <a16:creationId xmlns:a16="http://schemas.microsoft.com/office/drawing/2014/main" id="{7B586BC4-00B0-F03B-3182-758251850F02}"/>
              </a:ext>
            </a:extLst>
          </p:cNvPr>
          <p:cNvSpPr txBox="1"/>
          <p:nvPr/>
        </p:nvSpPr>
        <p:spPr>
          <a:xfrm>
            <a:off x="6680335" y="1409700"/>
            <a:ext cx="1989647" cy="369332"/>
          </a:xfrm>
          <a:prstGeom prst="rect">
            <a:avLst/>
          </a:prstGeom>
          <a:noFill/>
        </p:spPr>
        <p:txBody>
          <a:bodyPr wrap="none" rtlCol="0">
            <a:spAutoFit/>
          </a:bodyPr>
          <a:lstStyle/>
          <a:p>
            <a:r>
              <a:rPr kumimoji="1" lang="ja-JP" altLang="en-US" dirty="0"/>
              <a:t>▲</a:t>
            </a:r>
            <a:r>
              <a:rPr kumimoji="1" lang="en-US" altLang="ja-JP" dirty="0"/>
              <a:t>2,448,406,200</a:t>
            </a:r>
            <a:r>
              <a:rPr kumimoji="1" lang="ja-JP" altLang="en-US" dirty="0"/>
              <a:t>点</a:t>
            </a:r>
          </a:p>
        </p:txBody>
      </p:sp>
      <p:sp>
        <p:nvSpPr>
          <p:cNvPr id="11" name="二等辺三角形 10">
            <a:extLst>
              <a:ext uri="{FF2B5EF4-FFF2-40B4-BE49-F238E27FC236}">
                <a16:creationId xmlns:a16="http://schemas.microsoft.com/office/drawing/2014/main" id="{301495B5-F17B-F417-D3F2-5F7CF6B30DD4}"/>
              </a:ext>
            </a:extLst>
          </p:cNvPr>
          <p:cNvSpPr/>
          <p:nvPr/>
        </p:nvSpPr>
        <p:spPr>
          <a:xfrm rot="10800000">
            <a:off x="7383058" y="1909752"/>
            <a:ext cx="421092" cy="223848"/>
          </a:xfrm>
          <a:prstGeom prst="triangl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30C40A04-3C98-E073-18A8-2E15AC69A79D}"/>
              </a:ext>
            </a:extLst>
          </p:cNvPr>
          <p:cNvSpPr txBox="1"/>
          <p:nvPr/>
        </p:nvSpPr>
        <p:spPr>
          <a:xfrm>
            <a:off x="6770102" y="2290618"/>
            <a:ext cx="1810111" cy="523220"/>
          </a:xfrm>
          <a:prstGeom prst="rect">
            <a:avLst/>
          </a:prstGeom>
          <a:noFill/>
        </p:spPr>
        <p:txBody>
          <a:bodyPr wrap="none" rtlCol="0">
            <a:spAutoFit/>
          </a:bodyPr>
          <a:lstStyle/>
          <a:p>
            <a:r>
              <a:rPr kumimoji="1" lang="ja-JP" altLang="en-US" sz="2800" dirty="0"/>
              <a:t>▲</a:t>
            </a:r>
            <a:r>
              <a:rPr kumimoji="1" lang="en-US" altLang="ja-JP" sz="2800" dirty="0"/>
              <a:t>250</a:t>
            </a:r>
            <a:r>
              <a:rPr kumimoji="1" lang="ja-JP" altLang="en-US" sz="2800" dirty="0"/>
              <a:t>億円</a:t>
            </a:r>
          </a:p>
        </p:txBody>
      </p:sp>
      <p:sp>
        <p:nvSpPr>
          <p:cNvPr id="14" name="テキスト ボックス 13">
            <a:extLst>
              <a:ext uri="{FF2B5EF4-FFF2-40B4-BE49-F238E27FC236}">
                <a16:creationId xmlns:a16="http://schemas.microsoft.com/office/drawing/2014/main" id="{9A263BAC-9104-0735-5CB5-7915C085C361}"/>
              </a:ext>
            </a:extLst>
          </p:cNvPr>
          <p:cNvSpPr txBox="1"/>
          <p:nvPr/>
        </p:nvSpPr>
        <p:spPr>
          <a:xfrm>
            <a:off x="6053728" y="6407695"/>
            <a:ext cx="3079751" cy="261610"/>
          </a:xfrm>
          <a:prstGeom prst="rect">
            <a:avLst/>
          </a:prstGeom>
          <a:noFill/>
        </p:spPr>
        <p:txBody>
          <a:bodyPr wrap="square">
            <a:spAutoFit/>
          </a:bodyPr>
          <a:lstStyle/>
          <a:p>
            <a:r>
              <a:rPr kumimoji="1" lang="en-US" altLang="ja-JP" sz="1050" dirty="0">
                <a:latin typeface="+mj-ea"/>
                <a:ea typeface="+mj-ea"/>
              </a:rPr>
              <a:t>※</a:t>
            </a:r>
            <a:r>
              <a:rPr kumimoji="1" lang="ja-JP" altLang="en-US" sz="1050" dirty="0">
                <a:latin typeface="+mj-ea"/>
                <a:ea typeface="+mj-ea"/>
              </a:rPr>
              <a:t>令和</a:t>
            </a:r>
            <a:r>
              <a:rPr kumimoji="1" lang="en-US" altLang="ja-JP" sz="1050" dirty="0">
                <a:latin typeface="+mj-ea"/>
                <a:ea typeface="+mj-ea"/>
              </a:rPr>
              <a:t>4</a:t>
            </a:r>
            <a:r>
              <a:rPr kumimoji="1" lang="ja-JP" altLang="en-US" sz="1050" dirty="0">
                <a:latin typeface="+mj-ea"/>
                <a:ea typeface="+mj-ea"/>
              </a:rPr>
              <a:t>年</a:t>
            </a:r>
            <a:r>
              <a:rPr kumimoji="1" lang="en-US" altLang="ja-JP" sz="1050" dirty="0">
                <a:latin typeface="+mj-ea"/>
                <a:ea typeface="+mj-ea"/>
              </a:rPr>
              <a:t>6</a:t>
            </a:r>
            <a:r>
              <a:rPr kumimoji="1" lang="ja-JP" altLang="en-US" sz="1050" dirty="0">
                <a:latin typeface="+mj-ea"/>
                <a:ea typeface="+mj-ea"/>
              </a:rPr>
              <a:t>月社会保険診療行為別統計より</a:t>
            </a:r>
            <a:endParaRPr lang="ja-JP" altLang="en-US" sz="1050" dirty="0"/>
          </a:p>
        </p:txBody>
      </p:sp>
      <p:sp>
        <p:nvSpPr>
          <p:cNvPr id="2" name="テキスト ボックス 1">
            <a:extLst>
              <a:ext uri="{FF2B5EF4-FFF2-40B4-BE49-F238E27FC236}">
                <a16:creationId xmlns:a16="http://schemas.microsoft.com/office/drawing/2014/main" id="{B106E026-9D10-675D-0751-FCAE75C284B0}"/>
              </a:ext>
            </a:extLst>
          </p:cNvPr>
          <p:cNvSpPr txBox="1"/>
          <p:nvPr/>
        </p:nvSpPr>
        <p:spPr>
          <a:xfrm>
            <a:off x="548640" y="513805"/>
            <a:ext cx="2489784"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　改定の影響</a:t>
            </a:r>
            <a:r>
              <a:rPr kumimoji="1" lang="en-US" altLang="ja-JP" b="1" dirty="0">
                <a:latin typeface="メイリオ" panose="020B0604030504040204" pitchFamily="50" charset="-128"/>
                <a:ea typeface="メイリオ" panose="020B0604030504040204" pitchFamily="50" charset="-128"/>
              </a:rPr>
              <a:t>(</a:t>
            </a:r>
            <a:r>
              <a:rPr kumimoji="1" lang="ja-JP" altLang="en-US" b="1" dirty="0">
                <a:latin typeface="メイリオ" panose="020B0604030504040204" pitchFamily="50" charset="-128"/>
                <a:ea typeface="メイリオ" panose="020B0604030504040204" pitchFamily="50" charset="-128"/>
              </a:rPr>
              <a:t>市場</a:t>
            </a:r>
            <a:r>
              <a:rPr kumimoji="1" lang="en-US" altLang="ja-JP" b="1" dirty="0">
                <a:latin typeface="メイリオ" panose="020B0604030504040204" pitchFamily="50" charset="-128"/>
                <a:ea typeface="メイリオ" panose="020B0604030504040204" pitchFamily="50" charset="-128"/>
              </a:rPr>
              <a:t>)</a:t>
            </a:r>
            <a:endParaRPr kumimoji="1" lang="ja-JP" altLang="en-US"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790287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楕円 30">
            <a:extLst>
              <a:ext uri="{FF2B5EF4-FFF2-40B4-BE49-F238E27FC236}">
                <a16:creationId xmlns:a16="http://schemas.microsoft.com/office/drawing/2014/main" id="{C06F9E70-B770-2674-3E65-C1FC5DE30250}"/>
              </a:ext>
            </a:extLst>
          </p:cNvPr>
          <p:cNvSpPr/>
          <p:nvPr/>
        </p:nvSpPr>
        <p:spPr>
          <a:xfrm>
            <a:off x="1362075" y="4327151"/>
            <a:ext cx="6495727" cy="369333"/>
          </a:xfrm>
          <a:prstGeom prst="ellipse">
            <a:avLst/>
          </a:prstGeom>
          <a:solidFill>
            <a:schemeClr val="accent4">
              <a:lumMod val="20000"/>
              <a:lumOff val="80000"/>
            </a:schemeClr>
          </a:solidFill>
          <a:ln w="1905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rPr>
              <a:t>基本料１→２</a:t>
            </a:r>
            <a:r>
              <a:rPr kumimoji="1" lang="en-US" altLang="ja-JP" sz="1400" b="1" dirty="0">
                <a:solidFill>
                  <a:schemeClr val="tx1"/>
                </a:solidFill>
              </a:rPr>
              <a:t>(4000</a:t>
            </a:r>
            <a:r>
              <a:rPr kumimoji="1" lang="ja-JP" altLang="en-US" sz="1400" b="1" dirty="0">
                <a:solidFill>
                  <a:schemeClr val="tx1"/>
                </a:solidFill>
              </a:rPr>
              <a:t>回</a:t>
            </a:r>
            <a:r>
              <a:rPr kumimoji="1" lang="en-US" altLang="ja-JP" sz="1400" b="1" dirty="0">
                <a:solidFill>
                  <a:schemeClr val="tx1"/>
                </a:solidFill>
              </a:rPr>
              <a:t>)</a:t>
            </a:r>
            <a:endParaRPr kumimoji="1" lang="ja-JP" altLang="en-US" sz="1400" b="1" dirty="0">
              <a:solidFill>
                <a:schemeClr val="tx1"/>
              </a:solidFill>
            </a:endParaRPr>
          </a:p>
        </p:txBody>
      </p:sp>
      <p:sp>
        <p:nvSpPr>
          <p:cNvPr id="20" name="矢印: 右 19">
            <a:extLst>
              <a:ext uri="{FF2B5EF4-FFF2-40B4-BE49-F238E27FC236}">
                <a16:creationId xmlns:a16="http://schemas.microsoft.com/office/drawing/2014/main" id="{1EDA64A1-AC2B-80F6-B660-D82644715361}"/>
              </a:ext>
            </a:extLst>
          </p:cNvPr>
          <p:cNvSpPr/>
          <p:nvPr/>
        </p:nvSpPr>
        <p:spPr>
          <a:xfrm rot="16200000">
            <a:off x="2176069" y="1635682"/>
            <a:ext cx="1531975" cy="508514"/>
          </a:xfrm>
          <a:prstGeom prst="rightArrow">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右 14">
            <a:extLst>
              <a:ext uri="{FF2B5EF4-FFF2-40B4-BE49-F238E27FC236}">
                <a16:creationId xmlns:a16="http://schemas.microsoft.com/office/drawing/2014/main" id="{84E68F4F-821C-353E-CD33-FBF70BE8FDCF}"/>
              </a:ext>
            </a:extLst>
          </p:cNvPr>
          <p:cNvSpPr/>
          <p:nvPr/>
        </p:nvSpPr>
        <p:spPr>
          <a:xfrm rot="16200000">
            <a:off x="1707989" y="2054009"/>
            <a:ext cx="695320" cy="508514"/>
          </a:xfrm>
          <a:prstGeom prst="rightArrow">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 name="直線コネクタ 3">
            <a:extLst>
              <a:ext uri="{FF2B5EF4-FFF2-40B4-BE49-F238E27FC236}">
                <a16:creationId xmlns:a16="http://schemas.microsoft.com/office/drawing/2014/main" id="{DA03CE1B-6E41-6F55-6383-6D013E961762}"/>
              </a:ext>
            </a:extLst>
          </p:cNvPr>
          <p:cNvCxnSpPr/>
          <p:nvPr/>
        </p:nvCxnSpPr>
        <p:spPr>
          <a:xfrm>
            <a:off x="1504950" y="3314700"/>
            <a:ext cx="613410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B3412EEF-7B6C-FDBF-3790-2DF4FAD059F9}"/>
              </a:ext>
            </a:extLst>
          </p:cNvPr>
          <p:cNvCxnSpPr>
            <a:cxnSpLocks/>
          </p:cNvCxnSpPr>
          <p:nvPr/>
        </p:nvCxnSpPr>
        <p:spPr>
          <a:xfrm>
            <a:off x="4572000" y="857250"/>
            <a:ext cx="0" cy="5000625"/>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E2A8AF02-2F2D-B6EE-2AD9-76DC0CC8869E}"/>
              </a:ext>
            </a:extLst>
          </p:cNvPr>
          <p:cNvSpPr txBox="1"/>
          <p:nvPr/>
        </p:nvSpPr>
        <p:spPr>
          <a:xfrm>
            <a:off x="7791450" y="3130034"/>
            <a:ext cx="646331" cy="369332"/>
          </a:xfrm>
          <a:prstGeom prst="rect">
            <a:avLst/>
          </a:prstGeom>
          <a:noFill/>
        </p:spPr>
        <p:txBody>
          <a:bodyPr wrap="none" rtlCol="0">
            <a:spAutoFit/>
          </a:bodyPr>
          <a:lstStyle/>
          <a:p>
            <a:r>
              <a:rPr kumimoji="1" lang="ja-JP" altLang="en-US" dirty="0"/>
              <a:t>対人</a:t>
            </a:r>
          </a:p>
        </p:txBody>
      </p:sp>
      <p:sp>
        <p:nvSpPr>
          <p:cNvPr id="10" name="テキスト ボックス 9">
            <a:extLst>
              <a:ext uri="{FF2B5EF4-FFF2-40B4-BE49-F238E27FC236}">
                <a16:creationId xmlns:a16="http://schemas.microsoft.com/office/drawing/2014/main" id="{EEA3701F-D1DE-529A-36B2-2E6EBA630CF1}"/>
              </a:ext>
            </a:extLst>
          </p:cNvPr>
          <p:cNvSpPr txBox="1"/>
          <p:nvPr/>
        </p:nvSpPr>
        <p:spPr>
          <a:xfrm flipH="1">
            <a:off x="715745" y="3172896"/>
            <a:ext cx="646330" cy="369332"/>
          </a:xfrm>
          <a:prstGeom prst="rect">
            <a:avLst/>
          </a:prstGeom>
          <a:noFill/>
        </p:spPr>
        <p:txBody>
          <a:bodyPr wrap="square" rtlCol="0">
            <a:spAutoFit/>
          </a:bodyPr>
          <a:lstStyle/>
          <a:p>
            <a:r>
              <a:rPr kumimoji="1" lang="ja-JP" altLang="en-US" dirty="0"/>
              <a:t>対物</a:t>
            </a:r>
          </a:p>
        </p:txBody>
      </p:sp>
      <p:sp>
        <p:nvSpPr>
          <p:cNvPr id="11" name="テキスト ボックス 10">
            <a:extLst>
              <a:ext uri="{FF2B5EF4-FFF2-40B4-BE49-F238E27FC236}">
                <a16:creationId xmlns:a16="http://schemas.microsoft.com/office/drawing/2014/main" id="{8ACC85AF-2036-35DF-DEDB-3B94FF8F68E0}"/>
              </a:ext>
            </a:extLst>
          </p:cNvPr>
          <p:cNvSpPr txBox="1"/>
          <p:nvPr/>
        </p:nvSpPr>
        <p:spPr>
          <a:xfrm flipH="1">
            <a:off x="4248835" y="402194"/>
            <a:ext cx="646330" cy="369332"/>
          </a:xfrm>
          <a:prstGeom prst="rect">
            <a:avLst/>
          </a:prstGeom>
          <a:noFill/>
        </p:spPr>
        <p:txBody>
          <a:bodyPr wrap="square" rtlCol="0">
            <a:spAutoFit/>
          </a:bodyPr>
          <a:lstStyle/>
          <a:p>
            <a:r>
              <a:rPr kumimoji="1" lang="ja-JP" altLang="en-US" dirty="0"/>
              <a:t>増益</a:t>
            </a:r>
          </a:p>
        </p:txBody>
      </p:sp>
      <p:sp>
        <p:nvSpPr>
          <p:cNvPr id="12" name="テキスト ボックス 11">
            <a:extLst>
              <a:ext uri="{FF2B5EF4-FFF2-40B4-BE49-F238E27FC236}">
                <a16:creationId xmlns:a16="http://schemas.microsoft.com/office/drawing/2014/main" id="{DCCCEFF8-80C4-876A-9284-220494448D25}"/>
              </a:ext>
            </a:extLst>
          </p:cNvPr>
          <p:cNvSpPr txBox="1"/>
          <p:nvPr/>
        </p:nvSpPr>
        <p:spPr>
          <a:xfrm flipH="1">
            <a:off x="4248835" y="5924549"/>
            <a:ext cx="646330" cy="369332"/>
          </a:xfrm>
          <a:prstGeom prst="rect">
            <a:avLst/>
          </a:prstGeom>
          <a:noFill/>
        </p:spPr>
        <p:txBody>
          <a:bodyPr wrap="square" rtlCol="0">
            <a:spAutoFit/>
          </a:bodyPr>
          <a:lstStyle/>
          <a:p>
            <a:r>
              <a:rPr kumimoji="1" lang="ja-JP" altLang="en-US" dirty="0"/>
              <a:t>減益</a:t>
            </a:r>
          </a:p>
        </p:txBody>
      </p:sp>
      <p:sp>
        <p:nvSpPr>
          <p:cNvPr id="13" name="楕円 12">
            <a:extLst>
              <a:ext uri="{FF2B5EF4-FFF2-40B4-BE49-F238E27FC236}">
                <a16:creationId xmlns:a16="http://schemas.microsoft.com/office/drawing/2014/main" id="{59E94310-9976-412A-AFE1-79C0B88E441E}"/>
              </a:ext>
            </a:extLst>
          </p:cNvPr>
          <p:cNvSpPr/>
          <p:nvPr/>
        </p:nvSpPr>
        <p:spPr>
          <a:xfrm>
            <a:off x="5192678" y="974335"/>
            <a:ext cx="2446369" cy="778264"/>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在宅専門</a:t>
            </a:r>
            <a:endParaRPr kumimoji="1" lang="en-US" altLang="ja-JP" b="1" dirty="0"/>
          </a:p>
          <a:p>
            <a:pPr algn="ctr"/>
            <a:r>
              <a:rPr kumimoji="1" lang="ja-JP" altLang="en-US" sz="1100" b="1" dirty="0"/>
              <a:t>在宅薬学総合体制加算２</a:t>
            </a:r>
          </a:p>
        </p:txBody>
      </p:sp>
      <p:sp>
        <p:nvSpPr>
          <p:cNvPr id="14" name="楕円 13">
            <a:extLst>
              <a:ext uri="{FF2B5EF4-FFF2-40B4-BE49-F238E27FC236}">
                <a16:creationId xmlns:a16="http://schemas.microsoft.com/office/drawing/2014/main" id="{39FBB29B-9A0B-FB9D-A05E-567F3CA9C54F}"/>
              </a:ext>
            </a:extLst>
          </p:cNvPr>
          <p:cNvSpPr/>
          <p:nvPr/>
        </p:nvSpPr>
        <p:spPr>
          <a:xfrm>
            <a:off x="1514475" y="2381860"/>
            <a:ext cx="1082348" cy="675948"/>
          </a:xfrm>
          <a:prstGeom prst="ellipse">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基本１以外</a:t>
            </a:r>
          </a:p>
        </p:txBody>
      </p:sp>
      <p:sp>
        <p:nvSpPr>
          <p:cNvPr id="16" name="テキスト ボックス 15">
            <a:extLst>
              <a:ext uri="{FF2B5EF4-FFF2-40B4-BE49-F238E27FC236}">
                <a16:creationId xmlns:a16="http://schemas.microsoft.com/office/drawing/2014/main" id="{A9B438A7-EDEB-5876-2E10-C4F3B5BA2AC2}"/>
              </a:ext>
            </a:extLst>
          </p:cNvPr>
          <p:cNvSpPr txBox="1"/>
          <p:nvPr/>
        </p:nvSpPr>
        <p:spPr>
          <a:xfrm>
            <a:off x="570215" y="2596143"/>
            <a:ext cx="954107" cy="461665"/>
          </a:xfrm>
          <a:prstGeom prst="rect">
            <a:avLst/>
          </a:prstGeom>
          <a:noFill/>
        </p:spPr>
        <p:txBody>
          <a:bodyPr wrap="none" rtlCol="0">
            <a:spAutoFit/>
          </a:bodyPr>
          <a:lstStyle/>
          <a:p>
            <a:r>
              <a:rPr kumimoji="1" lang="ja-JP" altLang="en-US" sz="1200" dirty="0">
                <a:latin typeface="+mj-ea"/>
                <a:ea typeface="+mj-ea"/>
              </a:rPr>
              <a:t>・連携強化</a:t>
            </a:r>
            <a:endParaRPr kumimoji="1" lang="en-US" altLang="ja-JP" sz="1200" dirty="0">
              <a:latin typeface="+mj-ea"/>
              <a:ea typeface="+mj-ea"/>
            </a:endParaRPr>
          </a:p>
          <a:p>
            <a:r>
              <a:rPr kumimoji="1" lang="ja-JP" altLang="en-US" sz="1200" dirty="0">
                <a:latin typeface="+mj-ea"/>
                <a:ea typeface="+mj-ea"/>
              </a:rPr>
              <a:t>・医療</a:t>
            </a:r>
            <a:r>
              <a:rPr kumimoji="1" lang="en-US" altLang="ja-JP" sz="1200" dirty="0">
                <a:latin typeface="+mj-ea"/>
                <a:ea typeface="+mj-ea"/>
              </a:rPr>
              <a:t>DX</a:t>
            </a:r>
            <a:endParaRPr kumimoji="1" lang="ja-JP" altLang="en-US" sz="1200" dirty="0">
              <a:latin typeface="+mj-ea"/>
              <a:ea typeface="+mj-ea"/>
            </a:endParaRPr>
          </a:p>
        </p:txBody>
      </p:sp>
      <p:sp>
        <p:nvSpPr>
          <p:cNvPr id="17" name="楕円 16">
            <a:extLst>
              <a:ext uri="{FF2B5EF4-FFF2-40B4-BE49-F238E27FC236}">
                <a16:creationId xmlns:a16="http://schemas.microsoft.com/office/drawing/2014/main" id="{029E647E-AD3E-E841-EE5D-F5452097D226}"/>
              </a:ext>
            </a:extLst>
          </p:cNvPr>
          <p:cNvSpPr/>
          <p:nvPr/>
        </p:nvSpPr>
        <p:spPr>
          <a:xfrm>
            <a:off x="1514797" y="5423102"/>
            <a:ext cx="6495727" cy="369333"/>
          </a:xfrm>
          <a:prstGeom prst="ellipse">
            <a:avLst/>
          </a:prstGeom>
          <a:solidFill>
            <a:schemeClr val="bg1"/>
          </a:solidFill>
          <a:ln w="19050">
            <a:solidFill>
              <a:srgbClr val="FF65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特別調剤基本料</a:t>
            </a:r>
            <a:r>
              <a:rPr kumimoji="1" lang="en-US" altLang="ja-JP" sz="1400" b="1" dirty="0">
                <a:solidFill>
                  <a:schemeClr val="tx1"/>
                </a:solidFill>
              </a:rPr>
              <a:t>A</a:t>
            </a:r>
            <a:endParaRPr kumimoji="1" lang="ja-JP" altLang="en-US" sz="1400" b="1" dirty="0">
              <a:solidFill>
                <a:schemeClr val="tx1"/>
              </a:solidFill>
            </a:endParaRPr>
          </a:p>
        </p:txBody>
      </p:sp>
      <p:sp>
        <p:nvSpPr>
          <p:cNvPr id="18" name="楕円 17">
            <a:extLst>
              <a:ext uri="{FF2B5EF4-FFF2-40B4-BE49-F238E27FC236}">
                <a16:creationId xmlns:a16="http://schemas.microsoft.com/office/drawing/2014/main" id="{75185494-4567-924C-7F7E-D640527D8B56}"/>
              </a:ext>
            </a:extLst>
          </p:cNvPr>
          <p:cNvSpPr/>
          <p:nvPr/>
        </p:nvSpPr>
        <p:spPr>
          <a:xfrm>
            <a:off x="2393109" y="2381860"/>
            <a:ext cx="1082348" cy="675948"/>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基本</a:t>
            </a:r>
            <a:r>
              <a:rPr kumimoji="1" lang="en-US" altLang="ja-JP" sz="1400" b="1" dirty="0">
                <a:solidFill>
                  <a:schemeClr val="tx1"/>
                </a:solidFill>
              </a:rPr>
              <a:t>1</a:t>
            </a:r>
            <a:endParaRPr kumimoji="1" lang="ja-JP" altLang="en-US" sz="1400" b="1" dirty="0">
              <a:solidFill>
                <a:schemeClr val="tx1"/>
              </a:solidFill>
            </a:endParaRPr>
          </a:p>
        </p:txBody>
      </p:sp>
      <p:sp>
        <p:nvSpPr>
          <p:cNvPr id="19" name="テキスト ボックス 18">
            <a:extLst>
              <a:ext uri="{FF2B5EF4-FFF2-40B4-BE49-F238E27FC236}">
                <a16:creationId xmlns:a16="http://schemas.microsoft.com/office/drawing/2014/main" id="{3434EEF3-6E95-50E0-C3C7-29413060F33D}"/>
              </a:ext>
            </a:extLst>
          </p:cNvPr>
          <p:cNvSpPr txBox="1"/>
          <p:nvPr/>
        </p:nvSpPr>
        <p:spPr>
          <a:xfrm>
            <a:off x="3355133" y="2492186"/>
            <a:ext cx="1088760" cy="646331"/>
          </a:xfrm>
          <a:prstGeom prst="rect">
            <a:avLst/>
          </a:prstGeom>
          <a:noFill/>
        </p:spPr>
        <p:txBody>
          <a:bodyPr wrap="none" rtlCol="0">
            <a:spAutoFit/>
          </a:bodyPr>
          <a:lstStyle/>
          <a:p>
            <a:r>
              <a:rPr kumimoji="1" lang="ja-JP" altLang="en-US" sz="1200" dirty="0">
                <a:latin typeface="+mj-ea"/>
                <a:ea typeface="+mj-ea"/>
              </a:rPr>
              <a:t>・連携強化</a:t>
            </a:r>
            <a:endParaRPr kumimoji="1" lang="en-US" altLang="ja-JP" sz="1200" dirty="0">
              <a:latin typeface="+mj-ea"/>
              <a:ea typeface="+mj-ea"/>
            </a:endParaRPr>
          </a:p>
          <a:p>
            <a:r>
              <a:rPr kumimoji="1" lang="ja-JP" altLang="en-US" sz="1200" dirty="0">
                <a:latin typeface="+mj-ea"/>
                <a:ea typeface="+mj-ea"/>
              </a:rPr>
              <a:t>・医療</a:t>
            </a:r>
            <a:r>
              <a:rPr kumimoji="1" lang="en-US" altLang="ja-JP" sz="1200" dirty="0">
                <a:latin typeface="+mj-ea"/>
                <a:ea typeface="+mj-ea"/>
              </a:rPr>
              <a:t>DX</a:t>
            </a:r>
          </a:p>
          <a:p>
            <a:r>
              <a:rPr kumimoji="1" lang="ja-JP" altLang="en-US" sz="1200" dirty="0">
                <a:latin typeface="+mj-ea"/>
                <a:ea typeface="+mj-ea"/>
              </a:rPr>
              <a:t>・</a:t>
            </a:r>
            <a:r>
              <a:rPr kumimoji="1" lang="en-US" altLang="ja-JP" sz="1200" dirty="0">
                <a:latin typeface="+mj-ea"/>
                <a:ea typeface="+mj-ea"/>
              </a:rPr>
              <a:t>(</a:t>
            </a:r>
            <a:r>
              <a:rPr kumimoji="1" lang="ja-JP" altLang="en-US" sz="1200" dirty="0">
                <a:latin typeface="+mj-ea"/>
                <a:ea typeface="+mj-ea"/>
              </a:rPr>
              <a:t>地域支援</a:t>
            </a:r>
            <a:r>
              <a:rPr kumimoji="1" lang="en-US" altLang="ja-JP" sz="1200" dirty="0">
                <a:latin typeface="+mj-ea"/>
                <a:ea typeface="+mj-ea"/>
              </a:rPr>
              <a:t>)</a:t>
            </a:r>
            <a:endParaRPr kumimoji="1" lang="ja-JP" altLang="en-US" sz="1200" dirty="0">
              <a:latin typeface="+mj-ea"/>
              <a:ea typeface="+mj-ea"/>
            </a:endParaRPr>
          </a:p>
        </p:txBody>
      </p:sp>
      <p:sp>
        <p:nvSpPr>
          <p:cNvPr id="21" name="楕円 20">
            <a:extLst>
              <a:ext uri="{FF2B5EF4-FFF2-40B4-BE49-F238E27FC236}">
                <a16:creationId xmlns:a16="http://schemas.microsoft.com/office/drawing/2014/main" id="{61886095-C98C-5F40-1D08-D33D386EDA2F}"/>
              </a:ext>
            </a:extLst>
          </p:cNvPr>
          <p:cNvSpPr/>
          <p:nvPr/>
        </p:nvSpPr>
        <p:spPr>
          <a:xfrm>
            <a:off x="6124581" y="5057014"/>
            <a:ext cx="1363489" cy="601295"/>
          </a:xfrm>
          <a:prstGeom prst="ellipse">
            <a:avLst/>
          </a:prstGeom>
          <a:solidFill>
            <a:srgbClr val="FF65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latin typeface="+mj-ea"/>
                <a:ea typeface="+mj-ea"/>
              </a:rPr>
              <a:t>基本</a:t>
            </a:r>
            <a:r>
              <a:rPr kumimoji="1" lang="en-US" altLang="ja-JP" sz="1200" b="1" dirty="0">
                <a:solidFill>
                  <a:schemeClr val="bg1"/>
                </a:solidFill>
                <a:latin typeface="+mj-ea"/>
                <a:ea typeface="+mj-ea"/>
              </a:rPr>
              <a:t>1</a:t>
            </a:r>
            <a:r>
              <a:rPr kumimoji="1" lang="ja-JP" altLang="en-US" sz="1200" b="1" dirty="0">
                <a:solidFill>
                  <a:schemeClr val="bg1"/>
                </a:solidFill>
                <a:latin typeface="+mj-ea"/>
                <a:ea typeface="+mj-ea"/>
              </a:rPr>
              <a:t>⇒２</a:t>
            </a:r>
            <a:endParaRPr kumimoji="1" lang="en-US" altLang="ja-JP" sz="1200" b="1" dirty="0">
              <a:solidFill>
                <a:schemeClr val="bg1"/>
              </a:solidFill>
              <a:latin typeface="+mj-ea"/>
              <a:ea typeface="+mj-ea"/>
            </a:endParaRPr>
          </a:p>
          <a:p>
            <a:pPr algn="ctr"/>
            <a:r>
              <a:rPr kumimoji="1" lang="en-US" altLang="ja-JP" sz="1200" b="1" dirty="0">
                <a:solidFill>
                  <a:schemeClr val="bg1"/>
                </a:solidFill>
                <a:latin typeface="+mj-ea"/>
                <a:ea typeface="+mj-ea"/>
              </a:rPr>
              <a:t>(</a:t>
            </a:r>
            <a:r>
              <a:rPr kumimoji="1" lang="ja-JP" altLang="en-US" sz="1200" b="1" dirty="0">
                <a:solidFill>
                  <a:schemeClr val="bg1"/>
                </a:solidFill>
                <a:latin typeface="+mj-ea"/>
                <a:ea typeface="+mj-ea"/>
              </a:rPr>
              <a:t>地域支援</a:t>
            </a:r>
            <a:r>
              <a:rPr kumimoji="1" lang="en-US" altLang="ja-JP" sz="1200" b="1" dirty="0">
                <a:solidFill>
                  <a:schemeClr val="bg1"/>
                </a:solidFill>
                <a:latin typeface="+mj-ea"/>
                <a:ea typeface="+mj-ea"/>
              </a:rPr>
              <a:t>)</a:t>
            </a:r>
            <a:endParaRPr kumimoji="1" lang="ja-JP" altLang="en-US" sz="1200" b="1" dirty="0">
              <a:solidFill>
                <a:schemeClr val="bg1"/>
              </a:solidFill>
              <a:latin typeface="+mj-ea"/>
              <a:ea typeface="+mj-ea"/>
            </a:endParaRPr>
          </a:p>
        </p:txBody>
      </p:sp>
      <p:sp>
        <p:nvSpPr>
          <p:cNvPr id="22" name="楕円 21">
            <a:extLst>
              <a:ext uri="{FF2B5EF4-FFF2-40B4-BE49-F238E27FC236}">
                <a16:creationId xmlns:a16="http://schemas.microsoft.com/office/drawing/2014/main" id="{D7EF1975-0428-81DC-B024-A3A65DD05AB6}"/>
              </a:ext>
            </a:extLst>
          </p:cNvPr>
          <p:cNvSpPr/>
          <p:nvPr/>
        </p:nvSpPr>
        <p:spPr>
          <a:xfrm>
            <a:off x="6202213" y="3537277"/>
            <a:ext cx="1285868" cy="601295"/>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latin typeface="+mj-ea"/>
                <a:ea typeface="+mj-ea"/>
              </a:rPr>
              <a:t>地域支援２・４</a:t>
            </a:r>
          </a:p>
        </p:txBody>
      </p:sp>
      <p:sp>
        <p:nvSpPr>
          <p:cNvPr id="23" name="楕円 22">
            <a:extLst>
              <a:ext uri="{FF2B5EF4-FFF2-40B4-BE49-F238E27FC236}">
                <a16:creationId xmlns:a16="http://schemas.microsoft.com/office/drawing/2014/main" id="{EC5BF8EB-405F-54AA-3494-E16F2FE13BAE}"/>
              </a:ext>
            </a:extLst>
          </p:cNvPr>
          <p:cNvSpPr/>
          <p:nvPr/>
        </p:nvSpPr>
        <p:spPr>
          <a:xfrm>
            <a:off x="4774885" y="3537278"/>
            <a:ext cx="1285868" cy="601295"/>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latin typeface="+mj-ea"/>
                <a:ea typeface="+mj-ea"/>
              </a:rPr>
              <a:t>地域支援１・３</a:t>
            </a:r>
          </a:p>
        </p:txBody>
      </p:sp>
      <p:cxnSp>
        <p:nvCxnSpPr>
          <p:cNvPr id="25" name="直線矢印コネクタ 24">
            <a:extLst>
              <a:ext uri="{FF2B5EF4-FFF2-40B4-BE49-F238E27FC236}">
                <a16:creationId xmlns:a16="http://schemas.microsoft.com/office/drawing/2014/main" id="{AF10DDA3-33F2-7670-05EA-E8F77B926C27}"/>
              </a:ext>
            </a:extLst>
          </p:cNvPr>
          <p:cNvCxnSpPr>
            <a:cxnSpLocks/>
            <a:endCxn id="29" idx="0"/>
          </p:cNvCxnSpPr>
          <p:nvPr/>
        </p:nvCxnSpPr>
        <p:spPr>
          <a:xfrm flipH="1">
            <a:off x="5026117" y="4092391"/>
            <a:ext cx="151353" cy="736207"/>
          </a:xfrm>
          <a:prstGeom prst="straightConnector1">
            <a:avLst/>
          </a:prstGeom>
          <a:ln w="5715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9" name="楕円 28">
            <a:extLst>
              <a:ext uri="{FF2B5EF4-FFF2-40B4-BE49-F238E27FC236}">
                <a16:creationId xmlns:a16="http://schemas.microsoft.com/office/drawing/2014/main" id="{079A086C-B3FB-4D12-A207-93AA8D4AEC1A}"/>
              </a:ext>
            </a:extLst>
          </p:cNvPr>
          <p:cNvSpPr/>
          <p:nvPr/>
        </p:nvSpPr>
        <p:spPr>
          <a:xfrm>
            <a:off x="4383183" y="4828598"/>
            <a:ext cx="1285868" cy="601295"/>
          </a:xfrm>
          <a:prstGeom prst="ellipse">
            <a:avLst/>
          </a:prstGeom>
          <a:noFill/>
          <a:ln w="38100">
            <a:solidFill>
              <a:srgbClr val="00B05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j-ea"/>
                <a:ea typeface="+mj-ea"/>
              </a:rPr>
              <a:t>地域支援１⇒なし</a:t>
            </a:r>
          </a:p>
        </p:txBody>
      </p:sp>
      <p:sp>
        <p:nvSpPr>
          <p:cNvPr id="3" name="矢印: 右 2">
            <a:extLst>
              <a:ext uri="{FF2B5EF4-FFF2-40B4-BE49-F238E27FC236}">
                <a16:creationId xmlns:a16="http://schemas.microsoft.com/office/drawing/2014/main" id="{20F599AE-0A3E-1822-2186-B5E33DF4A7E2}"/>
              </a:ext>
            </a:extLst>
          </p:cNvPr>
          <p:cNvSpPr/>
          <p:nvPr/>
        </p:nvSpPr>
        <p:spPr>
          <a:xfrm rot="16200000">
            <a:off x="5187472" y="3103098"/>
            <a:ext cx="454643" cy="508514"/>
          </a:xfrm>
          <a:prstGeom prst="right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矢印: 右 5">
            <a:extLst>
              <a:ext uri="{FF2B5EF4-FFF2-40B4-BE49-F238E27FC236}">
                <a16:creationId xmlns:a16="http://schemas.microsoft.com/office/drawing/2014/main" id="{F7B169B5-CE05-E85B-6A9C-ED29E5280100}"/>
              </a:ext>
            </a:extLst>
          </p:cNvPr>
          <p:cNvSpPr/>
          <p:nvPr/>
        </p:nvSpPr>
        <p:spPr>
          <a:xfrm rot="16200000">
            <a:off x="6617826" y="3060443"/>
            <a:ext cx="454643" cy="508514"/>
          </a:xfrm>
          <a:prstGeom prst="rightArrow">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334D94AE-FFB2-2CAE-8EDD-25D3DB639B19}"/>
              </a:ext>
            </a:extLst>
          </p:cNvPr>
          <p:cNvSpPr txBox="1"/>
          <p:nvPr/>
        </p:nvSpPr>
        <p:spPr>
          <a:xfrm>
            <a:off x="5560583" y="2681068"/>
            <a:ext cx="954107" cy="461665"/>
          </a:xfrm>
          <a:prstGeom prst="rect">
            <a:avLst/>
          </a:prstGeom>
          <a:noFill/>
        </p:spPr>
        <p:txBody>
          <a:bodyPr wrap="none" rtlCol="0">
            <a:spAutoFit/>
          </a:bodyPr>
          <a:lstStyle/>
          <a:p>
            <a:r>
              <a:rPr kumimoji="1" lang="ja-JP" altLang="en-US" sz="1200" dirty="0">
                <a:latin typeface="+mj-ea"/>
                <a:ea typeface="+mj-ea"/>
              </a:rPr>
              <a:t>・連携強化</a:t>
            </a:r>
            <a:endParaRPr kumimoji="1" lang="en-US" altLang="ja-JP" sz="1200" dirty="0">
              <a:latin typeface="+mj-ea"/>
              <a:ea typeface="+mj-ea"/>
            </a:endParaRPr>
          </a:p>
          <a:p>
            <a:r>
              <a:rPr kumimoji="1" lang="ja-JP" altLang="en-US" sz="1200" dirty="0">
                <a:latin typeface="+mj-ea"/>
                <a:ea typeface="+mj-ea"/>
              </a:rPr>
              <a:t>・医療</a:t>
            </a:r>
            <a:r>
              <a:rPr kumimoji="1" lang="en-US" altLang="ja-JP" sz="1200" dirty="0">
                <a:latin typeface="+mj-ea"/>
                <a:ea typeface="+mj-ea"/>
              </a:rPr>
              <a:t>DX</a:t>
            </a:r>
            <a:endParaRPr kumimoji="1" lang="ja-JP" altLang="en-US" sz="1200" dirty="0">
              <a:latin typeface="+mj-ea"/>
              <a:ea typeface="+mj-ea"/>
            </a:endParaRPr>
          </a:p>
        </p:txBody>
      </p:sp>
      <p:sp>
        <p:nvSpPr>
          <p:cNvPr id="8" name="正方形/長方形 7">
            <a:extLst>
              <a:ext uri="{FF2B5EF4-FFF2-40B4-BE49-F238E27FC236}">
                <a16:creationId xmlns:a16="http://schemas.microsoft.com/office/drawing/2014/main" id="{BBA0EF2F-F7A7-5205-6FA6-7B874B4A9FAB}"/>
              </a:ext>
            </a:extLst>
          </p:cNvPr>
          <p:cNvSpPr/>
          <p:nvPr/>
        </p:nvSpPr>
        <p:spPr>
          <a:xfrm>
            <a:off x="5177470" y="2660556"/>
            <a:ext cx="1921933" cy="512339"/>
          </a:xfrm>
          <a:prstGeom prst="rect">
            <a:avLst/>
          </a:prstGeom>
          <a:noFill/>
          <a:ln w="28575">
            <a:solidFill>
              <a:srgbClr val="FF65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E19E7FD9-8F8E-1376-E259-1348D7E5FC36}"/>
              </a:ext>
            </a:extLst>
          </p:cNvPr>
          <p:cNvSpPr/>
          <p:nvPr/>
        </p:nvSpPr>
        <p:spPr>
          <a:xfrm>
            <a:off x="5720236" y="4366318"/>
            <a:ext cx="1285868" cy="601295"/>
          </a:xfrm>
          <a:prstGeom prst="ellipse">
            <a:avLst/>
          </a:prstGeom>
          <a:noFill/>
          <a:ln w="38100">
            <a:solidFill>
              <a:srgbClr val="0070C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j-ea"/>
                <a:ea typeface="+mj-ea"/>
              </a:rPr>
              <a:t>地域支援２⇒１</a:t>
            </a:r>
          </a:p>
        </p:txBody>
      </p:sp>
      <p:cxnSp>
        <p:nvCxnSpPr>
          <p:cNvPr id="27" name="直線矢印コネクタ 26">
            <a:extLst>
              <a:ext uri="{FF2B5EF4-FFF2-40B4-BE49-F238E27FC236}">
                <a16:creationId xmlns:a16="http://schemas.microsoft.com/office/drawing/2014/main" id="{5EFBB841-D9A0-92A8-FE4D-884FD694E3CD}"/>
              </a:ext>
            </a:extLst>
          </p:cNvPr>
          <p:cNvCxnSpPr>
            <a:cxnSpLocks/>
            <a:endCxn id="24" idx="0"/>
          </p:cNvCxnSpPr>
          <p:nvPr/>
        </p:nvCxnSpPr>
        <p:spPr>
          <a:xfrm flipH="1">
            <a:off x="6363170" y="4117574"/>
            <a:ext cx="404346" cy="248744"/>
          </a:xfrm>
          <a:prstGeom prst="straightConnector1">
            <a:avLst/>
          </a:prstGeom>
          <a:ln w="5715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0" name="楕円 29">
            <a:extLst>
              <a:ext uri="{FF2B5EF4-FFF2-40B4-BE49-F238E27FC236}">
                <a16:creationId xmlns:a16="http://schemas.microsoft.com/office/drawing/2014/main" id="{E279E765-CE46-ABF4-E398-EEC14213D6A8}"/>
              </a:ext>
            </a:extLst>
          </p:cNvPr>
          <p:cNvSpPr/>
          <p:nvPr/>
        </p:nvSpPr>
        <p:spPr>
          <a:xfrm>
            <a:off x="1048435" y="5488542"/>
            <a:ext cx="2209115" cy="369333"/>
          </a:xfrm>
          <a:prstGeom prst="ellipse">
            <a:avLst/>
          </a:prstGeom>
          <a:solidFill>
            <a:schemeClr val="bg1"/>
          </a:solidFill>
          <a:ln w="19050">
            <a:solidFill>
              <a:srgbClr val="0070C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lumMod val="65000"/>
                  </a:schemeClr>
                </a:solidFill>
              </a:rPr>
              <a:t>特別調剤基本料</a:t>
            </a:r>
            <a:r>
              <a:rPr kumimoji="1" lang="en-US" altLang="ja-JP" sz="1400" b="1" dirty="0">
                <a:solidFill>
                  <a:schemeClr val="bg1">
                    <a:lumMod val="65000"/>
                  </a:schemeClr>
                </a:solidFill>
              </a:rPr>
              <a:t>B</a:t>
            </a:r>
            <a:endParaRPr kumimoji="1" lang="ja-JP" altLang="en-US" sz="1400" b="1" dirty="0">
              <a:solidFill>
                <a:schemeClr val="bg1">
                  <a:lumMod val="65000"/>
                </a:schemeClr>
              </a:solidFill>
            </a:endParaRPr>
          </a:p>
        </p:txBody>
      </p:sp>
      <p:sp>
        <p:nvSpPr>
          <p:cNvPr id="32" name="テキスト ボックス 31">
            <a:extLst>
              <a:ext uri="{FF2B5EF4-FFF2-40B4-BE49-F238E27FC236}">
                <a16:creationId xmlns:a16="http://schemas.microsoft.com/office/drawing/2014/main" id="{0693D0E3-FE83-25BC-7102-D2E62942A6A8}"/>
              </a:ext>
            </a:extLst>
          </p:cNvPr>
          <p:cNvSpPr txBox="1"/>
          <p:nvPr/>
        </p:nvSpPr>
        <p:spPr>
          <a:xfrm>
            <a:off x="1460066" y="5923315"/>
            <a:ext cx="1172116" cy="261610"/>
          </a:xfrm>
          <a:prstGeom prst="rect">
            <a:avLst/>
          </a:prstGeom>
          <a:noFill/>
        </p:spPr>
        <p:txBody>
          <a:bodyPr wrap="none" rtlCol="0">
            <a:spAutoFit/>
          </a:bodyPr>
          <a:lstStyle/>
          <a:p>
            <a:r>
              <a:rPr kumimoji="1" lang="en-US" altLang="ja-JP" sz="1100" dirty="0"/>
              <a:t>※</a:t>
            </a:r>
            <a:r>
              <a:rPr kumimoji="1" lang="ja-JP" altLang="en-US" sz="1100" dirty="0"/>
              <a:t>ほぼ廃業状態</a:t>
            </a:r>
          </a:p>
        </p:txBody>
      </p:sp>
    </p:spTree>
    <p:extLst>
      <p:ext uri="{BB962C8B-B14F-4D97-AF65-F5344CB8AC3E}">
        <p14:creationId xmlns:p14="http://schemas.microsoft.com/office/powerpoint/2010/main" val="2942781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DCB5DE-0E5A-8A7C-2614-6482915D7685}"/>
              </a:ext>
            </a:extLst>
          </p:cNvPr>
          <p:cNvSpPr>
            <a:spLocks noGrp="1"/>
          </p:cNvSpPr>
          <p:nvPr>
            <p:ph type="title"/>
          </p:nvPr>
        </p:nvSpPr>
        <p:spPr/>
        <p:txBody>
          <a:bodyPr/>
          <a:lstStyle/>
          <a:p>
            <a:endParaRPr kumimoji="1" lang="ja-JP" altLang="en-US"/>
          </a:p>
        </p:txBody>
      </p:sp>
      <p:pic>
        <p:nvPicPr>
          <p:cNvPr id="5" name="図 4">
            <a:extLst>
              <a:ext uri="{FF2B5EF4-FFF2-40B4-BE49-F238E27FC236}">
                <a16:creationId xmlns:a16="http://schemas.microsoft.com/office/drawing/2014/main" id="{0B0642E7-CB12-E7CB-EA95-029E64123FC2}"/>
              </a:ext>
            </a:extLst>
          </p:cNvPr>
          <p:cNvPicPr>
            <a:picLocks noChangeAspect="1"/>
          </p:cNvPicPr>
          <p:nvPr/>
        </p:nvPicPr>
        <p:blipFill>
          <a:blip r:embed="rId2"/>
          <a:stretch>
            <a:fillRect/>
          </a:stretch>
        </p:blipFill>
        <p:spPr>
          <a:xfrm>
            <a:off x="0" y="428403"/>
            <a:ext cx="9144000" cy="6001194"/>
          </a:xfrm>
          <a:prstGeom prst="rect">
            <a:avLst/>
          </a:prstGeom>
        </p:spPr>
      </p:pic>
    </p:spTree>
    <p:extLst>
      <p:ext uri="{BB962C8B-B14F-4D97-AF65-F5344CB8AC3E}">
        <p14:creationId xmlns:p14="http://schemas.microsoft.com/office/powerpoint/2010/main" val="28353900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C7F86F28-BB33-D957-35FE-BF4FB2340199}"/>
              </a:ext>
            </a:extLst>
          </p:cNvPr>
          <p:cNvSpPr/>
          <p:nvPr/>
        </p:nvSpPr>
        <p:spPr>
          <a:xfrm>
            <a:off x="3238500" y="5004083"/>
            <a:ext cx="2518638" cy="525480"/>
          </a:xfrm>
          <a:prstGeom prst="rect">
            <a:avLst/>
          </a:prstGeom>
          <a:solidFill>
            <a:srgbClr val="FF6565">
              <a:alpha val="40000"/>
            </a:srgbClr>
          </a:solidFill>
          <a:ln w="28575">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867A2823-FE39-4593-6B83-4D8C8EBE79AA}"/>
              </a:ext>
            </a:extLst>
          </p:cNvPr>
          <p:cNvSpPr/>
          <p:nvPr/>
        </p:nvSpPr>
        <p:spPr>
          <a:xfrm>
            <a:off x="3238500" y="4983056"/>
            <a:ext cx="2518638" cy="555625"/>
          </a:xfrm>
          <a:prstGeom prst="rect">
            <a:avLst/>
          </a:prstGeom>
          <a:noFill/>
          <a:ln w="28575">
            <a:solidFill>
              <a:srgbClr val="FF65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41BFC39A-F9A9-5E90-2223-AE093BACD423}"/>
              </a:ext>
            </a:extLst>
          </p:cNvPr>
          <p:cNvSpPr/>
          <p:nvPr/>
        </p:nvSpPr>
        <p:spPr>
          <a:xfrm>
            <a:off x="3272463" y="1763423"/>
            <a:ext cx="2518638" cy="525480"/>
          </a:xfrm>
          <a:prstGeom prst="rect">
            <a:avLst/>
          </a:prstGeom>
          <a:solidFill>
            <a:srgbClr val="FF6565">
              <a:alpha val="40000"/>
            </a:srgbClr>
          </a:solidFill>
          <a:ln w="28575">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3C9BD854-DEFE-B5D0-3176-0D6AC0596501}"/>
              </a:ext>
            </a:extLst>
          </p:cNvPr>
          <p:cNvSpPr txBox="1"/>
          <p:nvPr/>
        </p:nvSpPr>
        <p:spPr>
          <a:xfrm>
            <a:off x="548640" y="513805"/>
            <a:ext cx="2723823"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　今回の改定のゴール</a:t>
            </a:r>
          </a:p>
        </p:txBody>
      </p:sp>
      <p:sp>
        <p:nvSpPr>
          <p:cNvPr id="4" name="正方形/長方形 3">
            <a:extLst>
              <a:ext uri="{FF2B5EF4-FFF2-40B4-BE49-F238E27FC236}">
                <a16:creationId xmlns:a16="http://schemas.microsoft.com/office/drawing/2014/main" id="{153E591F-4D50-FCF6-AA52-E60BE305BD7C}"/>
              </a:ext>
            </a:extLst>
          </p:cNvPr>
          <p:cNvSpPr/>
          <p:nvPr/>
        </p:nvSpPr>
        <p:spPr>
          <a:xfrm>
            <a:off x="857250" y="1146062"/>
            <a:ext cx="1847850" cy="369332"/>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t>外来主体</a:t>
            </a:r>
          </a:p>
        </p:txBody>
      </p:sp>
      <p:sp>
        <p:nvSpPr>
          <p:cNvPr id="5" name="正方形/長方形 4">
            <a:extLst>
              <a:ext uri="{FF2B5EF4-FFF2-40B4-BE49-F238E27FC236}">
                <a16:creationId xmlns:a16="http://schemas.microsoft.com/office/drawing/2014/main" id="{23E5DA68-3491-ABCE-3339-75FBBCF09B31}"/>
              </a:ext>
            </a:extLst>
          </p:cNvPr>
          <p:cNvSpPr/>
          <p:nvPr/>
        </p:nvSpPr>
        <p:spPr>
          <a:xfrm>
            <a:off x="857250" y="4433567"/>
            <a:ext cx="1847850" cy="366716"/>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t>在宅に注力</a:t>
            </a:r>
          </a:p>
        </p:txBody>
      </p:sp>
      <p:sp>
        <p:nvSpPr>
          <p:cNvPr id="7" name="正方形/長方形 6">
            <a:extLst>
              <a:ext uri="{FF2B5EF4-FFF2-40B4-BE49-F238E27FC236}">
                <a16:creationId xmlns:a16="http://schemas.microsoft.com/office/drawing/2014/main" id="{C394B4CB-27AF-C4D1-2F2F-69F82CF75FB5}"/>
              </a:ext>
            </a:extLst>
          </p:cNvPr>
          <p:cNvSpPr/>
          <p:nvPr/>
        </p:nvSpPr>
        <p:spPr>
          <a:xfrm>
            <a:off x="857250" y="1894651"/>
            <a:ext cx="1981200" cy="254113"/>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連携強化加算</a:t>
            </a:r>
          </a:p>
        </p:txBody>
      </p:sp>
      <p:sp>
        <p:nvSpPr>
          <p:cNvPr id="8" name="正方形/長方形 7">
            <a:extLst>
              <a:ext uri="{FF2B5EF4-FFF2-40B4-BE49-F238E27FC236}">
                <a16:creationId xmlns:a16="http://schemas.microsoft.com/office/drawing/2014/main" id="{A8CFAAF4-6FB7-6EDA-C086-ABB0FCD7F39B}"/>
              </a:ext>
            </a:extLst>
          </p:cNvPr>
          <p:cNvSpPr/>
          <p:nvPr/>
        </p:nvSpPr>
        <p:spPr>
          <a:xfrm>
            <a:off x="3390900" y="1894651"/>
            <a:ext cx="2238375" cy="254113"/>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医療</a:t>
            </a:r>
            <a:r>
              <a:rPr kumimoji="1" lang="en-US" altLang="ja-JP" sz="1400" dirty="0"/>
              <a:t>DX</a:t>
            </a:r>
            <a:r>
              <a:rPr kumimoji="1" lang="ja-JP" altLang="en-US" sz="1400" dirty="0"/>
              <a:t>推進整備体制加算</a:t>
            </a:r>
          </a:p>
        </p:txBody>
      </p:sp>
      <p:sp>
        <p:nvSpPr>
          <p:cNvPr id="9" name="テキスト ボックス 8">
            <a:extLst>
              <a:ext uri="{FF2B5EF4-FFF2-40B4-BE49-F238E27FC236}">
                <a16:creationId xmlns:a16="http://schemas.microsoft.com/office/drawing/2014/main" id="{B655B7F1-7325-C3BE-6152-AA03E2363C41}"/>
              </a:ext>
            </a:extLst>
          </p:cNvPr>
          <p:cNvSpPr txBox="1"/>
          <p:nvPr/>
        </p:nvSpPr>
        <p:spPr>
          <a:xfrm>
            <a:off x="6029325" y="1867818"/>
            <a:ext cx="902811" cy="307777"/>
          </a:xfrm>
          <a:prstGeom prst="rect">
            <a:avLst/>
          </a:prstGeom>
          <a:noFill/>
        </p:spPr>
        <p:txBody>
          <a:bodyPr wrap="none" rtlCol="0">
            <a:spAutoFit/>
          </a:bodyPr>
          <a:lstStyle/>
          <a:p>
            <a:r>
              <a:rPr kumimoji="1" lang="ja-JP" altLang="en-US" sz="1400" b="1" dirty="0"/>
              <a:t>必須項目</a:t>
            </a:r>
          </a:p>
        </p:txBody>
      </p:sp>
      <p:sp>
        <p:nvSpPr>
          <p:cNvPr id="10" name="正方形/長方形 9">
            <a:extLst>
              <a:ext uri="{FF2B5EF4-FFF2-40B4-BE49-F238E27FC236}">
                <a16:creationId xmlns:a16="http://schemas.microsoft.com/office/drawing/2014/main" id="{EDFEE75B-59D1-F5CB-3AA9-E2216CE4BC41}"/>
              </a:ext>
            </a:extLst>
          </p:cNvPr>
          <p:cNvSpPr/>
          <p:nvPr/>
        </p:nvSpPr>
        <p:spPr>
          <a:xfrm>
            <a:off x="857250" y="2653184"/>
            <a:ext cx="1981200" cy="254113"/>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地域支援体制加算</a:t>
            </a:r>
          </a:p>
        </p:txBody>
      </p:sp>
      <p:cxnSp>
        <p:nvCxnSpPr>
          <p:cNvPr id="12" name="直線コネクタ 11">
            <a:extLst>
              <a:ext uri="{FF2B5EF4-FFF2-40B4-BE49-F238E27FC236}">
                <a16:creationId xmlns:a16="http://schemas.microsoft.com/office/drawing/2014/main" id="{41E6B0A0-35AA-8554-D6F9-65992C68D97E}"/>
              </a:ext>
            </a:extLst>
          </p:cNvPr>
          <p:cNvCxnSpPr>
            <a:cxnSpLocks/>
          </p:cNvCxnSpPr>
          <p:nvPr/>
        </p:nvCxnSpPr>
        <p:spPr>
          <a:xfrm>
            <a:off x="2838450" y="2780240"/>
            <a:ext cx="1143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2B59C015-997F-135D-A2CB-6C6DBBFA5DB9}"/>
              </a:ext>
            </a:extLst>
          </p:cNvPr>
          <p:cNvSpPr txBox="1"/>
          <p:nvPr/>
        </p:nvSpPr>
        <p:spPr>
          <a:xfrm>
            <a:off x="4120594" y="2653184"/>
            <a:ext cx="2799164" cy="307777"/>
          </a:xfrm>
          <a:prstGeom prst="rect">
            <a:avLst/>
          </a:prstGeom>
          <a:noFill/>
        </p:spPr>
        <p:txBody>
          <a:bodyPr wrap="none" rtlCol="0">
            <a:spAutoFit/>
          </a:bodyPr>
          <a:lstStyle/>
          <a:p>
            <a:r>
              <a:rPr kumimoji="1" lang="ja-JP" altLang="en-US" sz="1400" b="1" dirty="0"/>
              <a:t>な   し　・・・加算の取得１</a:t>
            </a:r>
            <a:r>
              <a:rPr kumimoji="1" lang="en-US" altLang="ja-JP" sz="1400" b="1" dirty="0"/>
              <a:t>or</a:t>
            </a:r>
            <a:r>
              <a:rPr kumimoji="1" lang="ja-JP" altLang="en-US" sz="1400" b="1" dirty="0"/>
              <a:t>３</a:t>
            </a:r>
          </a:p>
        </p:txBody>
      </p:sp>
      <p:cxnSp>
        <p:nvCxnSpPr>
          <p:cNvPr id="15" name="直線コネクタ 14">
            <a:extLst>
              <a:ext uri="{FF2B5EF4-FFF2-40B4-BE49-F238E27FC236}">
                <a16:creationId xmlns:a16="http://schemas.microsoft.com/office/drawing/2014/main" id="{228E6286-DED2-87A4-E470-87F0B088C6B7}"/>
              </a:ext>
            </a:extLst>
          </p:cNvPr>
          <p:cNvCxnSpPr>
            <a:cxnSpLocks/>
          </p:cNvCxnSpPr>
          <p:nvPr/>
        </p:nvCxnSpPr>
        <p:spPr>
          <a:xfrm flipV="1">
            <a:off x="3495675" y="2780240"/>
            <a:ext cx="0" cy="140277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CCBC0058-0478-D4FD-3458-40D4D0674B8F}"/>
              </a:ext>
            </a:extLst>
          </p:cNvPr>
          <p:cNvCxnSpPr>
            <a:cxnSpLocks/>
          </p:cNvCxnSpPr>
          <p:nvPr/>
        </p:nvCxnSpPr>
        <p:spPr>
          <a:xfrm>
            <a:off x="3495675" y="3105150"/>
            <a:ext cx="485775"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C0747220-A912-566E-0175-4A9BCFFB464B}"/>
              </a:ext>
            </a:extLst>
          </p:cNvPr>
          <p:cNvCxnSpPr>
            <a:cxnSpLocks/>
          </p:cNvCxnSpPr>
          <p:nvPr/>
        </p:nvCxnSpPr>
        <p:spPr>
          <a:xfrm>
            <a:off x="3495674" y="3459007"/>
            <a:ext cx="485775"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FAE4DDA6-075D-0B3F-5487-A8DEB6D0D561}"/>
              </a:ext>
            </a:extLst>
          </p:cNvPr>
          <p:cNvSpPr txBox="1"/>
          <p:nvPr/>
        </p:nvSpPr>
        <p:spPr>
          <a:xfrm>
            <a:off x="4120589" y="2985924"/>
            <a:ext cx="2518638" cy="307777"/>
          </a:xfrm>
          <a:prstGeom prst="rect">
            <a:avLst/>
          </a:prstGeom>
          <a:noFill/>
        </p:spPr>
        <p:txBody>
          <a:bodyPr wrap="none" rtlCol="0">
            <a:spAutoFit/>
          </a:bodyPr>
          <a:lstStyle/>
          <a:p>
            <a:r>
              <a:rPr kumimoji="1" lang="ja-JP" altLang="en-US" sz="1400" b="1" dirty="0"/>
              <a:t>加算１　・・・加算２の取得</a:t>
            </a:r>
          </a:p>
        </p:txBody>
      </p:sp>
      <p:sp>
        <p:nvSpPr>
          <p:cNvPr id="22" name="テキスト ボックス 21">
            <a:extLst>
              <a:ext uri="{FF2B5EF4-FFF2-40B4-BE49-F238E27FC236}">
                <a16:creationId xmlns:a16="http://schemas.microsoft.com/office/drawing/2014/main" id="{E30CCCE5-E2CB-3E97-EF06-9A6945DFB918}"/>
              </a:ext>
            </a:extLst>
          </p:cNvPr>
          <p:cNvSpPr txBox="1"/>
          <p:nvPr/>
        </p:nvSpPr>
        <p:spPr>
          <a:xfrm>
            <a:off x="4120590" y="3371217"/>
            <a:ext cx="723275" cy="307777"/>
          </a:xfrm>
          <a:prstGeom prst="rect">
            <a:avLst/>
          </a:prstGeom>
          <a:noFill/>
        </p:spPr>
        <p:txBody>
          <a:bodyPr wrap="none" rtlCol="0">
            <a:spAutoFit/>
          </a:bodyPr>
          <a:lstStyle/>
          <a:p>
            <a:r>
              <a:rPr kumimoji="1" lang="ja-JP" altLang="en-US" sz="1400" b="1" dirty="0"/>
              <a:t>加算２</a:t>
            </a:r>
          </a:p>
        </p:txBody>
      </p:sp>
      <p:cxnSp>
        <p:nvCxnSpPr>
          <p:cNvPr id="24" name="直線コネクタ 23">
            <a:extLst>
              <a:ext uri="{FF2B5EF4-FFF2-40B4-BE49-F238E27FC236}">
                <a16:creationId xmlns:a16="http://schemas.microsoft.com/office/drawing/2014/main" id="{054BC1A4-032B-5FA4-D893-B96BF2D04BFB}"/>
              </a:ext>
            </a:extLst>
          </p:cNvPr>
          <p:cNvCxnSpPr>
            <a:cxnSpLocks/>
          </p:cNvCxnSpPr>
          <p:nvPr/>
        </p:nvCxnSpPr>
        <p:spPr>
          <a:xfrm>
            <a:off x="3495674" y="3825770"/>
            <a:ext cx="485775"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F0B92B1D-8189-149E-E0B4-03AC263D1B48}"/>
              </a:ext>
            </a:extLst>
          </p:cNvPr>
          <p:cNvSpPr txBox="1"/>
          <p:nvPr/>
        </p:nvSpPr>
        <p:spPr>
          <a:xfrm>
            <a:off x="4120591" y="3700169"/>
            <a:ext cx="723275" cy="307777"/>
          </a:xfrm>
          <a:prstGeom prst="rect">
            <a:avLst/>
          </a:prstGeom>
          <a:noFill/>
        </p:spPr>
        <p:txBody>
          <a:bodyPr wrap="none" rtlCol="0">
            <a:spAutoFit/>
          </a:bodyPr>
          <a:lstStyle/>
          <a:p>
            <a:r>
              <a:rPr kumimoji="1" lang="ja-JP" altLang="en-US" sz="1400" b="1" dirty="0"/>
              <a:t>加算３</a:t>
            </a:r>
          </a:p>
        </p:txBody>
      </p:sp>
      <p:cxnSp>
        <p:nvCxnSpPr>
          <p:cNvPr id="27" name="直線コネクタ 26">
            <a:extLst>
              <a:ext uri="{FF2B5EF4-FFF2-40B4-BE49-F238E27FC236}">
                <a16:creationId xmlns:a16="http://schemas.microsoft.com/office/drawing/2014/main" id="{E6F64065-DC6A-D46A-C979-AD479D0B94F4}"/>
              </a:ext>
            </a:extLst>
          </p:cNvPr>
          <p:cNvCxnSpPr>
            <a:cxnSpLocks/>
          </p:cNvCxnSpPr>
          <p:nvPr/>
        </p:nvCxnSpPr>
        <p:spPr>
          <a:xfrm>
            <a:off x="3495675" y="4183010"/>
            <a:ext cx="485775"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AD818352-CFA0-33E4-1551-D03BDB3A7594}"/>
              </a:ext>
            </a:extLst>
          </p:cNvPr>
          <p:cNvSpPr txBox="1"/>
          <p:nvPr/>
        </p:nvSpPr>
        <p:spPr>
          <a:xfrm>
            <a:off x="4120592" y="4029121"/>
            <a:ext cx="723275" cy="307777"/>
          </a:xfrm>
          <a:prstGeom prst="rect">
            <a:avLst/>
          </a:prstGeom>
          <a:noFill/>
        </p:spPr>
        <p:txBody>
          <a:bodyPr wrap="none" rtlCol="0">
            <a:spAutoFit/>
          </a:bodyPr>
          <a:lstStyle/>
          <a:p>
            <a:r>
              <a:rPr kumimoji="1" lang="ja-JP" altLang="en-US" sz="1400" b="1" dirty="0"/>
              <a:t>加算４</a:t>
            </a:r>
          </a:p>
        </p:txBody>
      </p:sp>
      <p:sp>
        <p:nvSpPr>
          <p:cNvPr id="30" name="右中かっこ 29">
            <a:extLst>
              <a:ext uri="{FF2B5EF4-FFF2-40B4-BE49-F238E27FC236}">
                <a16:creationId xmlns:a16="http://schemas.microsoft.com/office/drawing/2014/main" id="{485F8A2D-68CF-AB9F-6D78-708187FBE2DE}"/>
              </a:ext>
            </a:extLst>
          </p:cNvPr>
          <p:cNvSpPr/>
          <p:nvPr/>
        </p:nvSpPr>
        <p:spPr>
          <a:xfrm>
            <a:off x="4859897" y="3503364"/>
            <a:ext cx="246217" cy="701385"/>
          </a:xfrm>
          <a:prstGeom prst="rightBrac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1B3AFDA0-23C2-0B3C-F138-DE8F8493D5AF}"/>
              </a:ext>
            </a:extLst>
          </p:cNvPr>
          <p:cNvSpPr txBox="1"/>
          <p:nvPr/>
        </p:nvSpPr>
        <p:spPr>
          <a:xfrm>
            <a:off x="5267637" y="3711865"/>
            <a:ext cx="723275" cy="307777"/>
          </a:xfrm>
          <a:prstGeom prst="rect">
            <a:avLst/>
          </a:prstGeom>
          <a:noFill/>
        </p:spPr>
        <p:txBody>
          <a:bodyPr wrap="none" rtlCol="0">
            <a:spAutoFit/>
          </a:bodyPr>
          <a:lstStyle/>
          <a:p>
            <a:r>
              <a:rPr kumimoji="1" lang="ja-JP" altLang="en-US" sz="1400" b="1" dirty="0"/>
              <a:t>維　持</a:t>
            </a:r>
          </a:p>
        </p:txBody>
      </p:sp>
      <p:sp>
        <p:nvSpPr>
          <p:cNvPr id="32" name="テキスト ボックス 31">
            <a:extLst>
              <a:ext uri="{FF2B5EF4-FFF2-40B4-BE49-F238E27FC236}">
                <a16:creationId xmlns:a16="http://schemas.microsoft.com/office/drawing/2014/main" id="{A90BB38C-B04C-3198-8613-CE158AAE8123}"/>
              </a:ext>
            </a:extLst>
          </p:cNvPr>
          <p:cNvSpPr txBox="1"/>
          <p:nvPr/>
        </p:nvSpPr>
        <p:spPr>
          <a:xfrm>
            <a:off x="5267637" y="4029121"/>
            <a:ext cx="2678938" cy="261610"/>
          </a:xfrm>
          <a:prstGeom prst="rect">
            <a:avLst/>
          </a:prstGeom>
          <a:noFill/>
        </p:spPr>
        <p:txBody>
          <a:bodyPr wrap="none" rtlCol="0">
            <a:spAutoFit/>
          </a:bodyPr>
          <a:lstStyle/>
          <a:p>
            <a:r>
              <a:rPr kumimoji="1" lang="en-US" altLang="ja-JP" sz="1100" b="1" dirty="0">
                <a:latin typeface="+mj-ea"/>
                <a:ea typeface="+mj-ea"/>
              </a:rPr>
              <a:t>※3</a:t>
            </a:r>
            <a:r>
              <a:rPr kumimoji="1" lang="ja-JP" altLang="en-US" sz="1100" b="1" dirty="0">
                <a:latin typeface="+mj-ea"/>
                <a:ea typeface="+mj-ea"/>
              </a:rPr>
              <a:t>⇒４を目指したいがハードルは高い</a:t>
            </a:r>
          </a:p>
        </p:txBody>
      </p:sp>
      <p:sp>
        <p:nvSpPr>
          <p:cNvPr id="33" name="正方形/長方形 32">
            <a:extLst>
              <a:ext uri="{FF2B5EF4-FFF2-40B4-BE49-F238E27FC236}">
                <a16:creationId xmlns:a16="http://schemas.microsoft.com/office/drawing/2014/main" id="{FD1BAC0C-B592-F313-A3BC-45FDD77E0C5A}"/>
              </a:ext>
            </a:extLst>
          </p:cNvPr>
          <p:cNvSpPr/>
          <p:nvPr/>
        </p:nvSpPr>
        <p:spPr>
          <a:xfrm>
            <a:off x="857250" y="5133812"/>
            <a:ext cx="1981200" cy="254113"/>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連携強化加算</a:t>
            </a:r>
          </a:p>
        </p:txBody>
      </p:sp>
      <p:sp>
        <p:nvSpPr>
          <p:cNvPr id="34" name="正方形/長方形 33">
            <a:extLst>
              <a:ext uri="{FF2B5EF4-FFF2-40B4-BE49-F238E27FC236}">
                <a16:creationId xmlns:a16="http://schemas.microsoft.com/office/drawing/2014/main" id="{7253C873-DE5F-F7DC-8AF0-83754C0D8B63}"/>
              </a:ext>
            </a:extLst>
          </p:cNvPr>
          <p:cNvSpPr/>
          <p:nvPr/>
        </p:nvSpPr>
        <p:spPr>
          <a:xfrm>
            <a:off x="3390900" y="5133812"/>
            <a:ext cx="2238375" cy="254113"/>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医療</a:t>
            </a:r>
            <a:r>
              <a:rPr kumimoji="1" lang="en-US" altLang="ja-JP" sz="1400" dirty="0"/>
              <a:t>DX</a:t>
            </a:r>
            <a:r>
              <a:rPr kumimoji="1" lang="ja-JP" altLang="en-US" sz="1400" dirty="0"/>
              <a:t>推進整備体制加算</a:t>
            </a:r>
          </a:p>
        </p:txBody>
      </p:sp>
      <p:sp>
        <p:nvSpPr>
          <p:cNvPr id="35" name="テキスト ボックス 34">
            <a:extLst>
              <a:ext uri="{FF2B5EF4-FFF2-40B4-BE49-F238E27FC236}">
                <a16:creationId xmlns:a16="http://schemas.microsoft.com/office/drawing/2014/main" id="{072C8AA2-ED37-6FE6-2F7B-0A0BFF83E6E9}"/>
              </a:ext>
            </a:extLst>
          </p:cNvPr>
          <p:cNvSpPr txBox="1"/>
          <p:nvPr/>
        </p:nvSpPr>
        <p:spPr>
          <a:xfrm>
            <a:off x="6029325" y="5106979"/>
            <a:ext cx="902811" cy="307777"/>
          </a:xfrm>
          <a:prstGeom prst="rect">
            <a:avLst/>
          </a:prstGeom>
          <a:noFill/>
        </p:spPr>
        <p:txBody>
          <a:bodyPr wrap="none" rtlCol="0">
            <a:spAutoFit/>
          </a:bodyPr>
          <a:lstStyle/>
          <a:p>
            <a:r>
              <a:rPr kumimoji="1" lang="ja-JP" altLang="en-US" sz="1400" b="1" dirty="0"/>
              <a:t>必須項目</a:t>
            </a:r>
          </a:p>
        </p:txBody>
      </p:sp>
      <p:sp>
        <p:nvSpPr>
          <p:cNvPr id="36" name="正方形/長方形 35">
            <a:extLst>
              <a:ext uri="{FF2B5EF4-FFF2-40B4-BE49-F238E27FC236}">
                <a16:creationId xmlns:a16="http://schemas.microsoft.com/office/drawing/2014/main" id="{5FBEFB80-18DE-E5B2-2F97-9C58A245CE18}"/>
              </a:ext>
            </a:extLst>
          </p:cNvPr>
          <p:cNvSpPr/>
          <p:nvPr/>
        </p:nvSpPr>
        <p:spPr>
          <a:xfrm>
            <a:off x="857250" y="5721454"/>
            <a:ext cx="1981200" cy="254113"/>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地域支援体制加算</a:t>
            </a:r>
          </a:p>
        </p:txBody>
      </p:sp>
      <p:sp>
        <p:nvSpPr>
          <p:cNvPr id="37" name="テキスト ボックス 36">
            <a:extLst>
              <a:ext uri="{FF2B5EF4-FFF2-40B4-BE49-F238E27FC236}">
                <a16:creationId xmlns:a16="http://schemas.microsoft.com/office/drawing/2014/main" id="{F34BF877-9B63-9421-4E37-5FACCE5712C7}"/>
              </a:ext>
            </a:extLst>
          </p:cNvPr>
          <p:cNvSpPr txBox="1"/>
          <p:nvPr/>
        </p:nvSpPr>
        <p:spPr>
          <a:xfrm>
            <a:off x="3044268" y="5715344"/>
            <a:ext cx="1800493" cy="307777"/>
          </a:xfrm>
          <a:prstGeom prst="rect">
            <a:avLst/>
          </a:prstGeom>
          <a:noFill/>
        </p:spPr>
        <p:txBody>
          <a:bodyPr wrap="none" rtlCol="0">
            <a:spAutoFit/>
          </a:bodyPr>
          <a:lstStyle/>
          <a:p>
            <a:r>
              <a:rPr kumimoji="1" lang="en-US" altLang="ja-JP" sz="1400" b="1" dirty="0"/>
              <a:t>※</a:t>
            </a:r>
            <a:r>
              <a:rPr kumimoji="1" lang="ja-JP" altLang="en-US" sz="1400" b="1" dirty="0"/>
              <a:t>算定が前提　　＋</a:t>
            </a:r>
          </a:p>
        </p:txBody>
      </p:sp>
      <p:sp>
        <p:nvSpPr>
          <p:cNvPr id="38" name="正方形/長方形 37">
            <a:extLst>
              <a:ext uri="{FF2B5EF4-FFF2-40B4-BE49-F238E27FC236}">
                <a16:creationId xmlns:a16="http://schemas.microsoft.com/office/drawing/2014/main" id="{8E84A737-CD28-8846-2E10-68C25D9FA66E}"/>
              </a:ext>
            </a:extLst>
          </p:cNvPr>
          <p:cNvSpPr/>
          <p:nvPr/>
        </p:nvSpPr>
        <p:spPr>
          <a:xfrm>
            <a:off x="4950936" y="5721454"/>
            <a:ext cx="2364264" cy="25411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在宅薬学総合体制加算２</a:t>
            </a:r>
          </a:p>
        </p:txBody>
      </p:sp>
      <p:sp>
        <p:nvSpPr>
          <p:cNvPr id="2" name="正方形/長方形 1">
            <a:extLst>
              <a:ext uri="{FF2B5EF4-FFF2-40B4-BE49-F238E27FC236}">
                <a16:creationId xmlns:a16="http://schemas.microsoft.com/office/drawing/2014/main" id="{3BCE4B61-B4C9-4504-1D76-FE83436433B9}"/>
              </a:ext>
            </a:extLst>
          </p:cNvPr>
          <p:cNvSpPr/>
          <p:nvPr/>
        </p:nvSpPr>
        <p:spPr>
          <a:xfrm>
            <a:off x="7886700" y="0"/>
            <a:ext cx="1257300" cy="314325"/>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メイリオ" panose="020B0604030504040204" pitchFamily="50" charset="-128"/>
              </a:rPr>
              <a:t>再掲載</a:t>
            </a:r>
          </a:p>
        </p:txBody>
      </p:sp>
      <p:sp>
        <p:nvSpPr>
          <p:cNvPr id="6" name="正方形/長方形 5">
            <a:extLst>
              <a:ext uri="{FF2B5EF4-FFF2-40B4-BE49-F238E27FC236}">
                <a16:creationId xmlns:a16="http://schemas.microsoft.com/office/drawing/2014/main" id="{4A9801E4-F052-DCED-9B08-7547416FDAFA}"/>
              </a:ext>
            </a:extLst>
          </p:cNvPr>
          <p:cNvSpPr/>
          <p:nvPr/>
        </p:nvSpPr>
        <p:spPr>
          <a:xfrm>
            <a:off x="3272463" y="1742396"/>
            <a:ext cx="2518638" cy="555625"/>
          </a:xfrm>
          <a:prstGeom prst="rect">
            <a:avLst/>
          </a:prstGeom>
          <a:noFill/>
          <a:ln w="28575">
            <a:solidFill>
              <a:srgbClr val="FF65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419159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線矢印コネクタ 18">
            <a:extLst>
              <a:ext uri="{FF2B5EF4-FFF2-40B4-BE49-F238E27FC236}">
                <a16:creationId xmlns:a16="http://schemas.microsoft.com/office/drawing/2014/main" id="{D1E87BC0-C5ED-5847-E080-CD070AD3F6B2}"/>
              </a:ext>
            </a:extLst>
          </p:cNvPr>
          <p:cNvCxnSpPr>
            <a:cxnSpLocks/>
          </p:cNvCxnSpPr>
          <p:nvPr/>
        </p:nvCxnSpPr>
        <p:spPr>
          <a:xfrm>
            <a:off x="2028825" y="5738441"/>
            <a:ext cx="4251704" cy="0"/>
          </a:xfrm>
          <a:prstGeom prst="straightConnector1">
            <a:avLst/>
          </a:prstGeom>
          <a:ln w="412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75AC347F-68F6-7CAA-38B7-0F903FB2C7A0}"/>
              </a:ext>
            </a:extLst>
          </p:cNvPr>
          <p:cNvSpPr txBox="1"/>
          <p:nvPr/>
        </p:nvSpPr>
        <p:spPr>
          <a:xfrm>
            <a:off x="548640" y="513805"/>
            <a:ext cx="2954655"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　調剤報酬改定への対応</a:t>
            </a:r>
          </a:p>
        </p:txBody>
      </p:sp>
      <p:sp>
        <p:nvSpPr>
          <p:cNvPr id="4" name="正方形/長方形 3">
            <a:extLst>
              <a:ext uri="{FF2B5EF4-FFF2-40B4-BE49-F238E27FC236}">
                <a16:creationId xmlns:a16="http://schemas.microsoft.com/office/drawing/2014/main" id="{D27BA8E7-9716-8E32-7D23-6742EAC1B8B3}"/>
              </a:ext>
            </a:extLst>
          </p:cNvPr>
          <p:cNvSpPr/>
          <p:nvPr/>
        </p:nvSpPr>
        <p:spPr>
          <a:xfrm>
            <a:off x="668560" y="1090984"/>
            <a:ext cx="2207989" cy="338554"/>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mj-ea"/>
                <a:ea typeface="+mj-ea"/>
              </a:rPr>
              <a:t>医療</a:t>
            </a:r>
            <a:r>
              <a:rPr kumimoji="1" lang="en-US" altLang="ja-JP" sz="1400" dirty="0">
                <a:latin typeface="+mj-ea"/>
                <a:ea typeface="+mj-ea"/>
              </a:rPr>
              <a:t>DX</a:t>
            </a:r>
            <a:r>
              <a:rPr kumimoji="1" lang="ja-JP" altLang="en-US" sz="1400" dirty="0">
                <a:latin typeface="+mj-ea"/>
                <a:ea typeface="+mj-ea"/>
              </a:rPr>
              <a:t>推進体制加算</a:t>
            </a:r>
          </a:p>
        </p:txBody>
      </p:sp>
      <p:sp>
        <p:nvSpPr>
          <p:cNvPr id="5" name="テキスト ボックス 4">
            <a:extLst>
              <a:ext uri="{FF2B5EF4-FFF2-40B4-BE49-F238E27FC236}">
                <a16:creationId xmlns:a16="http://schemas.microsoft.com/office/drawing/2014/main" id="{88A0B585-28C1-3CAE-46F6-982AD5C5EC17}"/>
              </a:ext>
            </a:extLst>
          </p:cNvPr>
          <p:cNvSpPr txBox="1"/>
          <p:nvPr/>
        </p:nvSpPr>
        <p:spPr>
          <a:xfrm>
            <a:off x="2947376" y="1090984"/>
            <a:ext cx="3262432" cy="338554"/>
          </a:xfrm>
          <a:prstGeom prst="rect">
            <a:avLst/>
          </a:prstGeom>
          <a:noFill/>
        </p:spPr>
        <p:txBody>
          <a:bodyPr wrap="none" rtlCol="0">
            <a:spAutoFit/>
          </a:bodyPr>
          <a:lstStyle/>
          <a:p>
            <a:r>
              <a:rPr kumimoji="1" lang="ja-JP" altLang="en-US" sz="1600" dirty="0"/>
              <a:t>マイナ保険証の利用実績を増やす</a:t>
            </a:r>
          </a:p>
        </p:txBody>
      </p:sp>
      <p:sp>
        <p:nvSpPr>
          <p:cNvPr id="6" name="正方形/長方形 5">
            <a:extLst>
              <a:ext uri="{FF2B5EF4-FFF2-40B4-BE49-F238E27FC236}">
                <a16:creationId xmlns:a16="http://schemas.microsoft.com/office/drawing/2014/main" id="{E1CBDAA6-CF13-1DE2-13A8-E21E04F25959}"/>
              </a:ext>
            </a:extLst>
          </p:cNvPr>
          <p:cNvSpPr/>
          <p:nvPr/>
        </p:nvSpPr>
        <p:spPr>
          <a:xfrm>
            <a:off x="1117669" y="1888214"/>
            <a:ext cx="3127152" cy="369332"/>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mj-ea"/>
                <a:ea typeface="+mj-ea"/>
              </a:rPr>
              <a:t>医療</a:t>
            </a:r>
            <a:r>
              <a:rPr kumimoji="1" lang="en-US" altLang="ja-JP" sz="1600" dirty="0">
                <a:latin typeface="+mj-ea"/>
                <a:ea typeface="+mj-ea"/>
              </a:rPr>
              <a:t>DX</a:t>
            </a:r>
            <a:r>
              <a:rPr kumimoji="1" lang="ja-JP" altLang="en-US" sz="1600" dirty="0">
                <a:latin typeface="+mj-ea"/>
                <a:ea typeface="+mj-ea"/>
              </a:rPr>
              <a:t>推進体制整備加算</a:t>
            </a:r>
            <a:r>
              <a:rPr kumimoji="1" lang="en-US" altLang="ja-JP" sz="1600" dirty="0">
                <a:latin typeface="+mj-ea"/>
                <a:ea typeface="+mj-ea"/>
              </a:rPr>
              <a:t>(</a:t>
            </a:r>
            <a:r>
              <a:rPr kumimoji="1" lang="ja-JP" altLang="en-US" sz="1600" dirty="0">
                <a:latin typeface="+mj-ea"/>
                <a:ea typeface="+mj-ea"/>
              </a:rPr>
              <a:t>医科</a:t>
            </a:r>
            <a:r>
              <a:rPr kumimoji="1" lang="en-US" altLang="ja-JP" sz="1600" dirty="0">
                <a:latin typeface="+mj-ea"/>
                <a:ea typeface="+mj-ea"/>
              </a:rPr>
              <a:t>)</a:t>
            </a:r>
            <a:endParaRPr kumimoji="1" lang="ja-JP" altLang="en-US" sz="1600" dirty="0">
              <a:latin typeface="+mj-ea"/>
              <a:ea typeface="+mj-ea"/>
            </a:endParaRPr>
          </a:p>
        </p:txBody>
      </p:sp>
      <p:sp>
        <p:nvSpPr>
          <p:cNvPr id="7" name="テキスト ボックス 6">
            <a:extLst>
              <a:ext uri="{FF2B5EF4-FFF2-40B4-BE49-F238E27FC236}">
                <a16:creationId xmlns:a16="http://schemas.microsoft.com/office/drawing/2014/main" id="{B0C90053-A789-D03F-1697-0E92BB226129}"/>
              </a:ext>
            </a:extLst>
          </p:cNvPr>
          <p:cNvSpPr txBox="1"/>
          <p:nvPr/>
        </p:nvSpPr>
        <p:spPr>
          <a:xfrm>
            <a:off x="4305118" y="1931373"/>
            <a:ext cx="3672800" cy="338554"/>
          </a:xfrm>
          <a:prstGeom prst="rect">
            <a:avLst/>
          </a:prstGeom>
          <a:noFill/>
        </p:spPr>
        <p:txBody>
          <a:bodyPr wrap="none" rtlCol="0">
            <a:spAutoFit/>
          </a:bodyPr>
          <a:lstStyle/>
          <a:p>
            <a:r>
              <a:rPr kumimoji="1" lang="ja-JP" altLang="en-US" sz="1600" dirty="0"/>
              <a:t>月１回　８点　　・・・初診料加算　</a:t>
            </a:r>
          </a:p>
        </p:txBody>
      </p:sp>
      <p:sp>
        <p:nvSpPr>
          <p:cNvPr id="8" name="テキスト ボックス 7">
            <a:extLst>
              <a:ext uri="{FF2B5EF4-FFF2-40B4-BE49-F238E27FC236}">
                <a16:creationId xmlns:a16="http://schemas.microsoft.com/office/drawing/2014/main" id="{2C7A4579-1677-47DF-9F32-DA3245D10813}"/>
              </a:ext>
            </a:extLst>
          </p:cNvPr>
          <p:cNvSpPr txBox="1"/>
          <p:nvPr/>
        </p:nvSpPr>
        <p:spPr>
          <a:xfrm>
            <a:off x="770769" y="2514362"/>
            <a:ext cx="6827510" cy="1600438"/>
          </a:xfrm>
          <a:prstGeom prst="rect">
            <a:avLst/>
          </a:prstGeom>
          <a:noFill/>
        </p:spPr>
        <p:txBody>
          <a:bodyPr wrap="none" rtlCol="0">
            <a:spAutoFit/>
          </a:bodyPr>
          <a:lstStyle/>
          <a:p>
            <a:r>
              <a:rPr kumimoji="1" lang="ja-JP" altLang="en-US" sz="1400" dirty="0">
                <a:latin typeface="+mj-ea"/>
                <a:ea typeface="+mj-ea"/>
              </a:rPr>
              <a:t>①オンライン請求をしていること</a:t>
            </a:r>
            <a:endParaRPr kumimoji="1" lang="en-US" altLang="ja-JP" sz="1400" dirty="0">
              <a:latin typeface="+mj-ea"/>
              <a:ea typeface="+mj-ea"/>
            </a:endParaRPr>
          </a:p>
          <a:p>
            <a:r>
              <a:rPr kumimoji="1" lang="ja-JP" altLang="en-US" sz="1400" dirty="0">
                <a:latin typeface="+mj-ea"/>
                <a:ea typeface="+mj-ea"/>
              </a:rPr>
              <a:t>②オンライン資格確認を行う体制</a:t>
            </a:r>
            <a:endParaRPr kumimoji="1" lang="en-US" altLang="ja-JP" sz="1400" dirty="0">
              <a:latin typeface="+mj-ea"/>
              <a:ea typeface="+mj-ea"/>
            </a:endParaRPr>
          </a:p>
          <a:p>
            <a:r>
              <a:rPr kumimoji="1" lang="ja-JP" altLang="en-US" sz="1400" dirty="0">
                <a:latin typeface="+mj-ea"/>
                <a:ea typeface="+mj-ea"/>
              </a:rPr>
              <a:t>③医師が取得した診療情報を、診察室、手術室等において閲覧又は活用できる体制</a:t>
            </a:r>
            <a:endParaRPr kumimoji="1" lang="en-US" altLang="ja-JP" sz="1400" dirty="0">
              <a:latin typeface="+mj-ea"/>
              <a:ea typeface="+mj-ea"/>
            </a:endParaRPr>
          </a:p>
          <a:p>
            <a:r>
              <a:rPr kumimoji="1" lang="ja-JP" altLang="en-US" sz="1400" dirty="0">
                <a:latin typeface="+mj-ea"/>
                <a:ea typeface="+mj-ea"/>
              </a:rPr>
              <a:t>④電子処方箋を発行する体制</a:t>
            </a:r>
            <a:endParaRPr kumimoji="1" lang="en-US" altLang="ja-JP" sz="1400" dirty="0">
              <a:latin typeface="+mj-ea"/>
              <a:ea typeface="+mj-ea"/>
            </a:endParaRPr>
          </a:p>
          <a:p>
            <a:r>
              <a:rPr kumimoji="1" lang="ja-JP" altLang="en-US" sz="1400" b="1" dirty="0">
                <a:solidFill>
                  <a:srgbClr val="FF6565"/>
                </a:solidFill>
                <a:latin typeface="+mj-ea"/>
                <a:ea typeface="+mj-ea"/>
              </a:rPr>
              <a:t>⑤電子カルテ情報共有サービスを活用できる体制</a:t>
            </a:r>
            <a:endParaRPr kumimoji="1" lang="en-US" altLang="ja-JP" sz="1400" b="1" dirty="0">
              <a:solidFill>
                <a:srgbClr val="FF6565"/>
              </a:solidFill>
              <a:latin typeface="+mj-ea"/>
              <a:ea typeface="+mj-ea"/>
            </a:endParaRPr>
          </a:p>
          <a:p>
            <a:r>
              <a:rPr kumimoji="1" lang="ja-JP" altLang="en-US" sz="1400" dirty="0">
                <a:latin typeface="+mj-ea"/>
                <a:ea typeface="+mj-ea"/>
              </a:rPr>
              <a:t>⑥マイナ保険証の利用について実績を一定程度有している</a:t>
            </a:r>
            <a:endParaRPr kumimoji="1" lang="en-US" altLang="ja-JP" sz="1400" dirty="0">
              <a:latin typeface="+mj-ea"/>
              <a:ea typeface="+mj-ea"/>
            </a:endParaRPr>
          </a:p>
          <a:p>
            <a:r>
              <a:rPr kumimoji="1" lang="ja-JP" altLang="en-US" sz="1400" dirty="0">
                <a:latin typeface="+mj-ea"/>
                <a:ea typeface="+mj-ea"/>
              </a:rPr>
              <a:t>　</a:t>
            </a:r>
            <a:r>
              <a:rPr kumimoji="1" lang="en-US" altLang="ja-JP" sz="1400" dirty="0">
                <a:latin typeface="+mj-ea"/>
                <a:ea typeface="+mj-ea"/>
              </a:rPr>
              <a:t>(</a:t>
            </a:r>
            <a:r>
              <a:rPr kumimoji="1" lang="ja-JP" altLang="en-US" sz="1400" dirty="0">
                <a:latin typeface="+mj-ea"/>
                <a:ea typeface="+mj-ea"/>
              </a:rPr>
              <a:t>以下、省略</a:t>
            </a:r>
            <a:r>
              <a:rPr kumimoji="1" lang="en-US" altLang="ja-JP" sz="1400" dirty="0">
                <a:latin typeface="+mj-ea"/>
                <a:ea typeface="+mj-ea"/>
              </a:rPr>
              <a:t>)</a:t>
            </a:r>
            <a:endParaRPr kumimoji="1" lang="ja-JP" altLang="en-US" sz="1400" dirty="0">
              <a:latin typeface="+mj-ea"/>
              <a:ea typeface="+mj-ea"/>
            </a:endParaRPr>
          </a:p>
        </p:txBody>
      </p:sp>
      <p:cxnSp>
        <p:nvCxnSpPr>
          <p:cNvPr id="9" name="直線矢印コネクタ 8">
            <a:extLst>
              <a:ext uri="{FF2B5EF4-FFF2-40B4-BE49-F238E27FC236}">
                <a16:creationId xmlns:a16="http://schemas.microsoft.com/office/drawing/2014/main" id="{C2EC17D4-253F-BFA9-8B72-39340E5573EC}"/>
              </a:ext>
            </a:extLst>
          </p:cNvPr>
          <p:cNvCxnSpPr/>
          <p:nvPr/>
        </p:nvCxnSpPr>
        <p:spPr>
          <a:xfrm>
            <a:off x="4988186" y="3495675"/>
            <a:ext cx="1111368" cy="0"/>
          </a:xfrm>
          <a:prstGeom prst="straightConnector1">
            <a:avLst/>
          </a:prstGeom>
          <a:ln w="28575">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F3515E2D-1944-55D4-C47D-5C5C2365573B}"/>
              </a:ext>
            </a:extLst>
          </p:cNvPr>
          <p:cNvSpPr txBox="1"/>
          <p:nvPr/>
        </p:nvSpPr>
        <p:spPr>
          <a:xfrm>
            <a:off x="6281737" y="3341786"/>
            <a:ext cx="1620957" cy="307777"/>
          </a:xfrm>
          <a:prstGeom prst="rect">
            <a:avLst/>
          </a:prstGeom>
          <a:noFill/>
        </p:spPr>
        <p:txBody>
          <a:bodyPr wrap="none" rtlCol="0">
            <a:spAutoFit/>
          </a:bodyPr>
          <a:lstStyle/>
          <a:p>
            <a:r>
              <a:rPr kumimoji="1" lang="ja-JP" altLang="en-US" sz="1400" b="1" dirty="0"/>
              <a:t>電子カルテが必要</a:t>
            </a:r>
          </a:p>
        </p:txBody>
      </p:sp>
      <p:sp>
        <p:nvSpPr>
          <p:cNvPr id="11" name="テキスト ボックス 10">
            <a:extLst>
              <a:ext uri="{FF2B5EF4-FFF2-40B4-BE49-F238E27FC236}">
                <a16:creationId xmlns:a16="http://schemas.microsoft.com/office/drawing/2014/main" id="{389C45CC-64C3-7C8F-BE81-C54DCDE00780}"/>
              </a:ext>
            </a:extLst>
          </p:cNvPr>
          <p:cNvSpPr txBox="1"/>
          <p:nvPr/>
        </p:nvSpPr>
        <p:spPr>
          <a:xfrm>
            <a:off x="6281737" y="3620571"/>
            <a:ext cx="2165978" cy="261610"/>
          </a:xfrm>
          <a:prstGeom prst="rect">
            <a:avLst/>
          </a:prstGeom>
          <a:noFill/>
        </p:spPr>
        <p:txBody>
          <a:bodyPr wrap="none" rtlCol="0">
            <a:spAutoFit/>
          </a:bodyPr>
          <a:lstStyle/>
          <a:p>
            <a:r>
              <a:rPr kumimoji="1" lang="ja-JP" altLang="en-US" sz="1100" dirty="0"/>
              <a:t>⑤令和</a:t>
            </a:r>
            <a:r>
              <a:rPr kumimoji="1" lang="en-US" altLang="ja-JP" sz="1100" dirty="0"/>
              <a:t>7</a:t>
            </a:r>
            <a:r>
              <a:rPr kumimoji="1" lang="ja-JP" altLang="en-US" sz="1100" dirty="0"/>
              <a:t>年</a:t>
            </a:r>
            <a:r>
              <a:rPr kumimoji="1" lang="en-US" altLang="ja-JP" sz="1100" dirty="0"/>
              <a:t>9</a:t>
            </a:r>
            <a:r>
              <a:rPr kumimoji="1" lang="ja-JP" altLang="en-US" sz="1100" dirty="0"/>
              <a:t>月</a:t>
            </a:r>
            <a:r>
              <a:rPr kumimoji="1" lang="en-US" altLang="ja-JP" sz="1100" dirty="0"/>
              <a:t>30</a:t>
            </a:r>
            <a:r>
              <a:rPr kumimoji="1" lang="ja-JP" altLang="en-US" sz="1100" dirty="0"/>
              <a:t>日まで経過措置</a:t>
            </a:r>
          </a:p>
        </p:txBody>
      </p:sp>
      <p:sp>
        <p:nvSpPr>
          <p:cNvPr id="12" name="正方形/長方形 11">
            <a:extLst>
              <a:ext uri="{FF2B5EF4-FFF2-40B4-BE49-F238E27FC236}">
                <a16:creationId xmlns:a16="http://schemas.microsoft.com/office/drawing/2014/main" id="{8C6C7596-7C0D-48A9-D29C-C1B084C68947}"/>
              </a:ext>
            </a:extLst>
          </p:cNvPr>
          <p:cNvSpPr/>
          <p:nvPr/>
        </p:nvSpPr>
        <p:spPr>
          <a:xfrm>
            <a:off x="668560" y="1888214"/>
            <a:ext cx="388812" cy="369332"/>
          </a:xfrm>
          <a:prstGeom prst="rect">
            <a:avLst/>
          </a:prstGeom>
          <a:solidFill>
            <a:srgbClr val="FF65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新</a:t>
            </a:r>
          </a:p>
        </p:txBody>
      </p:sp>
      <p:sp>
        <p:nvSpPr>
          <p:cNvPr id="14" name="楕円 13">
            <a:extLst>
              <a:ext uri="{FF2B5EF4-FFF2-40B4-BE49-F238E27FC236}">
                <a16:creationId xmlns:a16="http://schemas.microsoft.com/office/drawing/2014/main" id="{FAFE50F5-4B82-1452-9555-E88E707FD7C7}"/>
              </a:ext>
            </a:extLst>
          </p:cNvPr>
          <p:cNvSpPr/>
          <p:nvPr/>
        </p:nvSpPr>
        <p:spPr>
          <a:xfrm>
            <a:off x="1114425" y="5281241"/>
            <a:ext cx="914400" cy="914400"/>
          </a:xfrm>
          <a:prstGeom prst="ellips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患者</a:t>
            </a:r>
          </a:p>
        </p:txBody>
      </p:sp>
      <p:sp>
        <p:nvSpPr>
          <p:cNvPr id="15" name="正方形/長方形 14">
            <a:extLst>
              <a:ext uri="{FF2B5EF4-FFF2-40B4-BE49-F238E27FC236}">
                <a16:creationId xmlns:a16="http://schemas.microsoft.com/office/drawing/2014/main" id="{12171C11-BDE3-E486-8902-E5B663517EA1}"/>
              </a:ext>
            </a:extLst>
          </p:cNvPr>
          <p:cNvSpPr/>
          <p:nvPr/>
        </p:nvSpPr>
        <p:spPr>
          <a:xfrm>
            <a:off x="3465195" y="5328866"/>
            <a:ext cx="1287780" cy="914400"/>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医療機関</a:t>
            </a:r>
          </a:p>
        </p:txBody>
      </p:sp>
      <p:sp>
        <p:nvSpPr>
          <p:cNvPr id="17" name="四角形: 上の 2 つの角を切り取る 16">
            <a:extLst>
              <a:ext uri="{FF2B5EF4-FFF2-40B4-BE49-F238E27FC236}">
                <a16:creationId xmlns:a16="http://schemas.microsoft.com/office/drawing/2014/main" id="{60F03D9A-CCCC-767B-49E8-86631E3ADAE1}"/>
              </a:ext>
            </a:extLst>
          </p:cNvPr>
          <p:cNvSpPr/>
          <p:nvPr/>
        </p:nvSpPr>
        <p:spPr>
          <a:xfrm>
            <a:off x="6390783" y="5328866"/>
            <a:ext cx="1620957" cy="866775"/>
          </a:xfrm>
          <a:prstGeom prst="snip2SameRect">
            <a:avLst>
              <a:gd name="adj1" fmla="val 41942"/>
              <a:gd name="adj2" fmla="val 0"/>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薬　局</a:t>
            </a:r>
          </a:p>
        </p:txBody>
      </p:sp>
      <p:pic>
        <p:nvPicPr>
          <p:cNvPr id="1026" name="Picture 2" descr="マイナンバーの個人番号カードのイラスト">
            <a:extLst>
              <a:ext uri="{FF2B5EF4-FFF2-40B4-BE49-F238E27FC236}">
                <a16:creationId xmlns:a16="http://schemas.microsoft.com/office/drawing/2014/main" id="{163FBF00-1594-986B-C0C0-A623A466BA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2091" y="4876800"/>
            <a:ext cx="876300" cy="8149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マイナンバーの個人番号カードのイラスト">
            <a:extLst>
              <a:ext uri="{FF2B5EF4-FFF2-40B4-BE49-F238E27FC236}">
                <a16:creationId xmlns:a16="http://schemas.microsoft.com/office/drawing/2014/main" id="{28DA2B95-D82A-6F1D-F2BC-948AAF5B66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008" y="4792144"/>
            <a:ext cx="876300" cy="814959"/>
          </a:xfrm>
          <a:prstGeom prst="rect">
            <a:avLst/>
          </a:prstGeom>
          <a:noFill/>
          <a:ln w="25400">
            <a:solidFill>
              <a:srgbClr val="FF6565"/>
            </a:solidFill>
          </a:ln>
          <a:extLst>
            <a:ext uri="{909E8E84-426E-40DD-AFC4-6F175D3DCCD1}">
              <a14:hiddenFill xmlns:a14="http://schemas.microsoft.com/office/drawing/2010/main">
                <a:solidFill>
                  <a:srgbClr val="FFFFFF"/>
                </a:solidFill>
              </a14:hiddenFill>
            </a:ext>
          </a:extLst>
        </p:spPr>
      </p:pic>
      <p:sp>
        <p:nvSpPr>
          <p:cNvPr id="22" name="テキスト ボックス 21">
            <a:extLst>
              <a:ext uri="{FF2B5EF4-FFF2-40B4-BE49-F238E27FC236}">
                <a16:creationId xmlns:a16="http://schemas.microsoft.com/office/drawing/2014/main" id="{E7F0C8DB-BB3A-E42B-6A74-B36138F681E4}"/>
              </a:ext>
            </a:extLst>
          </p:cNvPr>
          <p:cNvSpPr txBox="1"/>
          <p:nvPr/>
        </p:nvSpPr>
        <p:spPr>
          <a:xfrm>
            <a:off x="2476008" y="4514730"/>
            <a:ext cx="902811" cy="307777"/>
          </a:xfrm>
          <a:prstGeom prst="rect">
            <a:avLst/>
          </a:prstGeom>
          <a:noFill/>
        </p:spPr>
        <p:txBody>
          <a:bodyPr wrap="none" rtlCol="0">
            <a:spAutoFit/>
          </a:bodyPr>
          <a:lstStyle/>
          <a:p>
            <a:r>
              <a:rPr kumimoji="1" lang="ja-JP" altLang="en-US" sz="1400" b="1" dirty="0">
                <a:solidFill>
                  <a:srgbClr val="FF6565"/>
                </a:solidFill>
              </a:rPr>
              <a:t>ポイント</a:t>
            </a:r>
          </a:p>
        </p:txBody>
      </p:sp>
    </p:spTree>
    <p:extLst>
      <p:ext uri="{BB962C8B-B14F-4D97-AF65-F5344CB8AC3E}">
        <p14:creationId xmlns:p14="http://schemas.microsoft.com/office/powerpoint/2010/main" val="413700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C7F8F75-BC7D-E006-0729-533C61F1AEF9}"/>
              </a:ext>
            </a:extLst>
          </p:cNvPr>
          <p:cNvSpPr txBox="1"/>
          <p:nvPr/>
        </p:nvSpPr>
        <p:spPr>
          <a:xfrm>
            <a:off x="548640" y="513805"/>
            <a:ext cx="4801314"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　後発医薬品の使用促進の最後のトリガー</a:t>
            </a:r>
          </a:p>
        </p:txBody>
      </p:sp>
      <p:graphicFrame>
        <p:nvGraphicFramePr>
          <p:cNvPr id="4" name="表 3">
            <a:extLst>
              <a:ext uri="{FF2B5EF4-FFF2-40B4-BE49-F238E27FC236}">
                <a16:creationId xmlns:a16="http://schemas.microsoft.com/office/drawing/2014/main" id="{D176BE5E-E335-6309-CB3B-FD2A8221AB54}"/>
              </a:ext>
            </a:extLst>
          </p:cNvPr>
          <p:cNvGraphicFramePr>
            <a:graphicFrameLocks noGrp="1"/>
          </p:cNvGraphicFramePr>
          <p:nvPr/>
        </p:nvGraphicFramePr>
        <p:xfrm>
          <a:off x="657224" y="1320800"/>
          <a:ext cx="6001069" cy="1483360"/>
        </p:xfrm>
        <a:graphic>
          <a:graphicData uri="http://schemas.openxmlformats.org/drawingml/2006/table">
            <a:tbl>
              <a:tblPr firstRow="1" bandRow="1">
                <a:tableStyleId>{5940675A-B579-460E-94D1-54222C63F5DA}</a:tableStyleId>
              </a:tblPr>
              <a:tblGrid>
                <a:gridCol w="2356168">
                  <a:extLst>
                    <a:ext uri="{9D8B030D-6E8A-4147-A177-3AD203B41FA5}">
                      <a16:colId xmlns:a16="http://schemas.microsoft.com/office/drawing/2014/main" val="1497818531"/>
                    </a:ext>
                  </a:extLst>
                </a:gridCol>
                <a:gridCol w="1463358">
                  <a:extLst>
                    <a:ext uri="{9D8B030D-6E8A-4147-A177-3AD203B41FA5}">
                      <a16:colId xmlns:a16="http://schemas.microsoft.com/office/drawing/2014/main" val="2702784685"/>
                    </a:ext>
                  </a:extLst>
                </a:gridCol>
                <a:gridCol w="2181543">
                  <a:extLst>
                    <a:ext uri="{9D8B030D-6E8A-4147-A177-3AD203B41FA5}">
                      <a16:colId xmlns:a16="http://schemas.microsoft.com/office/drawing/2014/main" val="603219140"/>
                    </a:ext>
                  </a:extLst>
                </a:gridCol>
              </a:tblGrid>
              <a:tr h="370840">
                <a:tc>
                  <a:txBody>
                    <a:bodyPr/>
                    <a:lstStyle/>
                    <a:p>
                      <a:endParaRPr kumimoji="1" lang="ja-JP" altLang="en-US" sz="14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endParaRPr kumimoji="1" lang="ja-JP" altLang="en-US" sz="1400" dirty="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endParaRPr kumimoji="1" lang="ja-JP" altLang="en-US" sz="1400"/>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440053445"/>
                  </a:ext>
                </a:extLst>
              </a:tr>
              <a:tr h="370840">
                <a:tc>
                  <a:txBody>
                    <a:bodyPr/>
                    <a:lstStyle/>
                    <a:p>
                      <a:r>
                        <a:rPr kumimoji="1" lang="ja-JP" altLang="en-US" sz="1400" dirty="0"/>
                        <a:t>後発医薬品調剤体制加算１</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kumimoji="1" lang="en-US" altLang="ja-JP" sz="1400" dirty="0"/>
                        <a:t>80</a:t>
                      </a:r>
                      <a:r>
                        <a:rPr kumimoji="1" lang="ja-JP" altLang="en-US" sz="1400" dirty="0"/>
                        <a:t>％以上</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kumimoji="1" lang="en-US" altLang="ja-JP" sz="1400" dirty="0"/>
                        <a:t>21</a:t>
                      </a:r>
                      <a:r>
                        <a:rPr kumimoji="1" lang="ja-JP" altLang="en-US" sz="1400" dirty="0"/>
                        <a:t>点</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4896423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後発医薬品調剤体制加算２</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kumimoji="1" lang="en-US" altLang="ja-JP" sz="1400" dirty="0"/>
                        <a:t>85</a:t>
                      </a:r>
                      <a:r>
                        <a:rPr kumimoji="1" lang="ja-JP" altLang="en-US" sz="1400" dirty="0"/>
                        <a:t>％以上</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kumimoji="1" lang="en-US" altLang="ja-JP" sz="1400" dirty="0"/>
                        <a:t>28</a:t>
                      </a:r>
                      <a:r>
                        <a:rPr kumimoji="1" lang="ja-JP" altLang="en-US" sz="1400" dirty="0"/>
                        <a:t>点</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7904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後発医薬品調剤体制加算３</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kumimoji="1" lang="en-US" altLang="ja-JP" sz="1400" dirty="0"/>
                        <a:t>90</a:t>
                      </a:r>
                      <a:r>
                        <a:rPr kumimoji="1" lang="ja-JP" altLang="en-US" sz="1400" dirty="0"/>
                        <a:t>％以上</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kumimoji="1" lang="en-US" altLang="ja-JP" sz="1400" dirty="0"/>
                        <a:t>30</a:t>
                      </a:r>
                      <a:r>
                        <a:rPr kumimoji="1" lang="ja-JP" altLang="en-US" sz="1400" dirty="0"/>
                        <a:t>点</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839627156"/>
                  </a:ext>
                </a:extLst>
              </a:tr>
            </a:tbl>
          </a:graphicData>
        </a:graphic>
      </p:graphicFrame>
      <p:sp>
        <p:nvSpPr>
          <p:cNvPr id="5" name="テキスト ボックス 4">
            <a:extLst>
              <a:ext uri="{FF2B5EF4-FFF2-40B4-BE49-F238E27FC236}">
                <a16:creationId xmlns:a16="http://schemas.microsoft.com/office/drawing/2014/main" id="{3567F40D-DB5A-CEB5-0483-E9B10B7EBF0C}"/>
              </a:ext>
            </a:extLst>
          </p:cNvPr>
          <p:cNvSpPr txBox="1"/>
          <p:nvPr/>
        </p:nvSpPr>
        <p:spPr>
          <a:xfrm>
            <a:off x="6658293" y="2114550"/>
            <a:ext cx="588623" cy="276999"/>
          </a:xfrm>
          <a:prstGeom prst="rect">
            <a:avLst/>
          </a:prstGeom>
          <a:noFill/>
        </p:spPr>
        <p:txBody>
          <a:bodyPr wrap="none" rtlCol="0">
            <a:spAutoFit/>
          </a:bodyPr>
          <a:lstStyle/>
          <a:p>
            <a:r>
              <a:rPr kumimoji="1" lang="ja-JP" altLang="en-US" sz="1200" dirty="0">
                <a:latin typeface="+mj-ea"/>
                <a:ea typeface="+mj-ea"/>
              </a:rPr>
              <a:t>＋</a:t>
            </a:r>
            <a:r>
              <a:rPr kumimoji="1" lang="en-US" altLang="ja-JP" sz="1200" dirty="0">
                <a:latin typeface="+mj-ea"/>
                <a:ea typeface="+mj-ea"/>
              </a:rPr>
              <a:t>7</a:t>
            </a:r>
            <a:r>
              <a:rPr kumimoji="1" lang="ja-JP" altLang="en-US" sz="1200" dirty="0">
                <a:latin typeface="+mj-ea"/>
                <a:ea typeface="+mj-ea"/>
              </a:rPr>
              <a:t>点</a:t>
            </a:r>
          </a:p>
        </p:txBody>
      </p:sp>
      <p:sp>
        <p:nvSpPr>
          <p:cNvPr id="6" name="テキスト ボックス 5">
            <a:extLst>
              <a:ext uri="{FF2B5EF4-FFF2-40B4-BE49-F238E27FC236}">
                <a16:creationId xmlns:a16="http://schemas.microsoft.com/office/drawing/2014/main" id="{3EF8823D-5AAD-B114-D203-A3EE1900DDFB}"/>
              </a:ext>
            </a:extLst>
          </p:cNvPr>
          <p:cNvSpPr txBox="1"/>
          <p:nvPr/>
        </p:nvSpPr>
        <p:spPr>
          <a:xfrm>
            <a:off x="6658293" y="2459355"/>
            <a:ext cx="588623" cy="276999"/>
          </a:xfrm>
          <a:prstGeom prst="rect">
            <a:avLst/>
          </a:prstGeom>
          <a:noFill/>
        </p:spPr>
        <p:txBody>
          <a:bodyPr wrap="none" rtlCol="0">
            <a:spAutoFit/>
          </a:bodyPr>
          <a:lstStyle/>
          <a:p>
            <a:r>
              <a:rPr kumimoji="1" lang="ja-JP" altLang="en-US" sz="1200" dirty="0">
                <a:latin typeface="+mj-ea"/>
                <a:ea typeface="+mj-ea"/>
              </a:rPr>
              <a:t>＋</a:t>
            </a:r>
            <a:r>
              <a:rPr kumimoji="1" lang="en-US" altLang="ja-JP" sz="1200" dirty="0">
                <a:latin typeface="+mj-ea"/>
                <a:ea typeface="+mj-ea"/>
              </a:rPr>
              <a:t>9</a:t>
            </a:r>
            <a:r>
              <a:rPr kumimoji="1" lang="ja-JP" altLang="en-US" sz="1200" dirty="0">
                <a:latin typeface="+mj-ea"/>
                <a:ea typeface="+mj-ea"/>
              </a:rPr>
              <a:t>点</a:t>
            </a:r>
          </a:p>
        </p:txBody>
      </p:sp>
      <p:sp>
        <p:nvSpPr>
          <p:cNvPr id="7" name="テキスト ボックス 6">
            <a:extLst>
              <a:ext uri="{FF2B5EF4-FFF2-40B4-BE49-F238E27FC236}">
                <a16:creationId xmlns:a16="http://schemas.microsoft.com/office/drawing/2014/main" id="{2C8AC2D4-6FEE-154D-8D7A-717640FA2612}"/>
              </a:ext>
            </a:extLst>
          </p:cNvPr>
          <p:cNvSpPr txBox="1"/>
          <p:nvPr/>
        </p:nvSpPr>
        <p:spPr>
          <a:xfrm>
            <a:off x="7246916" y="2459355"/>
            <a:ext cx="588623" cy="276999"/>
          </a:xfrm>
          <a:prstGeom prst="rect">
            <a:avLst/>
          </a:prstGeom>
          <a:noFill/>
        </p:spPr>
        <p:txBody>
          <a:bodyPr wrap="none" rtlCol="0">
            <a:spAutoFit/>
          </a:bodyPr>
          <a:lstStyle/>
          <a:p>
            <a:r>
              <a:rPr kumimoji="1" lang="ja-JP" altLang="en-US" sz="1200" dirty="0">
                <a:latin typeface="+mj-ea"/>
                <a:ea typeface="+mj-ea"/>
              </a:rPr>
              <a:t>＋</a:t>
            </a:r>
            <a:r>
              <a:rPr kumimoji="1" lang="en-US" altLang="ja-JP" sz="1200" dirty="0">
                <a:latin typeface="+mj-ea"/>
                <a:ea typeface="+mj-ea"/>
              </a:rPr>
              <a:t>2</a:t>
            </a:r>
            <a:r>
              <a:rPr kumimoji="1" lang="ja-JP" altLang="en-US" sz="1200" dirty="0">
                <a:latin typeface="+mj-ea"/>
                <a:ea typeface="+mj-ea"/>
              </a:rPr>
              <a:t>点</a:t>
            </a:r>
          </a:p>
        </p:txBody>
      </p:sp>
      <p:cxnSp>
        <p:nvCxnSpPr>
          <p:cNvPr id="9" name="直線コネクタ 8">
            <a:extLst>
              <a:ext uri="{FF2B5EF4-FFF2-40B4-BE49-F238E27FC236}">
                <a16:creationId xmlns:a16="http://schemas.microsoft.com/office/drawing/2014/main" id="{7516979F-682C-D508-F34E-8221BFC558DB}"/>
              </a:ext>
            </a:extLst>
          </p:cNvPr>
          <p:cNvCxnSpPr>
            <a:cxnSpLocks/>
          </p:cNvCxnSpPr>
          <p:nvPr/>
        </p:nvCxnSpPr>
        <p:spPr>
          <a:xfrm>
            <a:off x="7265002" y="2233999"/>
            <a:ext cx="276225" cy="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757E652B-22BC-A40D-9A5B-74BD5A377528}"/>
              </a:ext>
            </a:extLst>
          </p:cNvPr>
          <p:cNvCxnSpPr>
            <a:cxnSpLocks/>
          </p:cNvCxnSpPr>
          <p:nvPr/>
        </p:nvCxnSpPr>
        <p:spPr>
          <a:xfrm flipV="1">
            <a:off x="7541227" y="2226379"/>
            <a:ext cx="0" cy="232976"/>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2DC16467-678A-4A9B-1D73-E4FDBAC8A330}"/>
              </a:ext>
            </a:extLst>
          </p:cNvPr>
          <p:cNvSpPr txBox="1"/>
          <p:nvPr/>
        </p:nvSpPr>
        <p:spPr>
          <a:xfrm>
            <a:off x="1466849" y="4229100"/>
            <a:ext cx="3954929" cy="307777"/>
          </a:xfrm>
          <a:prstGeom prst="rect">
            <a:avLst/>
          </a:prstGeom>
          <a:noFill/>
        </p:spPr>
        <p:txBody>
          <a:bodyPr wrap="none" rtlCol="0">
            <a:spAutoFit/>
          </a:bodyPr>
          <a:lstStyle/>
          <a:p>
            <a:r>
              <a:rPr kumimoji="1" lang="ja-JP" altLang="en-US" sz="1400" dirty="0"/>
              <a:t>後発医薬品のある先発医薬品　＋　後発医薬品</a:t>
            </a:r>
          </a:p>
        </p:txBody>
      </p:sp>
      <p:cxnSp>
        <p:nvCxnSpPr>
          <p:cNvPr id="16" name="直線コネクタ 15">
            <a:extLst>
              <a:ext uri="{FF2B5EF4-FFF2-40B4-BE49-F238E27FC236}">
                <a16:creationId xmlns:a16="http://schemas.microsoft.com/office/drawing/2014/main" id="{E5047993-83A3-3DE6-7FB6-163D0BD70E7C}"/>
              </a:ext>
            </a:extLst>
          </p:cNvPr>
          <p:cNvCxnSpPr>
            <a:cxnSpLocks/>
          </p:cNvCxnSpPr>
          <p:nvPr/>
        </p:nvCxnSpPr>
        <p:spPr>
          <a:xfrm>
            <a:off x="1552575" y="4105275"/>
            <a:ext cx="3743325"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688CA99C-90E9-8D7B-9C12-DB623B904C00}"/>
              </a:ext>
            </a:extLst>
          </p:cNvPr>
          <p:cNvSpPr txBox="1"/>
          <p:nvPr/>
        </p:nvSpPr>
        <p:spPr>
          <a:xfrm>
            <a:off x="3007914" y="3735586"/>
            <a:ext cx="1082348" cy="307777"/>
          </a:xfrm>
          <a:prstGeom prst="rect">
            <a:avLst/>
          </a:prstGeom>
          <a:noFill/>
        </p:spPr>
        <p:txBody>
          <a:bodyPr wrap="none" rtlCol="0">
            <a:spAutoFit/>
          </a:bodyPr>
          <a:lstStyle/>
          <a:p>
            <a:r>
              <a:rPr kumimoji="1" lang="ja-JP" altLang="en-US" sz="1400" dirty="0"/>
              <a:t>後発医薬品</a:t>
            </a:r>
          </a:p>
        </p:txBody>
      </p:sp>
      <p:sp>
        <p:nvSpPr>
          <p:cNvPr id="19" name="テキスト ボックス 18">
            <a:extLst>
              <a:ext uri="{FF2B5EF4-FFF2-40B4-BE49-F238E27FC236}">
                <a16:creationId xmlns:a16="http://schemas.microsoft.com/office/drawing/2014/main" id="{B0A6E001-E421-BCD8-924B-A05CC3C2D1D6}"/>
              </a:ext>
            </a:extLst>
          </p:cNvPr>
          <p:cNvSpPr txBox="1"/>
          <p:nvPr/>
        </p:nvSpPr>
        <p:spPr>
          <a:xfrm>
            <a:off x="5619750" y="3920609"/>
            <a:ext cx="415498" cy="369332"/>
          </a:xfrm>
          <a:prstGeom prst="rect">
            <a:avLst/>
          </a:prstGeom>
          <a:noFill/>
        </p:spPr>
        <p:txBody>
          <a:bodyPr wrap="none" rtlCol="0">
            <a:spAutoFit/>
          </a:bodyPr>
          <a:lstStyle/>
          <a:p>
            <a:r>
              <a:rPr kumimoji="1" lang="ja-JP" altLang="en-US" dirty="0"/>
              <a:t>＝</a:t>
            </a:r>
          </a:p>
        </p:txBody>
      </p:sp>
      <p:sp>
        <p:nvSpPr>
          <p:cNvPr id="20" name="テキスト ボックス 19">
            <a:extLst>
              <a:ext uri="{FF2B5EF4-FFF2-40B4-BE49-F238E27FC236}">
                <a16:creationId xmlns:a16="http://schemas.microsoft.com/office/drawing/2014/main" id="{57D3CCE5-0359-0914-F7D4-A405416BE22B}"/>
              </a:ext>
            </a:extLst>
          </p:cNvPr>
          <p:cNvSpPr txBox="1"/>
          <p:nvPr/>
        </p:nvSpPr>
        <p:spPr>
          <a:xfrm>
            <a:off x="6159579" y="3782109"/>
            <a:ext cx="877163" cy="646331"/>
          </a:xfrm>
          <a:prstGeom prst="rect">
            <a:avLst/>
          </a:prstGeom>
          <a:noFill/>
        </p:spPr>
        <p:txBody>
          <a:bodyPr wrap="none" rtlCol="0">
            <a:spAutoFit/>
          </a:bodyPr>
          <a:lstStyle/>
          <a:p>
            <a:r>
              <a:rPr kumimoji="1" lang="ja-JP" altLang="en-US" sz="3600" dirty="0"/>
              <a:t>●</a:t>
            </a:r>
            <a:r>
              <a:rPr kumimoji="1" lang="ja-JP" altLang="en-US" dirty="0"/>
              <a:t>％</a:t>
            </a:r>
          </a:p>
        </p:txBody>
      </p:sp>
      <p:sp>
        <p:nvSpPr>
          <p:cNvPr id="21" name="テキスト ボックス 20">
            <a:extLst>
              <a:ext uri="{FF2B5EF4-FFF2-40B4-BE49-F238E27FC236}">
                <a16:creationId xmlns:a16="http://schemas.microsoft.com/office/drawing/2014/main" id="{6D166E99-1CAB-F25C-BFF1-703178D91F87}"/>
              </a:ext>
            </a:extLst>
          </p:cNvPr>
          <p:cNvSpPr txBox="1"/>
          <p:nvPr/>
        </p:nvSpPr>
        <p:spPr>
          <a:xfrm>
            <a:off x="657224" y="3290500"/>
            <a:ext cx="954107" cy="276999"/>
          </a:xfrm>
          <a:prstGeom prst="rect">
            <a:avLst/>
          </a:prstGeom>
          <a:noFill/>
        </p:spPr>
        <p:txBody>
          <a:bodyPr wrap="none" rtlCol="0">
            <a:spAutoFit/>
          </a:bodyPr>
          <a:lstStyle/>
          <a:p>
            <a:r>
              <a:rPr kumimoji="1" lang="en-US" altLang="ja-JP" sz="1200" b="1" dirty="0"/>
              <a:t>【</a:t>
            </a:r>
            <a:r>
              <a:rPr kumimoji="1" lang="ja-JP" altLang="en-US" sz="1200" b="1" dirty="0"/>
              <a:t>計算式</a:t>
            </a:r>
            <a:r>
              <a:rPr kumimoji="1" lang="en-US" altLang="ja-JP" sz="1200" b="1" dirty="0"/>
              <a:t>】</a:t>
            </a:r>
            <a:endParaRPr kumimoji="1" lang="ja-JP" altLang="en-US" sz="1200" b="1" dirty="0"/>
          </a:p>
        </p:txBody>
      </p:sp>
      <p:cxnSp>
        <p:nvCxnSpPr>
          <p:cNvPr id="23" name="直線コネクタ 22">
            <a:extLst>
              <a:ext uri="{FF2B5EF4-FFF2-40B4-BE49-F238E27FC236}">
                <a16:creationId xmlns:a16="http://schemas.microsoft.com/office/drawing/2014/main" id="{7AA177ED-B8BD-6514-4093-34054BCBB7B9}"/>
              </a:ext>
            </a:extLst>
          </p:cNvPr>
          <p:cNvCxnSpPr>
            <a:cxnSpLocks/>
          </p:cNvCxnSpPr>
          <p:nvPr/>
        </p:nvCxnSpPr>
        <p:spPr>
          <a:xfrm>
            <a:off x="942975" y="3860899"/>
            <a:ext cx="2006322" cy="0"/>
          </a:xfrm>
          <a:prstGeom prst="line">
            <a:avLst/>
          </a:prstGeom>
          <a:ln w="28575">
            <a:solidFill>
              <a:srgbClr val="FF6565"/>
            </a:solidFill>
            <a:prstDash val="sysDot"/>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64271B0D-1032-08CB-9F8A-9D95C04B6479}"/>
              </a:ext>
            </a:extLst>
          </p:cNvPr>
          <p:cNvCxnSpPr>
            <a:cxnSpLocks/>
          </p:cNvCxnSpPr>
          <p:nvPr/>
        </p:nvCxnSpPr>
        <p:spPr>
          <a:xfrm>
            <a:off x="942975" y="3843485"/>
            <a:ext cx="0" cy="1709590"/>
          </a:xfrm>
          <a:prstGeom prst="line">
            <a:avLst/>
          </a:prstGeom>
          <a:ln w="28575">
            <a:solidFill>
              <a:srgbClr val="FF6565"/>
            </a:solidFill>
            <a:prstDash val="sysDot"/>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F338038F-99AA-C3A1-1E9E-94FEBF9AC895}"/>
              </a:ext>
            </a:extLst>
          </p:cNvPr>
          <p:cNvCxnSpPr/>
          <p:nvPr/>
        </p:nvCxnSpPr>
        <p:spPr>
          <a:xfrm>
            <a:off x="942975" y="5553075"/>
            <a:ext cx="476250" cy="0"/>
          </a:xfrm>
          <a:prstGeom prst="straightConnector1">
            <a:avLst/>
          </a:prstGeom>
          <a:ln w="28575">
            <a:solidFill>
              <a:srgbClr val="FF6565"/>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92B2918C-CA5F-2C0B-1D7E-08E929ACCB64}"/>
              </a:ext>
            </a:extLst>
          </p:cNvPr>
          <p:cNvSpPr txBox="1"/>
          <p:nvPr/>
        </p:nvSpPr>
        <p:spPr>
          <a:xfrm>
            <a:off x="1546026" y="5406391"/>
            <a:ext cx="1098378" cy="338554"/>
          </a:xfrm>
          <a:prstGeom prst="rect">
            <a:avLst/>
          </a:prstGeom>
          <a:noFill/>
        </p:spPr>
        <p:txBody>
          <a:bodyPr wrap="none" rtlCol="0">
            <a:spAutoFit/>
          </a:bodyPr>
          <a:lstStyle/>
          <a:p>
            <a:r>
              <a:rPr kumimoji="1" lang="ja-JP" altLang="en-US" sz="1600" dirty="0"/>
              <a:t>全処方  －</a:t>
            </a:r>
          </a:p>
        </p:txBody>
      </p:sp>
      <p:sp>
        <p:nvSpPr>
          <p:cNvPr id="32" name="テキスト ボックス 31">
            <a:extLst>
              <a:ext uri="{FF2B5EF4-FFF2-40B4-BE49-F238E27FC236}">
                <a16:creationId xmlns:a16="http://schemas.microsoft.com/office/drawing/2014/main" id="{6CF004EF-B958-90BE-D166-98F27808237D}"/>
              </a:ext>
            </a:extLst>
          </p:cNvPr>
          <p:cNvSpPr txBox="1"/>
          <p:nvPr/>
        </p:nvSpPr>
        <p:spPr>
          <a:xfrm>
            <a:off x="2696066" y="5162015"/>
            <a:ext cx="1745991" cy="830997"/>
          </a:xfrm>
          <a:prstGeom prst="rect">
            <a:avLst/>
          </a:prstGeom>
          <a:noFill/>
        </p:spPr>
        <p:txBody>
          <a:bodyPr wrap="none" rtlCol="0">
            <a:spAutoFit/>
          </a:bodyPr>
          <a:lstStyle/>
          <a:p>
            <a:pPr algn="ctr"/>
            <a:r>
              <a:rPr kumimoji="1" lang="ja-JP" altLang="en-US" sz="1600" dirty="0"/>
              <a:t>先発医薬費品</a:t>
            </a:r>
            <a:endParaRPr kumimoji="1" lang="en-US" altLang="ja-JP" sz="1600" dirty="0"/>
          </a:p>
          <a:p>
            <a:pPr algn="ctr"/>
            <a:r>
              <a:rPr kumimoji="1" lang="ja-JP" altLang="en-US" sz="1600" dirty="0"/>
              <a:t>先発</a:t>
            </a:r>
            <a:r>
              <a:rPr kumimoji="1" lang="en-US" altLang="ja-JP" sz="1600" dirty="0"/>
              <a:t>(</a:t>
            </a:r>
            <a:r>
              <a:rPr kumimoji="1" lang="ja-JP" altLang="en-US" sz="1600" dirty="0"/>
              <a:t>変更不可</a:t>
            </a:r>
            <a:r>
              <a:rPr kumimoji="1" lang="en-US" altLang="ja-JP" sz="1600" dirty="0"/>
              <a:t>)</a:t>
            </a:r>
          </a:p>
          <a:p>
            <a:pPr algn="ctr"/>
            <a:r>
              <a:rPr kumimoji="1" lang="ja-JP" altLang="en-US" sz="1600" dirty="0"/>
              <a:t>一般名</a:t>
            </a:r>
            <a:r>
              <a:rPr kumimoji="1" lang="en-US" altLang="ja-JP" sz="1600" dirty="0"/>
              <a:t>(</a:t>
            </a:r>
            <a:r>
              <a:rPr kumimoji="1" lang="ja-JP" altLang="en-US" sz="1600" dirty="0"/>
              <a:t>銘柄指定</a:t>
            </a:r>
            <a:r>
              <a:rPr kumimoji="1" lang="en-US" altLang="ja-JP" sz="1600" dirty="0"/>
              <a:t>)</a:t>
            </a:r>
            <a:endParaRPr kumimoji="1" lang="ja-JP" altLang="en-US" sz="1600" dirty="0"/>
          </a:p>
        </p:txBody>
      </p:sp>
      <p:sp>
        <p:nvSpPr>
          <p:cNvPr id="33" name="大かっこ 32">
            <a:extLst>
              <a:ext uri="{FF2B5EF4-FFF2-40B4-BE49-F238E27FC236}">
                <a16:creationId xmlns:a16="http://schemas.microsoft.com/office/drawing/2014/main" id="{4A086986-6638-0377-A692-EC60C5FBE064}"/>
              </a:ext>
            </a:extLst>
          </p:cNvPr>
          <p:cNvSpPr/>
          <p:nvPr/>
        </p:nvSpPr>
        <p:spPr>
          <a:xfrm>
            <a:off x="2634687" y="5118468"/>
            <a:ext cx="1937311" cy="914400"/>
          </a:xfrm>
          <a:prstGeom prst="bracketPair">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8EBD58D6-65F1-4624-9342-45A04943629B}"/>
              </a:ext>
            </a:extLst>
          </p:cNvPr>
          <p:cNvSpPr txBox="1"/>
          <p:nvPr/>
        </p:nvSpPr>
        <p:spPr>
          <a:xfrm>
            <a:off x="4789246" y="5406390"/>
            <a:ext cx="1957587" cy="338554"/>
          </a:xfrm>
          <a:prstGeom prst="rect">
            <a:avLst/>
          </a:prstGeom>
          <a:noFill/>
        </p:spPr>
        <p:txBody>
          <a:bodyPr wrap="none" rtlCol="0">
            <a:spAutoFit/>
          </a:bodyPr>
          <a:lstStyle/>
          <a:p>
            <a:r>
              <a:rPr kumimoji="1" lang="en-US" altLang="ja-JP" sz="1600" dirty="0"/>
              <a:t>=</a:t>
            </a:r>
            <a:r>
              <a:rPr kumimoji="1" lang="ja-JP" altLang="en-US" sz="1600" dirty="0"/>
              <a:t> </a:t>
            </a:r>
            <a:r>
              <a:rPr kumimoji="1" lang="en-US" altLang="ja-JP" sz="1600" dirty="0"/>
              <a:t>(</a:t>
            </a:r>
            <a:r>
              <a:rPr kumimoji="1" lang="ja-JP" altLang="en-US" sz="1600" dirty="0"/>
              <a:t>処方</a:t>
            </a:r>
            <a:r>
              <a:rPr kumimoji="1" lang="en-US" altLang="ja-JP" sz="1600" dirty="0"/>
              <a:t>) </a:t>
            </a:r>
            <a:r>
              <a:rPr kumimoji="1" lang="ja-JP" altLang="en-US" sz="1600" dirty="0"/>
              <a:t>後発医薬品</a:t>
            </a:r>
            <a:endParaRPr kumimoji="1" lang="en-US" altLang="ja-JP" sz="1600" dirty="0"/>
          </a:p>
        </p:txBody>
      </p:sp>
      <p:cxnSp>
        <p:nvCxnSpPr>
          <p:cNvPr id="36" name="直線コネクタ 35">
            <a:extLst>
              <a:ext uri="{FF2B5EF4-FFF2-40B4-BE49-F238E27FC236}">
                <a16:creationId xmlns:a16="http://schemas.microsoft.com/office/drawing/2014/main" id="{DF7EB9D8-B466-DE79-374F-4B3749BC1D25}"/>
              </a:ext>
            </a:extLst>
          </p:cNvPr>
          <p:cNvCxnSpPr>
            <a:cxnSpLocks/>
          </p:cNvCxnSpPr>
          <p:nvPr/>
        </p:nvCxnSpPr>
        <p:spPr>
          <a:xfrm>
            <a:off x="2777563" y="5993012"/>
            <a:ext cx="1565837"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B6DCBB29-AD7B-F8E9-3E15-58A331C3C073}"/>
              </a:ext>
            </a:extLst>
          </p:cNvPr>
          <p:cNvSpPr txBox="1"/>
          <p:nvPr/>
        </p:nvSpPr>
        <p:spPr>
          <a:xfrm>
            <a:off x="3173976" y="6032868"/>
            <a:ext cx="3416320" cy="276999"/>
          </a:xfrm>
          <a:prstGeom prst="rect">
            <a:avLst/>
          </a:prstGeom>
          <a:noFill/>
        </p:spPr>
        <p:txBody>
          <a:bodyPr wrap="none" rtlCol="0">
            <a:spAutoFit/>
          </a:bodyPr>
          <a:lstStyle/>
          <a:p>
            <a:r>
              <a:rPr kumimoji="1" lang="ja-JP" altLang="en-US" sz="1200" b="1" dirty="0">
                <a:solidFill>
                  <a:srgbClr val="0070C0"/>
                </a:solidFill>
              </a:rPr>
              <a:t>⇒　ココを「変更不可」に変えられるのを措置</a:t>
            </a:r>
          </a:p>
        </p:txBody>
      </p:sp>
    </p:spTree>
    <p:extLst>
      <p:ext uri="{BB962C8B-B14F-4D97-AF65-F5344CB8AC3E}">
        <p14:creationId xmlns:p14="http://schemas.microsoft.com/office/powerpoint/2010/main" val="28003647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941B534-C5FF-7A68-37A0-D13B3E46B5B8}"/>
              </a:ext>
            </a:extLst>
          </p:cNvPr>
          <p:cNvSpPr txBox="1"/>
          <p:nvPr/>
        </p:nvSpPr>
        <p:spPr>
          <a:xfrm>
            <a:off x="548640" y="513805"/>
            <a:ext cx="2954655"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　診療報酬に対する理解</a:t>
            </a:r>
          </a:p>
        </p:txBody>
      </p:sp>
      <p:sp>
        <p:nvSpPr>
          <p:cNvPr id="4" name="正方形/長方形 3">
            <a:extLst>
              <a:ext uri="{FF2B5EF4-FFF2-40B4-BE49-F238E27FC236}">
                <a16:creationId xmlns:a16="http://schemas.microsoft.com/office/drawing/2014/main" id="{E7A82812-4789-9DD0-D877-0AEA15CF1E84}"/>
              </a:ext>
            </a:extLst>
          </p:cNvPr>
          <p:cNvSpPr/>
          <p:nvPr/>
        </p:nvSpPr>
        <p:spPr>
          <a:xfrm>
            <a:off x="634365" y="1114425"/>
            <a:ext cx="2251710" cy="369332"/>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処方箋料の引下げ</a:t>
            </a:r>
          </a:p>
        </p:txBody>
      </p:sp>
      <p:sp>
        <p:nvSpPr>
          <p:cNvPr id="5" name="テキスト ボックス 4">
            <a:extLst>
              <a:ext uri="{FF2B5EF4-FFF2-40B4-BE49-F238E27FC236}">
                <a16:creationId xmlns:a16="http://schemas.microsoft.com/office/drawing/2014/main" id="{7BA259B1-E6B8-043B-ADD5-975664B769B7}"/>
              </a:ext>
            </a:extLst>
          </p:cNvPr>
          <p:cNvSpPr txBox="1"/>
          <p:nvPr/>
        </p:nvSpPr>
        <p:spPr>
          <a:xfrm>
            <a:off x="673033" y="1676400"/>
            <a:ext cx="5660524" cy="954107"/>
          </a:xfrm>
          <a:prstGeom prst="rect">
            <a:avLst/>
          </a:prstGeom>
          <a:noFill/>
        </p:spPr>
        <p:txBody>
          <a:bodyPr wrap="none" rtlCol="0">
            <a:spAutoFit/>
          </a:bodyPr>
          <a:lstStyle/>
          <a:p>
            <a:r>
              <a:rPr kumimoji="1" lang="ja-JP" altLang="en-US" sz="1400" dirty="0">
                <a:latin typeface="+mj-ea"/>
                <a:ea typeface="+mj-ea"/>
              </a:rPr>
              <a:t>１　向精神薬他剤投与を行った場合　　・・・</a:t>
            </a:r>
            <a:r>
              <a:rPr kumimoji="1" lang="en-US" altLang="ja-JP" sz="1400" dirty="0">
                <a:latin typeface="+mj-ea"/>
                <a:ea typeface="+mj-ea"/>
              </a:rPr>
              <a:t>28</a:t>
            </a:r>
            <a:r>
              <a:rPr kumimoji="1" lang="ja-JP" altLang="en-US" sz="1400" dirty="0">
                <a:latin typeface="+mj-ea"/>
                <a:ea typeface="+mj-ea"/>
              </a:rPr>
              <a:t>点　　⇒　</a:t>
            </a:r>
            <a:r>
              <a:rPr kumimoji="1" lang="en-US" altLang="ja-JP" sz="1400" dirty="0">
                <a:latin typeface="+mj-ea"/>
                <a:ea typeface="+mj-ea"/>
              </a:rPr>
              <a:t>20</a:t>
            </a:r>
            <a:r>
              <a:rPr kumimoji="1" lang="ja-JP" altLang="en-US" sz="1400" dirty="0">
                <a:latin typeface="+mj-ea"/>
                <a:ea typeface="+mj-ea"/>
              </a:rPr>
              <a:t>点</a:t>
            </a:r>
            <a:endParaRPr kumimoji="1" lang="en-US" altLang="ja-JP" sz="1400" dirty="0">
              <a:latin typeface="+mj-ea"/>
              <a:ea typeface="+mj-ea"/>
            </a:endParaRPr>
          </a:p>
          <a:p>
            <a:r>
              <a:rPr kumimoji="1" lang="ja-JP" altLang="en-US" sz="1400" dirty="0">
                <a:latin typeface="+mj-ea"/>
                <a:ea typeface="+mj-ea"/>
              </a:rPr>
              <a:t>２　</a:t>
            </a:r>
            <a:r>
              <a:rPr kumimoji="1" lang="en-US" altLang="ja-JP" sz="1400" dirty="0">
                <a:latin typeface="+mj-ea"/>
                <a:ea typeface="+mj-ea"/>
              </a:rPr>
              <a:t>1</a:t>
            </a:r>
            <a:r>
              <a:rPr kumimoji="1" lang="ja-JP" altLang="en-US" sz="1400" dirty="0">
                <a:latin typeface="+mj-ea"/>
                <a:ea typeface="+mj-ea"/>
              </a:rPr>
              <a:t>以外の場合の他剤投与又は　　　 ・・・</a:t>
            </a:r>
            <a:r>
              <a:rPr kumimoji="1" lang="en-US" altLang="ja-JP" sz="1400" dirty="0">
                <a:latin typeface="+mj-ea"/>
                <a:ea typeface="+mj-ea"/>
              </a:rPr>
              <a:t>40</a:t>
            </a:r>
            <a:r>
              <a:rPr kumimoji="1" lang="ja-JP" altLang="en-US" sz="1400" dirty="0">
                <a:latin typeface="+mj-ea"/>
                <a:ea typeface="+mj-ea"/>
              </a:rPr>
              <a:t>点　　⇒　</a:t>
            </a:r>
            <a:r>
              <a:rPr kumimoji="1" lang="en-US" altLang="ja-JP" sz="1400" dirty="0">
                <a:latin typeface="+mj-ea"/>
                <a:ea typeface="+mj-ea"/>
              </a:rPr>
              <a:t>32</a:t>
            </a:r>
            <a:r>
              <a:rPr kumimoji="1" lang="ja-JP" altLang="en-US" sz="1400" dirty="0">
                <a:latin typeface="+mj-ea"/>
                <a:ea typeface="+mj-ea"/>
              </a:rPr>
              <a:t>点</a:t>
            </a:r>
            <a:endParaRPr kumimoji="1" lang="en-US" altLang="ja-JP" sz="1400" dirty="0">
              <a:latin typeface="+mj-ea"/>
              <a:ea typeface="+mj-ea"/>
            </a:endParaRPr>
          </a:p>
          <a:p>
            <a:r>
              <a:rPr kumimoji="1" lang="ja-JP" altLang="en-US" sz="1400" dirty="0">
                <a:latin typeface="+mj-ea"/>
                <a:ea typeface="+mj-ea"/>
              </a:rPr>
              <a:t>　　向精神薬長期処方を行った場合　</a:t>
            </a:r>
            <a:endParaRPr kumimoji="1" lang="en-US" altLang="ja-JP" sz="1400" dirty="0">
              <a:latin typeface="+mj-ea"/>
              <a:ea typeface="+mj-ea"/>
            </a:endParaRPr>
          </a:p>
          <a:p>
            <a:r>
              <a:rPr kumimoji="1" lang="ja-JP" altLang="en-US" sz="1400" dirty="0">
                <a:latin typeface="+mj-ea"/>
                <a:ea typeface="+mj-ea"/>
              </a:rPr>
              <a:t>３　１及び</a:t>
            </a:r>
            <a:r>
              <a:rPr kumimoji="1" lang="en-US" altLang="ja-JP" sz="1400" dirty="0">
                <a:latin typeface="+mj-ea"/>
                <a:ea typeface="+mj-ea"/>
              </a:rPr>
              <a:t>2</a:t>
            </a:r>
            <a:r>
              <a:rPr kumimoji="1" lang="ja-JP" altLang="en-US" sz="1400" dirty="0">
                <a:latin typeface="+mj-ea"/>
                <a:ea typeface="+mj-ea"/>
              </a:rPr>
              <a:t>以外の場合　　　　　　 　・・・</a:t>
            </a:r>
            <a:r>
              <a:rPr kumimoji="1" lang="en-US" altLang="ja-JP" sz="1400" dirty="0">
                <a:latin typeface="+mj-ea"/>
                <a:ea typeface="+mj-ea"/>
              </a:rPr>
              <a:t>68</a:t>
            </a:r>
            <a:r>
              <a:rPr kumimoji="1" lang="ja-JP" altLang="en-US" sz="1400" dirty="0">
                <a:latin typeface="+mj-ea"/>
                <a:ea typeface="+mj-ea"/>
              </a:rPr>
              <a:t>点　　⇒　</a:t>
            </a:r>
            <a:r>
              <a:rPr kumimoji="1" lang="en-US" altLang="ja-JP" sz="1400" dirty="0">
                <a:latin typeface="+mj-ea"/>
                <a:ea typeface="+mj-ea"/>
              </a:rPr>
              <a:t>60</a:t>
            </a:r>
            <a:r>
              <a:rPr kumimoji="1" lang="ja-JP" altLang="en-US" sz="1400" dirty="0">
                <a:latin typeface="+mj-ea"/>
                <a:ea typeface="+mj-ea"/>
              </a:rPr>
              <a:t>点</a:t>
            </a:r>
          </a:p>
        </p:txBody>
      </p:sp>
      <p:sp>
        <p:nvSpPr>
          <p:cNvPr id="6" name="右中かっこ 5">
            <a:extLst>
              <a:ext uri="{FF2B5EF4-FFF2-40B4-BE49-F238E27FC236}">
                <a16:creationId xmlns:a16="http://schemas.microsoft.com/office/drawing/2014/main" id="{542BF48B-3EE5-3259-C411-CE52B8A6CD86}"/>
              </a:ext>
            </a:extLst>
          </p:cNvPr>
          <p:cNvSpPr/>
          <p:nvPr/>
        </p:nvSpPr>
        <p:spPr>
          <a:xfrm>
            <a:off x="6333556" y="1762125"/>
            <a:ext cx="257743" cy="752475"/>
          </a:xfrm>
          <a:prstGeom prst="rightBrac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1121C9E4-2F76-5A6C-D055-B6A2BB37357A}"/>
              </a:ext>
            </a:extLst>
          </p:cNvPr>
          <p:cNvSpPr txBox="1"/>
          <p:nvPr/>
        </p:nvSpPr>
        <p:spPr>
          <a:xfrm>
            <a:off x="6686550" y="1999564"/>
            <a:ext cx="902811" cy="307777"/>
          </a:xfrm>
          <a:prstGeom prst="rect">
            <a:avLst/>
          </a:prstGeom>
          <a:noFill/>
        </p:spPr>
        <p:txBody>
          <a:bodyPr wrap="none" rtlCol="0">
            <a:spAutoFit/>
          </a:bodyPr>
          <a:lstStyle/>
          <a:p>
            <a:r>
              <a:rPr kumimoji="1" lang="ja-JP" altLang="en-US" sz="1400" dirty="0">
                <a:latin typeface="+mj-ea"/>
                <a:ea typeface="+mj-ea"/>
              </a:rPr>
              <a:t>各▲８点</a:t>
            </a:r>
          </a:p>
        </p:txBody>
      </p:sp>
      <p:sp>
        <p:nvSpPr>
          <p:cNvPr id="8" name="正方形/長方形 7">
            <a:extLst>
              <a:ext uri="{FF2B5EF4-FFF2-40B4-BE49-F238E27FC236}">
                <a16:creationId xmlns:a16="http://schemas.microsoft.com/office/drawing/2014/main" id="{C6ABA6DA-BE17-1F5F-614F-3EDB8776D65F}"/>
              </a:ext>
            </a:extLst>
          </p:cNvPr>
          <p:cNvSpPr/>
          <p:nvPr/>
        </p:nvSpPr>
        <p:spPr>
          <a:xfrm>
            <a:off x="634365" y="3257550"/>
            <a:ext cx="2251710" cy="369332"/>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一般名処方加算の見直し</a:t>
            </a:r>
          </a:p>
        </p:txBody>
      </p:sp>
      <p:sp>
        <p:nvSpPr>
          <p:cNvPr id="9" name="テキスト ボックス 8">
            <a:extLst>
              <a:ext uri="{FF2B5EF4-FFF2-40B4-BE49-F238E27FC236}">
                <a16:creationId xmlns:a16="http://schemas.microsoft.com/office/drawing/2014/main" id="{86C6BD96-3B1E-98AB-E445-46EF095A38B1}"/>
              </a:ext>
            </a:extLst>
          </p:cNvPr>
          <p:cNvSpPr txBox="1"/>
          <p:nvPr/>
        </p:nvSpPr>
        <p:spPr>
          <a:xfrm>
            <a:off x="673033" y="3856019"/>
            <a:ext cx="4067139" cy="523220"/>
          </a:xfrm>
          <a:prstGeom prst="rect">
            <a:avLst/>
          </a:prstGeom>
          <a:noFill/>
        </p:spPr>
        <p:txBody>
          <a:bodyPr wrap="none" rtlCol="0">
            <a:spAutoFit/>
          </a:bodyPr>
          <a:lstStyle/>
          <a:p>
            <a:r>
              <a:rPr kumimoji="1" lang="ja-JP" altLang="en-US" sz="1400" dirty="0">
                <a:latin typeface="+mj-ea"/>
                <a:ea typeface="+mj-ea"/>
              </a:rPr>
              <a:t>一般名処方加算１　　・・・７点　　⇒　</a:t>
            </a:r>
            <a:r>
              <a:rPr kumimoji="1" lang="en-US" altLang="ja-JP" sz="1400" dirty="0">
                <a:latin typeface="+mj-ea"/>
                <a:ea typeface="+mj-ea"/>
              </a:rPr>
              <a:t>10</a:t>
            </a:r>
            <a:r>
              <a:rPr kumimoji="1" lang="ja-JP" altLang="en-US" sz="1400" dirty="0">
                <a:latin typeface="+mj-ea"/>
                <a:ea typeface="+mj-ea"/>
              </a:rPr>
              <a:t>点</a:t>
            </a:r>
            <a:endParaRPr kumimoji="1" lang="en-US" altLang="ja-JP" sz="1400" dirty="0">
              <a:latin typeface="+mj-ea"/>
              <a:ea typeface="+mj-ea"/>
            </a:endParaRPr>
          </a:p>
          <a:p>
            <a:r>
              <a:rPr kumimoji="1" lang="ja-JP" altLang="en-US" sz="1400" dirty="0">
                <a:latin typeface="+mj-ea"/>
                <a:ea typeface="+mj-ea"/>
              </a:rPr>
              <a:t>一般名処方加算２　　・・・５点　　⇒　  </a:t>
            </a:r>
            <a:r>
              <a:rPr kumimoji="1" lang="en-US" altLang="ja-JP" sz="1400" dirty="0">
                <a:latin typeface="+mj-ea"/>
                <a:ea typeface="+mj-ea"/>
              </a:rPr>
              <a:t>8</a:t>
            </a:r>
            <a:r>
              <a:rPr kumimoji="1" lang="ja-JP" altLang="en-US" sz="1400" dirty="0">
                <a:latin typeface="+mj-ea"/>
                <a:ea typeface="+mj-ea"/>
              </a:rPr>
              <a:t>点</a:t>
            </a:r>
          </a:p>
        </p:txBody>
      </p:sp>
      <p:sp>
        <p:nvSpPr>
          <p:cNvPr id="10" name="右中かっこ 9">
            <a:extLst>
              <a:ext uri="{FF2B5EF4-FFF2-40B4-BE49-F238E27FC236}">
                <a16:creationId xmlns:a16="http://schemas.microsoft.com/office/drawing/2014/main" id="{69C7DBA4-D0C7-2BE8-834E-B3FB0F57622D}"/>
              </a:ext>
            </a:extLst>
          </p:cNvPr>
          <p:cNvSpPr/>
          <p:nvPr/>
        </p:nvSpPr>
        <p:spPr>
          <a:xfrm>
            <a:off x="4740172" y="4003002"/>
            <a:ext cx="257743" cy="254674"/>
          </a:xfrm>
          <a:prstGeom prst="rightBrac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9AC94451-D809-61C9-82C8-B5C8AD7209BC}"/>
              </a:ext>
            </a:extLst>
          </p:cNvPr>
          <p:cNvSpPr txBox="1"/>
          <p:nvPr/>
        </p:nvSpPr>
        <p:spPr>
          <a:xfrm>
            <a:off x="4997915" y="4010680"/>
            <a:ext cx="902811" cy="307777"/>
          </a:xfrm>
          <a:prstGeom prst="rect">
            <a:avLst/>
          </a:prstGeom>
          <a:noFill/>
        </p:spPr>
        <p:txBody>
          <a:bodyPr wrap="none" rtlCol="0">
            <a:spAutoFit/>
          </a:bodyPr>
          <a:lstStyle/>
          <a:p>
            <a:r>
              <a:rPr kumimoji="1" lang="ja-JP" altLang="en-US" sz="1400" dirty="0">
                <a:latin typeface="+mj-ea"/>
                <a:ea typeface="+mj-ea"/>
              </a:rPr>
              <a:t>各＋３点</a:t>
            </a:r>
          </a:p>
        </p:txBody>
      </p:sp>
      <p:sp>
        <p:nvSpPr>
          <p:cNvPr id="12" name="正方形/長方形 11">
            <a:extLst>
              <a:ext uri="{FF2B5EF4-FFF2-40B4-BE49-F238E27FC236}">
                <a16:creationId xmlns:a16="http://schemas.microsoft.com/office/drawing/2014/main" id="{D3499026-C87D-6400-4270-6224A2717F77}"/>
              </a:ext>
            </a:extLst>
          </p:cNvPr>
          <p:cNvSpPr/>
          <p:nvPr/>
        </p:nvSpPr>
        <p:spPr>
          <a:xfrm>
            <a:off x="634365" y="4753453"/>
            <a:ext cx="2251710" cy="369332"/>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一般名処方加算</a:t>
            </a:r>
          </a:p>
        </p:txBody>
      </p:sp>
      <p:sp>
        <p:nvSpPr>
          <p:cNvPr id="14" name="テキスト ボックス 13">
            <a:extLst>
              <a:ext uri="{FF2B5EF4-FFF2-40B4-BE49-F238E27FC236}">
                <a16:creationId xmlns:a16="http://schemas.microsoft.com/office/drawing/2014/main" id="{B07365BB-76D3-9D2C-B5AA-44E7A7F8543F}"/>
              </a:ext>
            </a:extLst>
          </p:cNvPr>
          <p:cNvSpPr txBox="1"/>
          <p:nvPr/>
        </p:nvSpPr>
        <p:spPr>
          <a:xfrm>
            <a:off x="634365" y="5199579"/>
            <a:ext cx="8242935" cy="830997"/>
          </a:xfrm>
          <a:prstGeom prst="rect">
            <a:avLst/>
          </a:prstGeom>
          <a:noFill/>
        </p:spPr>
        <p:txBody>
          <a:bodyPr wrap="square">
            <a:spAutoFit/>
          </a:bodyPr>
          <a:lstStyle/>
          <a:p>
            <a:r>
              <a:rPr lang="ja-JP" altLang="en-US" sz="1200" dirty="0"/>
              <a:t>後発医薬品のある医薬品について、薬価基準に収載されている品名に代えて、一般名処方による処 方箋を交付した場合に限り算定できるものである。交付した処方箋に含まれる医薬品のう ち、後発医薬品のある全ての医薬品（２品目以上の場合に限る。）が一般名処方されてい る場合には一般名処方加算１を、１品目でも一般名処方されたものが含まれている場合に は一般名処方加算２を、処方箋の交付１回につきそれぞれ加算する。</a:t>
            </a:r>
          </a:p>
        </p:txBody>
      </p:sp>
      <p:sp>
        <p:nvSpPr>
          <p:cNvPr id="15" name="正方形/長方形 14">
            <a:extLst>
              <a:ext uri="{FF2B5EF4-FFF2-40B4-BE49-F238E27FC236}">
                <a16:creationId xmlns:a16="http://schemas.microsoft.com/office/drawing/2014/main" id="{28D14F36-C75E-50AA-0C79-649AAB51EDE1}"/>
              </a:ext>
            </a:extLst>
          </p:cNvPr>
          <p:cNvSpPr/>
          <p:nvPr/>
        </p:nvSpPr>
        <p:spPr>
          <a:xfrm>
            <a:off x="634365" y="5122785"/>
            <a:ext cx="8170639" cy="1012271"/>
          </a:xfrm>
          <a:prstGeom prst="rect">
            <a:avLst/>
          </a:prstGeom>
          <a:noFill/>
          <a:ln w="28575">
            <a:solidFill>
              <a:schemeClr val="bg1">
                <a:lumMod val="6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ndParaRPr>
          </a:p>
        </p:txBody>
      </p:sp>
      <p:sp>
        <p:nvSpPr>
          <p:cNvPr id="16" name="テキスト ボックス 15">
            <a:extLst>
              <a:ext uri="{FF2B5EF4-FFF2-40B4-BE49-F238E27FC236}">
                <a16:creationId xmlns:a16="http://schemas.microsoft.com/office/drawing/2014/main" id="{E75E0047-CCE9-D689-7EF6-72E75D24507E}"/>
              </a:ext>
            </a:extLst>
          </p:cNvPr>
          <p:cNvSpPr txBox="1"/>
          <p:nvPr/>
        </p:nvSpPr>
        <p:spPr>
          <a:xfrm>
            <a:off x="634365" y="2758918"/>
            <a:ext cx="4523995" cy="261610"/>
          </a:xfrm>
          <a:prstGeom prst="rect">
            <a:avLst/>
          </a:prstGeom>
          <a:noFill/>
        </p:spPr>
        <p:txBody>
          <a:bodyPr wrap="none" rtlCol="0">
            <a:spAutoFit/>
          </a:bodyPr>
          <a:lstStyle/>
          <a:p>
            <a:r>
              <a:rPr kumimoji="1" lang="en-US" altLang="ja-JP" sz="1100" dirty="0">
                <a:latin typeface="+mj-ea"/>
                <a:ea typeface="+mj-ea"/>
              </a:rPr>
              <a:t>※7</a:t>
            </a:r>
            <a:r>
              <a:rPr kumimoji="1" lang="ja-JP" altLang="en-US" sz="1100" dirty="0">
                <a:latin typeface="+mj-ea"/>
                <a:ea typeface="+mj-ea"/>
              </a:rPr>
              <a:t>種類以上の内服薬の投薬を行った場合は「２」</a:t>
            </a:r>
            <a:r>
              <a:rPr kumimoji="1" lang="en-US" altLang="ja-JP" sz="1100" dirty="0">
                <a:latin typeface="+mj-ea"/>
                <a:ea typeface="+mj-ea"/>
              </a:rPr>
              <a:t>(32</a:t>
            </a:r>
            <a:r>
              <a:rPr kumimoji="1" lang="ja-JP" altLang="en-US" sz="1100" dirty="0">
                <a:latin typeface="+mj-ea"/>
                <a:ea typeface="+mj-ea"/>
              </a:rPr>
              <a:t>点</a:t>
            </a:r>
            <a:r>
              <a:rPr kumimoji="1" lang="en-US" altLang="ja-JP" sz="1100" dirty="0">
                <a:latin typeface="+mj-ea"/>
                <a:ea typeface="+mj-ea"/>
              </a:rPr>
              <a:t>)</a:t>
            </a:r>
            <a:r>
              <a:rPr kumimoji="1" lang="ja-JP" altLang="en-US" sz="1100" dirty="0">
                <a:latin typeface="+mj-ea"/>
                <a:ea typeface="+mj-ea"/>
              </a:rPr>
              <a:t>を算定する</a:t>
            </a:r>
          </a:p>
        </p:txBody>
      </p:sp>
    </p:spTree>
    <p:extLst>
      <p:ext uri="{BB962C8B-B14F-4D97-AF65-F5344CB8AC3E}">
        <p14:creationId xmlns:p14="http://schemas.microsoft.com/office/powerpoint/2010/main" val="26579803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3664E11-B00E-A1C1-7B11-BF8BFC66D1FE}"/>
              </a:ext>
            </a:extLst>
          </p:cNvPr>
          <p:cNvSpPr txBox="1"/>
          <p:nvPr/>
        </p:nvSpPr>
        <p:spPr>
          <a:xfrm>
            <a:off x="548640" y="513805"/>
            <a:ext cx="2954655"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　診療報酬に対する理解</a:t>
            </a:r>
          </a:p>
        </p:txBody>
      </p:sp>
      <p:sp>
        <p:nvSpPr>
          <p:cNvPr id="4" name="テキスト ボックス 3">
            <a:extLst>
              <a:ext uri="{FF2B5EF4-FFF2-40B4-BE49-F238E27FC236}">
                <a16:creationId xmlns:a16="http://schemas.microsoft.com/office/drawing/2014/main" id="{1ED29F74-87DC-9204-36E9-F60337ACEF4E}"/>
              </a:ext>
            </a:extLst>
          </p:cNvPr>
          <p:cNvSpPr txBox="1"/>
          <p:nvPr/>
        </p:nvSpPr>
        <p:spPr>
          <a:xfrm>
            <a:off x="767715" y="1211848"/>
            <a:ext cx="7795260" cy="338554"/>
          </a:xfrm>
          <a:prstGeom prst="rect">
            <a:avLst/>
          </a:prstGeom>
          <a:noFill/>
        </p:spPr>
        <p:txBody>
          <a:bodyPr wrap="square">
            <a:spAutoFit/>
          </a:bodyPr>
          <a:lstStyle/>
          <a:p>
            <a:r>
              <a:rPr lang="ja-JP" altLang="en-US" sz="1600" dirty="0">
                <a:latin typeface="+mj-ea"/>
                <a:ea typeface="+mj-ea"/>
              </a:rPr>
              <a:t>生活習慣病を中心とした管理料、</a:t>
            </a:r>
            <a:r>
              <a:rPr lang="ja-JP" altLang="en-US" sz="1600" b="1" dirty="0">
                <a:latin typeface="+mj-ea"/>
                <a:ea typeface="+mj-ea"/>
              </a:rPr>
              <a:t>処方箋料等の再編</a:t>
            </a:r>
            <a:r>
              <a:rPr lang="ja-JP" altLang="en-US" sz="1600" dirty="0">
                <a:latin typeface="+mj-ea"/>
                <a:ea typeface="+mj-ea"/>
              </a:rPr>
              <a:t>等の効率化・適正化 ▲</a:t>
            </a:r>
            <a:r>
              <a:rPr lang="en-US" altLang="ja-JP" sz="1600" dirty="0">
                <a:latin typeface="+mj-ea"/>
                <a:ea typeface="+mj-ea"/>
              </a:rPr>
              <a:t>0.25</a:t>
            </a:r>
            <a:r>
              <a:rPr lang="ja-JP" altLang="en-US" sz="1600" dirty="0">
                <a:latin typeface="+mj-ea"/>
                <a:ea typeface="+mj-ea"/>
              </a:rPr>
              <a:t>％</a:t>
            </a:r>
          </a:p>
        </p:txBody>
      </p:sp>
      <p:sp>
        <p:nvSpPr>
          <p:cNvPr id="5" name="正方形/長方形 4">
            <a:extLst>
              <a:ext uri="{FF2B5EF4-FFF2-40B4-BE49-F238E27FC236}">
                <a16:creationId xmlns:a16="http://schemas.microsoft.com/office/drawing/2014/main" id="{AB613249-DB0E-E895-2EB9-803E5576EEF7}"/>
              </a:ext>
            </a:extLst>
          </p:cNvPr>
          <p:cNvSpPr/>
          <p:nvPr/>
        </p:nvSpPr>
        <p:spPr>
          <a:xfrm>
            <a:off x="657225" y="1066800"/>
            <a:ext cx="7905750" cy="619125"/>
          </a:xfrm>
          <a:prstGeom prst="rect">
            <a:avLst/>
          </a:prstGeom>
          <a:noFill/>
          <a:ln w="28575">
            <a:solidFill>
              <a:schemeClr val="bg1">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96C553D3-DC02-3B16-A27D-20FAC2548F30}"/>
              </a:ext>
            </a:extLst>
          </p:cNvPr>
          <p:cNvSpPr txBox="1"/>
          <p:nvPr/>
        </p:nvSpPr>
        <p:spPr>
          <a:xfrm>
            <a:off x="657225" y="1869588"/>
            <a:ext cx="6955750" cy="461665"/>
          </a:xfrm>
          <a:prstGeom prst="rect">
            <a:avLst/>
          </a:prstGeom>
          <a:noFill/>
        </p:spPr>
        <p:txBody>
          <a:bodyPr wrap="none" rtlCol="0">
            <a:spAutoFit/>
          </a:bodyPr>
          <a:lstStyle/>
          <a:p>
            <a:r>
              <a:rPr kumimoji="1" lang="ja-JP" altLang="en-US" sz="2400" b="1" dirty="0"/>
              <a:t>特定疾患療養管理料　</a:t>
            </a:r>
            <a:r>
              <a:rPr kumimoji="1" lang="ja-JP" altLang="en-US" dirty="0"/>
              <a:t>から　</a:t>
            </a:r>
            <a:r>
              <a:rPr kumimoji="1" lang="ja-JP" altLang="en-US" sz="2400" b="1" dirty="0"/>
              <a:t>生活習慣病管理料　</a:t>
            </a:r>
            <a:r>
              <a:rPr kumimoji="1" lang="ja-JP" altLang="en-US" dirty="0"/>
              <a:t>へ</a:t>
            </a:r>
          </a:p>
        </p:txBody>
      </p:sp>
      <p:sp>
        <p:nvSpPr>
          <p:cNvPr id="7" name="正方形/長方形 6">
            <a:extLst>
              <a:ext uri="{FF2B5EF4-FFF2-40B4-BE49-F238E27FC236}">
                <a16:creationId xmlns:a16="http://schemas.microsoft.com/office/drawing/2014/main" id="{0EE16DBD-22E3-B610-62BF-DE70238D90FC}"/>
              </a:ext>
            </a:extLst>
          </p:cNvPr>
          <p:cNvSpPr/>
          <p:nvPr/>
        </p:nvSpPr>
        <p:spPr>
          <a:xfrm>
            <a:off x="711517" y="2790825"/>
            <a:ext cx="1314450" cy="333375"/>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イメージ</a:t>
            </a:r>
          </a:p>
        </p:txBody>
      </p:sp>
      <p:sp>
        <p:nvSpPr>
          <p:cNvPr id="8" name="テキスト ボックス 7">
            <a:extLst>
              <a:ext uri="{FF2B5EF4-FFF2-40B4-BE49-F238E27FC236}">
                <a16:creationId xmlns:a16="http://schemas.microsoft.com/office/drawing/2014/main" id="{872EC2F6-0700-E432-C2BF-7BF9E964910E}"/>
              </a:ext>
            </a:extLst>
          </p:cNvPr>
          <p:cNvSpPr txBox="1"/>
          <p:nvPr/>
        </p:nvSpPr>
        <p:spPr>
          <a:xfrm>
            <a:off x="2181225" y="2790825"/>
            <a:ext cx="5109091" cy="338554"/>
          </a:xfrm>
          <a:prstGeom prst="rect">
            <a:avLst/>
          </a:prstGeom>
          <a:noFill/>
        </p:spPr>
        <p:txBody>
          <a:bodyPr wrap="none" rtlCol="0">
            <a:spAutoFit/>
          </a:bodyPr>
          <a:lstStyle/>
          <a:p>
            <a:r>
              <a:rPr kumimoji="1" lang="ja-JP" altLang="en-US" sz="1600" dirty="0"/>
              <a:t>服薬管理指導料　から　かかりつけ薬剤師指導料　へ</a:t>
            </a:r>
          </a:p>
        </p:txBody>
      </p:sp>
      <p:sp>
        <p:nvSpPr>
          <p:cNvPr id="9" name="正方形/長方形 8">
            <a:extLst>
              <a:ext uri="{FF2B5EF4-FFF2-40B4-BE49-F238E27FC236}">
                <a16:creationId xmlns:a16="http://schemas.microsoft.com/office/drawing/2014/main" id="{0586CF5D-F073-64EA-EC89-E4CC96A95702}"/>
              </a:ext>
            </a:extLst>
          </p:cNvPr>
          <p:cNvSpPr/>
          <p:nvPr/>
        </p:nvSpPr>
        <p:spPr>
          <a:xfrm>
            <a:off x="711517" y="3583772"/>
            <a:ext cx="1850708" cy="369332"/>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特定疾患療養管理料</a:t>
            </a:r>
          </a:p>
        </p:txBody>
      </p:sp>
      <p:sp>
        <p:nvSpPr>
          <p:cNvPr id="10" name="テキスト ボックス 9">
            <a:extLst>
              <a:ext uri="{FF2B5EF4-FFF2-40B4-BE49-F238E27FC236}">
                <a16:creationId xmlns:a16="http://schemas.microsoft.com/office/drawing/2014/main" id="{282F9226-DD7D-A659-EB88-62D43506B941}"/>
              </a:ext>
            </a:extLst>
          </p:cNvPr>
          <p:cNvSpPr txBox="1"/>
          <p:nvPr/>
        </p:nvSpPr>
        <p:spPr>
          <a:xfrm>
            <a:off x="711517" y="2272097"/>
            <a:ext cx="2807179" cy="307777"/>
          </a:xfrm>
          <a:prstGeom prst="rect">
            <a:avLst/>
          </a:prstGeom>
          <a:noFill/>
        </p:spPr>
        <p:txBody>
          <a:bodyPr wrap="none" rtlCol="0">
            <a:spAutoFit/>
          </a:bodyPr>
          <a:lstStyle/>
          <a:p>
            <a:r>
              <a:rPr kumimoji="1" lang="en-US" altLang="ja-JP" sz="1400" dirty="0"/>
              <a:t>(</a:t>
            </a:r>
            <a:r>
              <a:rPr kumimoji="1" lang="ja-JP" altLang="en-US" sz="1400" dirty="0"/>
              <a:t>糖尿病・高血圧症・脂質異常症</a:t>
            </a:r>
            <a:r>
              <a:rPr kumimoji="1" lang="en-US" altLang="ja-JP" sz="1400" dirty="0"/>
              <a:t>)</a:t>
            </a:r>
            <a:endParaRPr kumimoji="1" lang="ja-JP" altLang="en-US" sz="1400" dirty="0"/>
          </a:p>
        </p:txBody>
      </p:sp>
      <p:sp>
        <p:nvSpPr>
          <p:cNvPr id="11" name="テキスト ボックス 10">
            <a:extLst>
              <a:ext uri="{FF2B5EF4-FFF2-40B4-BE49-F238E27FC236}">
                <a16:creationId xmlns:a16="http://schemas.microsoft.com/office/drawing/2014/main" id="{841E9BEA-0E13-29B6-0EAA-B2F1F815E61A}"/>
              </a:ext>
            </a:extLst>
          </p:cNvPr>
          <p:cNvSpPr txBox="1"/>
          <p:nvPr/>
        </p:nvSpPr>
        <p:spPr>
          <a:xfrm>
            <a:off x="2705100" y="3614550"/>
            <a:ext cx="5314275" cy="338554"/>
          </a:xfrm>
          <a:prstGeom prst="rect">
            <a:avLst/>
          </a:prstGeom>
          <a:noFill/>
        </p:spPr>
        <p:txBody>
          <a:bodyPr wrap="none" rtlCol="0">
            <a:spAutoFit/>
          </a:bodyPr>
          <a:lstStyle/>
          <a:p>
            <a:r>
              <a:rPr kumimoji="1" lang="ja-JP" altLang="en-US" sz="1600" dirty="0"/>
              <a:t>治療計画に基づき治療上必要な管理を行った場合に算定</a:t>
            </a:r>
          </a:p>
        </p:txBody>
      </p:sp>
      <p:sp>
        <p:nvSpPr>
          <p:cNvPr id="12" name="正方形/長方形 11">
            <a:extLst>
              <a:ext uri="{FF2B5EF4-FFF2-40B4-BE49-F238E27FC236}">
                <a16:creationId xmlns:a16="http://schemas.microsoft.com/office/drawing/2014/main" id="{0721BCAF-0016-8BD7-2360-B2202BD8AE21}"/>
              </a:ext>
            </a:extLst>
          </p:cNvPr>
          <p:cNvSpPr/>
          <p:nvPr/>
        </p:nvSpPr>
        <p:spPr>
          <a:xfrm>
            <a:off x="711517" y="4660981"/>
            <a:ext cx="1850708" cy="369332"/>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t>生活習慣病管理料</a:t>
            </a:r>
          </a:p>
        </p:txBody>
      </p:sp>
      <p:sp>
        <p:nvSpPr>
          <p:cNvPr id="13" name="テキスト ボックス 12">
            <a:extLst>
              <a:ext uri="{FF2B5EF4-FFF2-40B4-BE49-F238E27FC236}">
                <a16:creationId xmlns:a16="http://schemas.microsoft.com/office/drawing/2014/main" id="{E59A5CFC-784A-AD32-54AE-A5BA52B34138}"/>
              </a:ext>
            </a:extLst>
          </p:cNvPr>
          <p:cNvSpPr txBox="1"/>
          <p:nvPr/>
        </p:nvSpPr>
        <p:spPr>
          <a:xfrm>
            <a:off x="2705099" y="4707148"/>
            <a:ext cx="5519460" cy="338554"/>
          </a:xfrm>
          <a:prstGeom prst="rect">
            <a:avLst/>
          </a:prstGeom>
          <a:noFill/>
        </p:spPr>
        <p:txBody>
          <a:bodyPr wrap="none" rtlCol="0">
            <a:spAutoFit/>
          </a:bodyPr>
          <a:lstStyle/>
          <a:p>
            <a:r>
              <a:rPr kumimoji="1" lang="ja-JP" altLang="en-US" sz="1600" dirty="0"/>
              <a:t>治療計画を作成し、患者の同意を得ると共に</a:t>
            </a:r>
            <a:r>
              <a:rPr kumimoji="1" lang="ja-JP" altLang="en-US" sz="1600" b="1" dirty="0">
                <a:solidFill>
                  <a:srgbClr val="FF6565"/>
                </a:solidFill>
              </a:rPr>
              <a:t>計画書に署名</a:t>
            </a:r>
          </a:p>
        </p:txBody>
      </p:sp>
      <p:sp>
        <p:nvSpPr>
          <p:cNvPr id="14" name="テキスト ボックス 13">
            <a:extLst>
              <a:ext uri="{FF2B5EF4-FFF2-40B4-BE49-F238E27FC236}">
                <a16:creationId xmlns:a16="http://schemas.microsoft.com/office/drawing/2014/main" id="{00818D81-8D56-5512-1AAB-B5492A3C33A5}"/>
              </a:ext>
            </a:extLst>
          </p:cNvPr>
          <p:cNvSpPr txBox="1"/>
          <p:nvPr/>
        </p:nvSpPr>
        <p:spPr>
          <a:xfrm>
            <a:off x="949402" y="3989598"/>
            <a:ext cx="1165704" cy="276999"/>
          </a:xfrm>
          <a:prstGeom prst="rect">
            <a:avLst/>
          </a:prstGeom>
          <a:noFill/>
        </p:spPr>
        <p:txBody>
          <a:bodyPr wrap="none" rtlCol="0">
            <a:spAutoFit/>
          </a:bodyPr>
          <a:lstStyle/>
          <a:p>
            <a:r>
              <a:rPr kumimoji="1" lang="en-US" altLang="ja-JP" sz="1200" dirty="0">
                <a:latin typeface="+mj-ea"/>
                <a:ea typeface="+mj-ea"/>
              </a:rPr>
              <a:t>(</a:t>
            </a:r>
            <a:r>
              <a:rPr kumimoji="1" lang="ja-JP" altLang="en-US" sz="1200" dirty="0">
                <a:latin typeface="+mj-ea"/>
                <a:ea typeface="+mj-ea"/>
              </a:rPr>
              <a:t>月</a:t>
            </a:r>
            <a:r>
              <a:rPr kumimoji="1" lang="en-US" altLang="ja-JP" sz="1200" dirty="0">
                <a:latin typeface="+mj-ea"/>
                <a:ea typeface="+mj-ea"/>
              </a:rPr>
              <a:t>2</a:t>
            </a:r>
            <a:r>
              <a:rPr kumimoji="1" lang="ja-JP" altLang="en-US" sz="1200" dirty="0">
                <a:latin typeface="+mj-ea"/>
                <a:ea typeface="+mj-ea"/>
              </a:rPr>
              <a:t>回</a:t>
            </a:r>
            <a:r>
              <a:rPr kumimoji="1" lang="en-US" altLang="ja-JP" sz="1200" dirty="0">
                <a:latin typeface="+mj-ea"/>
                <a:ea typeface="+mj-ea"/>
              </a:rPr>
              <a:t>225</a:t>
            </a:r>
            <a:r>
              <a:rPr kumimoji="1" lang="ja-JP" altLang="en-US" sz="1200" dirty="0">
                <a:latin typeface="+mj-ea"/>
                <a:ea typeface="+mj-ea"/>
              </a:rPr>
              <a:t>点</a:t>
            </a:r>
            <a:r>
              <a:rPr kumimoji="1" lang="en-US" altLang="ja-JP" sz="1200" dirty="0">
                <a:latin typeface="+mj-ea"/>
                <a:ea typeface="+mj-ea"/>
              </a:rPr>
              <a:t>)</a:t>
            </a:r>
            <a:endParaRPr kumimoji="1" lang="ja-JP" altLang="en-US" sz="1200" dirty="0">
              <a:latin typeface="+mj-ea"/>
              <a:ea typeface="+mj-ea"/>
            </a:endParaRPr>
          </a:p>
        </p:txBody>
      </p:sp>
      <p:sp>
        <p:nvSpPr>
          <p:cNvPr id="15" name="テキスト ボックス 14">
            <a:extLst>
              <a:ext uri="{FF2B5EF4-FFF2-40B4-BE49-F238E27FC236}">
                <a16:creationId xmlns:a16="http://schemas.microsoft.com/office/drawing/2014/main" id="{5AC62F37-170A-1931-73C3-71BDEEDEF2D4}"/>
              </a:ext>
            </a:extLst>
          </p:cNvPr>
          <p:cNvSpPr txBox="1"/>
          <p:nvPr/>
        </p:nvSpPr>
        <p:spPr>
          <a:xfrm>
            <a:off x="816608" y="5045702"/>
            <a:ext cx="1762021" cy="276999"/>
          </a:xfrm>
          <a:prstGeom prst="rect">
            <a:avLst/>
          </a:prstGeom>
          <a:noFill/>
        </p:spPr>
        <p:txBody>
          <a:bodyPr wrap="none" rtlCol="0">
            <a:spAutoFit/>
          </a:bodyPr>
          <a:lstStyle/>
          <a:p>
            <a:r>
              <a:rPr kumimoji="1" lang="en-US" altLang="ja-JP" sz="1200" dirty="0">
                <a:latin typeface="+mj-ea"/>
                <a:ea typeface="+mj-ea"/>
              </a:rPr>
              <a:t>(</a:t>
            </a:r>
            <a:r>
              <a:rPr kumimoji="1" lang="ja-JP" altLang="en-US" sz="1200" dirty="0">
                <a:latin typeface="+mj-ea"/>
                <a:ea typeface="+mj-ea"/>
              </a:rPr>
              <a:t>月</a:t>
            </a:r>
            <a:r>
              <a:rPr kumimoji="1" lang="en-US" altLang="ja-JP" sz="1200" dirty="0">
                <a:latin typeface="+mj-ea"/>
                <a:ea typeface="+mj-ea"/>
              </a:rPr>
              <a:t>1</a:t>
            </a:r>
            <a:r>
              <a:rPr kumimoji="1" lang="ja-JP" altLang="en-US" sz="1200" dirty="0">
                <a:latin typeface="+mj-ea"/>
                <a:ea typeface="+mj-ea"/>
              </a:rPr>
              <a:t>回　</a:t>
            </a:r>
            <a:r>
              <a:rPr kumimoji="1" lang="en-US" altLang="ja-JP" sz="1200" dirty="0">
                <a:latin typeface="+mj-ea"/>
                <a:ea typeface="+mj-ea"/>
              </a:rPr>
              <a:t>333</a:t>
            </a:r>
            <a:r>
              <a:rPr kumimoji="1" lang="ja-JP" altLang="en-US" sz="1200" dirty="0">
                <a:latin typeface="+mj-ea"/>
                <a:ea typeface="+mj-ea"/>
              </a:rPr>
              <a:t>～</a:t>
            </a:r>
            <a:r>
              <a:rPr kumimoji="1" lang="en-US" altLang="ja-JP" sz="1200" dirty="0">
                <a:latin typeface="+mj-ea"/>
                <a:ea typeface="+mj-ea"/>
              </a:rPr>
              <a:t>760</a:t>
            </a:r>
            <a:r>
              <a:rPr kumimoji="1" lang="ja-JP" altLang="en-US" sz="1200" dirty="0">
                <a:latin typeface="+mj-ea"/>
                <a:ea typeface="+mj-ea"/>
              </a:rPr>
              <a:t>点</a:t>
            </a:r>
            <a:r>
              <a:rPr kumimoji="1" lang="en-US" altLang="ja-JP" sz="1200" dirty="0">
                <a:latin typeface="+mj-ea"/>
                <a:ea typeface="+mj-ea"/>
              </a:rPr>
              <a:t>)</a:t>
            </a:r>
            <a:endParaRPr kumimoji="1" lang="ja-JP" altLang="en-US" sz="1200" dirty="0">
              <a:latin typeface="+mj-ea"/>
              <a:ea typeface="+mj-ea"/>
            </a:endParaRPr>
          </a:p>
        </p:txBody>
      </p:sp>
    </p:spTree>
    <p:extLst>
      <p:ext uri="{BB962C8B-B14F-4D97-AF65-F5344CB8AC3E}">
        <p14:creationId xmlns:p14="http://schemas.microsoft.com/office/powerpoint/2010/main" val="20502065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a:extLst>
              <a:ext uri="{FF2B5EF4-FFF2-40B4-BE49-F238E27FC236}">
                <a16:creationId xmlns:a16="http://schemas.microsoft.com/office/drawing/2014/main" id="{3DA5D2B8-4849-FA59-B4F2-504644CE2DB6}"/>
              </a:ext>
            </a:extLst>
          </p:cNvPr>
          <p:cNvGraphicFramePr>
            <a:graphicFrameLocks/>
          </p:cNvGraphicFramePr>
          <p:nvPr/>
        </p:nvGraphicFramePr>
        <p:xfrm>
          <a:off x="-23335" y="1492250"/>
          <a:ext cx="3392330" cy="4827587"/>
        </p:xfrm>
        <a:graphic>
          <a:graphicData uri="http://schemas.openxmlformats.org/drawingml/2006/chart">
            <c:chart xmlns:c="http://schemas.openxmlformats.org/drawingml/2006/chart" xmlns:r="http://schemas.openxmlformats.org/officeDocument/2006/relationships" r:id="rId3"/>
          </a:graphicData>
        </a:graphic>
      </p:graphicFrame>
      <p:pic>
        <p:nvPicPr>
          <p:cNvPr id="5" name="図 4">
            <a:extLst>
              <a:ext uri="{FF2B5EF4-FFF2-40B4-BE49-F238E27FC236}">
                <a16:creationId xmlns:a16="http://schemas.microsoft.com/office/drawing/2014/main" id="{B86B95DF-7F50-6AF3-2F27-F4E85D365385}"/>
              </a:ext>
            </a:extLst>
          </p:cNvPr>
          <p:cNvPicPr>
            <a:picLocks noChangeAspect="1"/>
          </p:cNvPicPr>
          <p:nvPr/>
        </p:nvPicPr>
        <p:blipFill>
          <a:blip r:embed="rId4"/>
          <a:stretch>
            <a:fillRect/>
          </a:stretch>
        </p:blipFill>
        <p:spPr>
          <a:xfrm>
            <a:off x="3795187" y="1077927"/>
            <a:ext cx="5181600" cy="504825"/>
          </a:xfrm>
          <a:prstGeom prst="rect">
            <a:avLst/>
          </a:prstGeom>
        </p:spPr>
      </p:pic>
      <p:sp>
        <p:nvSpPr>
          <p:cNvPr id="6" name="正方形/長方形 5">
            <a:extLst>
              <a:ext uri="{FF2B5EF4-FFF2-40B4-BE49-F238E27FC236}">
                <a16:creationId xmlns:a16="http://schemas.microsoft.com/office/drawing/2014/main" id="{5BC1BC29-F016-A820-D898-FD9FACB1A8A5}"/>
              </a:ext>
            </a:extLst>
          </p:cNvPr>
          <p:cNvSpPr/>
          <p:nvPr/>
        </p:nvSpPr>
        <p:spPr>
          <a:xfrm>
            <a:off x="875671" y="2537133"/>
            <a:ext cx="438778" cy="4571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B63B5E18-380C-26BA-3862-B71D1DC5919E}"/>
              </a:ext>
            </a:extLst>
          </p:cNvPr>
          <p:cNvSpPr txBox="1"/>
          <p:nvPr/>
        </p:nvSpPr>
        <p:spPr>
          <a:xfrm>
            <a:off x="780143" y="2317372"/>
            <a:ext cx="631904" cy="253916"/>
          </a:xfrm>
          <a:prstGeom prst="rect">
            <a:avLst/>
          </a:prstGeom>
          <a:noFill/>
        </p:spPr>
        <p:txBody>
          <a:bodyPr wrap="none" rtlCol="0">
            <a:spAutoFit/>
          </a:bodyPr>
          <a:lstStyle/>
          <a:p>
            <a:r>
              <a:rPr kumimoji="1" lang="en-US" altLang="ja-JP" sz="1050" dirty="0"/>
              <a:t>208,656</a:t>
            </a:r>
            <a:endParaRPr kumimoji="1" lang="ja-JP" altLang="en-US" sz="1050" dirty="0"/>
          </a:p>
        </p:txBody>
      </p:sp>
      <p:sp>
        <p:nvSpPr>
          <p:cNvPr id="9" name="テキスト ボックス 8">
            <a:extLst>
              <a:ext uri="{FF2B5EF4-FFF2-40B4-BE49-F238E27FC236}">
                <a16:creationId xmlns:a16="http://schemas.microsoft.com/office/drawing/2014/main" id="{3049BB53-C82B-4417-2BC5-0022AB90AE46}"/>
              </a:ext>
            </a:extLst>
          </p:cNvPr>
          <p:cNvSpPr txBox="1"/>
          <p:nvPr/>
        </p:nvSpPr>
        <p:spPr>
          <a:xfrm>
            <a:off x="1821180" y="6192123"/>
            <a:ext cx="1095172" cy="369332"/>
          </a:xfrm>
          <a:prstGeom prst="rect">
            <a:avLst/>
          </a:prstGeom>
          <a:noFill/>
        </p:spPr>
        <p:txBody>
          <a:bodyPr wrap="none" rtlCol="0">
            <a:spAutoFit/>
          </a:bodyPr>
          <a:lstStyle/>
          <a:p>
            <a:pPr algn="ctr"/>
            <a:r>
              <a:rPr kumimoji="1" lang="en-US" altLang="ja-JP" sz="900" dirty="0">
                <a:latin typeface="+mj-ea"/>
                <a:ea typeface="+mj-ea"/>
              </a:rPr>
              <a:t>2,977</a:t>
            </a:r>
          </a:p>
          <a:p>
            <a:pPr algn="ctr"/>
            <a:r>
              <a:rPr kumimoji="1" lang="en-US" altLang="ja-JP" sz="900" dirty="0">
                <a:latin typeface="+mj-ea"/>
                <a:ea typeface="+mj-ea"/>
              </a:rPr>
              <a:t>(</a:t>
            </a:r>
            <a:r>
              <a:rPr kumimoji="1" lang="ja-JP" altLang="en-US" sz="900" dirty="0">
                <a:latin typeface="+mj-ea"/>
                <a:ea typeface="+mj-ea"/>
              </a:rPr>
              <a:t>地域包括診療料</a:t>
            </a:r>
            <a:r>
              <a:rPr kumimoji="1" lang="en-US" altLang="ja-JP" sz="900" dirty="0">
                <a:latin typeface="+mj-ea"/>
                <a:ea typeface="+mj-ea"/>
              </a:rPr>
              <a:t>)</a:t>
            </a:r>
            <a:endParaRPr kumimoji="1" lang="ja-JP" altLang="en-US" sz="900" dirty="0">
              <a:latin typeface="+mj-ea"/>
              <a:ea typeface="+mj-ea"/>
            </a:endParaRPr>
          </a:p>
        </p:txBody>
      </p:sp>
      <p:graphicFrame>
        <p:nvGraphicFramePr>
          <p:cNvPr id="10" name="グラフ 9">
            <a:extLst>
              <a:ext uri="{FF2B5EF4-FFF2-40B4-BE49-F238E27FC236}">
                <a16:creationId xmlns:a16="http://schemas.microsoft.com/office/drawing/2014/main" id="{F8CB18FD-E98E-A5F8-5B36-1CC2D667B481}"/>
              </a:ext>
            </a:extLst>
          </p:cNvPr>
          <p:cNvGraphicFramePr>
            <a:graphicFrameLocks/>
          </p:cNvGraphicFramePr>
          <p:nvPr/>
        </p:nvGraphicFramePr>
        <p:xfrm>
          <a:off x="3042286" y="1627578"/>
          <a:ext cx="3392330" cy="4692259"/>
        </p:xfrm>
        <a:graphic>
          <a:graphicData uri="http://schemas.openxmlformats.org/drawingml/2006/chart">
            <c:chart xmlns:c="http://schemas.openxmlformats.org/drawingml/2006/chart" xmlns:r="http://schemas.openxmlformats.org/officeDocument/2006/relationships" r:id="rId5"/>
          </a:graphicData>
        </a:graphic>
      </p:graphicFrame>
      <p:sp>
        <p:nvSpPr>
          <p:cNvPr id="14" name="正方形/長方形 13">
            <a:extLst>
              <a:ext uri="{FF2B5EF4-FFF2-40B4-BE49-F238E27FC236}">
                <a16:creationId xmlns:a16="http://schemas.microsoft.com/office/drawing/2014/main" id="{B5C7C7FC-2778-8C5A-7161-211225D8548D}"/>
              </a:ext>
            </a:extLst>
          </p:cNvPr>
          <p:cNvSpPr/>
          <p:nvPr/>
        </p:nvSpPr>
        <p:spPr>
          <a:xfrm>
            <a:off x="3884612" y="2300278"/>
            <a:ext cx="449263" cy="44894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F494E9A4-60AD-8F94-63FF-098773EF50B4}"/>
              </a:ext>
            </a:extLst>
          </p:cNvPr>
          <p:cNvSpPr txBox="1"/>
          <p:nvPr/>
        </p:nvSpPr>
        <p:spPr>
          <a:xfrm>
            <a:off x="3766936" y="2077198"/>
            <a:ext cx="631904" cy="253916"/>
          </a:xfrm>
          <a:prstGeom prst="rect">
            <a:avLst/>
          </a:prstGeom>
          <a:noFill/>
        </p:spPr>
        <p:txBody>
          <a:bodyPr wrap="none" rtlCol="0">
            <a:spAutoFit/>
          </a:bodyPr>
          <a:lstStyle/>
          <a:p>
            <a:r>
              <a:rPr kumimoji="1" lang="en-US" altLang="ja-JP" sz="1050" dirty="0"/>
              <a:t>410,303</a:t>
            </a:r>
            <a:endParaRPr kumimoji="1" lang="ja-JP" altLang="en-US" sz="1050" dirty="0"/>
          </a:p>
        </p:txBody>
      </p:sp>
      <p:sp>
        <p:nvSpPr>
          <p:cNvPr id="17" name="正方形/長方形 16">
            <a:extLst>
              <a:ext uri="{FF2B5EF4-FFF2-40B4-BE49-F238E27FC236}">
                <a16:creationId xmlns:a16="http://schemas.microsoft.com/office/drawing/2014/main" id="{50B60056-A5AF-DF7F-1CD0-6119BF6C2717}"/>
              </a:ext>
            </a:extLst>
          </p:cNvPr>
          <p:cNvSpPr/>
          <p:nvPr/>
        </p:nvSpPr>
        <p:spPr>
          <a:xfrm>
            <a:off x="3711693" y="3541955"/>
            <a:ext cx="736482" cy="253915"/>
          </a:xfrm>
          <a:prstGeom prst="rect">
            <a:avLst/>
          </a:prstGeom>
          <a:solidFill>
            <a:schemeClr val="bg1"/>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rPr>
              <a:t>3,109,937</a:t>
            </a:r>
            <a:endParaRPr kumimoji="1" lang="ja-JP" altLang="en-US" sz="1050" dirty="0">
              <a:solidFill>
                <a:schemeClr val="tx1"/>
              </a:solidFill>
            </a:endParaRPr>
          </a:p>
        </p:txBody>
      </p:sp>
      <p:sp>
        <p:nvSpPr>
          <p:cNvPr id="18" name="正方形/長方形 17">
            <a:extLst>
              <a:ext uri="{FF2B5EF4-FFF2-40B4-BE49-F238E27FC236}">
                <a16:creationId xmlns:a16="http://schemas.microsoft.com/office/drawing/2014/main" id="{739C1F30-E82F-6516-864B-5E95A631B478}"/>
              </a:ext>
            </a:extLst>
          </p:cNvPr>
          <p:cNvSpPr/>
          <p:nvPr/>
        </p:nvSpPr>
        <p:spPr>
          <a:xfrm>
            <a:off x="4224499" y="4255845"/>
            <a:ext cx="736482" cy="253915"/>
          </a:xfrm>
          <a:prstGeom prst="rect">
            <a:avLst/>
          </a:prstGeom>
          <a:solidFill>
            <a:schemeClr val="bg1"/>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rPr>
              <a:t>2,518,697</a:t>
            </a:r>
            <a:endParaRPr kumimoji="1" lang="ja-JP" altLang="en-US" sz="1050" dirty="0">
              <a:solidFill>
                <a:schemeClr val="tx1"/>
              </a:solidFill>
            </a:endParaRPr>
          </a:p>
        </p:txBody>
      </p:sp>
      <p:sp>
        <p:nvSpPr>
          <p:cNvPr id="19" name="正方形/長方形 18">
            <a:extLst>
              <a:ext uri="{FF2B5EF4-FFF2-40B4-BE49-F238E27FC236}">
                <a16:creationId xmlns:a16="http://schemas.microsoft.com/office/drawing/2014/main" id="{370DE069-ED07-E458-60A4-DBB093C8ED98}"/>
              </a:ext>
            </a:extLst>
          </p:cNvPr>
          <p:cNvSpPr/>
          <p:nvPr/>
        </p:nvSpPr>
        <p:spPr>
          <a:xfrm>
            <a:off x="4646296" y="4672119"/>
            <a:ext cx="736482" cy="232068"/>
          </a:xfrm>
          <a:prstGeom prst="rect">
            <a:avLst/>
          </a:prstGeom>
          <a:solidFill>
            <a:schemeClr val="bg1"/>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rPr>
              <a:t>2,092,986</a:t>
            </a:r>
            <a:endParaRPr kumimoji="1" lang="ja-JP" altLang="en-US" sz="1050" dirty="0">
              <a:solidFill>
                <a:schemeClr val="tx1"/>
              </a:solidFill>
            </a:endParaRPr>
          </a:p>
        </p:txBody>
      </p:sp>
      <p:sp>
        <p:nvSpPr>
          <p:cNvPr id="20" name="テキスト ボックス 19">
            <a:extLst>
              <a:ext uri="{FF2B5EF4-FFF2-40B4-BE49-F238E27FC236}">
                <a16:creationId xmlns:a16="http://schemas.microsoft.com/office/drawing/2014/main" id="{41C958EF-CC64-1C13-FC53-476A39DEC948}"/>
              </a:ext>
            </a:extLst>
          </p:cNvPr>
          <p:cNvSpPr txBox="1"/>
          <p:nvPr/>
        </p:nvSpPr>
        <p:spPr>
          <a:xfrm>
            <a:off x="5149447" y="5735044"/>
            <a:ext cx="631904" cy="253916"/>
          </a:xfrm>
          <a:prstGeom prst="rect">
            <a:avLst/>
          </a:prstGeom>
          <a:noFill/>
        </p:spPr>
        <p:txBody>
          <a:bodyPr wrap="none" rtlCol="0">
            <a:spAutoFit/>
          </a:bodyPr>
          <a:lstStyle/>
          <a:p>
            <a:r>
              <a:rPr kumimoji="1" lang="en-US" altLang="ja-JP" sz="1050" dirty="0"/>
              <a:t>175,673</a:t>
            </a:r>
            <a:endParaRPr kumimoji="1" lang="ja-JP" altLang="en-US" sz="1050" dirty="0"/>
          </a:p>
        </p:txBody>
      </p:sp>
      <p:sp>
        <p:nvSpPr>
          <p:cNvPr id="21" name="テキスト ボックス 20">
            <a:extLst>
              <a:ext uri="{FF2B5EF4-FFF2-40B4-BE49-F238E27FC236}">
                <a16:creationId xmlns:a16="http://schemas.microsoft.com/office/drawing/2014/main" id="{686DC7AF-6756-8AD0-B34D-D664E19F1143}"/>
              </a:ext>
            </a:extLst>
          </p:cNvPr>
          <p:cNvSpPr txBox="1"/>
          <p:nvPr/>
        </p:nvSpPr>
        <p:spPr>
          <a:xfrm>
            <a:off x="4864473" y="6195000"/>
            <a:ext cx="1095172" cy="369332"/>
          </a:xfrm>
          <a:prstGeom prst="rect">
            <a:avLst/>
          </a:prstGeom>
          <a:noFill/>
        </p:spPr>
        <p:txBody>
          <a:bodyPr wrap="none" rtlCol="0">
            <a:spAutoFit/>
          </a:bodyPr>
          <a:lstStyle/>
          <a:p>
            <a:pPr algn="ctr"/>
            <a:r>
              <a:rPr kumimoji="1" lang="en-US" altLang="ja-JP" sz="900" dirty="0">
                <a:latin typeface="+mj-ea"/>
                <a:ea typeface="+mj-ea"/>
              </a:rPr>
              <a:t>1,023</a:t>
            </a:r>
          </a:p>
          <a:p>
            <a:pPr algn="ctr"/>
            <a:r>
              <a:rPr kumimoji="1" lang="en-US" altLang="ja-JP" sz="900" dirty="0">
                <a:latin typeface="+mj-ea"/>
                <a:ea typeface="+mj-ea"/>
              </a:rPr>
              <a:t>(</a:t>
            </a:r>
            <a:r>
              <a:rPr kumimoji="1" lang="ja-JP" altLang="en-US" sz="900" dirty="0">
                <a:latin typeface="+mj-ea"/>
                <a:ea typeface="+mj-ea"/>
              </a:rPr>
              <a:t>地域包括診療料</a:t>
            </a:r>
            <a:r>
              <a:rPr kumimoji="1" lang="en-US" altLang="ja-JP" sz="900" dirty="0">
                <a:latin typeface="+mj-ea"/>
                <a:ea typeface="+mj-ea"/>
              </a:rPr>
              <a:t>)</a:t>
            </a:r>
            <a:endParaRPr kumimoji="1" lang="ja-JP" altLang="en-US" sz="900" dirty="0">
              <a:latin typeface="+mj-ea"/>
              <a:ea typeface="+mj-ea"/>
            </a:endParaRPr>
          </a:p>
        </p:txBody>
      </p:sp>
      <p:sp>
        <p:nvSpPr>
          <p:cNvPr id="23" name="テキスト ボックス 22">
            <a:extLst>
              <a:ext uri="{FF2B5EF4-FFF2-40B4-BE49-F238E27FC236}">
                <a16:creationId xmlns:a16="http://schemas.microsoft.com/office/drawing/2014/main" id="{62B434F0-A220-1A0B-CDDC-06247A66A295}"/>
              </a:ext>
            </a:extLst>
          </p:cNvPr>
          <p:cNvSpPr txBox="1"/>
          <p:nvPr/>
        </p:nvSpPr>
        <p:spPr>
          <a:xfrm>
            <a:off x="5656277" y="5918468"/>
            <a:ext cx="562975" cy="253916"/>
          </a:xfrm>
          <a:prstGeom prst="rect">
            <a:avLst/>
          </a:prstGeom>
          <a:noFill/>
        </p:spPr>
        <p:txBody>
          <a:bodyPr wrap="none" rtlCol="0">
            <a:spAutoFit/>
          </a:bodyPr>
          <a:lstStyle/>
          <a:p>
            <a:r>
              <a:rPr kumimoji="1" lang="en-US" altLang="ja-JP" sz="1050" dirty="0"/>
              <a:t>44,173</a:t>
            </a:r>
            <a:endParaRPr kumimoji="1" lang="ja-JP" altLang="en-US" sz="1050" dirty="0"/>
          </a:p>
        </p:txBody>
      </p:sp>
      <p:graphicFrame>
        <p:nvGraphicFramePr>
          <p:cNvPr id="24" name="グラフ 23">
            <a:extLst>
              <a:ext uri="{FF2B5EF4-FFF2-40B4-BE49-F238E27FC236}">
                <a16:creationId xmlns:a16="http://schemas.microsoft.com/office/drawing/2014/main" id="{C90888EC-F3BF-F3D0-13F2-01DF04687A2E}"/>
              </a:ext>
            </a:extLst>
          </p:cNvPr>
          <p:cNvGraphicFramePr>
            <a:graphicFrameLocks/>
          </p:cNvGraphicFramePr>
          <p:nvPr/>
        </p:nvGraphicFramePr>
        <p:xfrm>
          <a:off x="5912739" y="1627578"/>
          <a:ext cx="3392330" cy="4692259"/>
        </p:xfrm>
        <a:graphic>
          <a:graphicData uri="http://schemas.openxmlformats.org/drawingml/2006/chart">
            <c:chart xmlns:c="http://schemas.openxmlformats.org/drawingml/2006/chart" xmlns:r="http://schemas.openxmlformats.org/officeDocument/2006/relationships" r:id="rId6"/>
          </a:graphicData>
        </a:graphic>
      </p:graphicFrame>
      <p:sp>
        <p:nvSpPr>
          <p:cNvPr id="25" name="正方形/長方形 24">
            <a:extLst>
              <a:ext uri="{FF2B5EF4-FFF2-40B4-BE49-F238E27FC236}">
                <a16:creationId xmlns:a16="http://schemas.microsoft.com/office/drawing/2014/main" id="{EBE8BB75-9CB7-37F6-D45D-0B4B2EBF5051}"/>
              </a:ext>
            </a:extLst>
          </p:cNvPr>
          <p:cNvSpPr/>
          <p:nvPr/>
        </p:nvSpPr>
        <p:spPr>
          <a:xfrm>
            <a:off x="6754440" y="2788749"/>
            <a:ext cx="451223" cy="9296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6FCFDEC2-D1DA-7F2B-6852-877DEA082D5B}"/>
              </a:ext>
            </a:extLst>
          </p:cNvPr>
          <p:cNvSpPr txBox="1"/>
          <p:nvPr/>
        </p:nvSpPr>
        <p:spPr>
          <a:xfrm>
            <a:off x="7709217" y="6192123"/>
            <a:ext cx="1095172" cy="369332"/>
          </a:xfrm>
          <a:prstGeom prst="rect">
            <a:avLst/>
          </a:prstGeom>
          <a:noFill/>
        </p:spPr>
        <p:txBody>
          <a:bodyPr wrap="none" rtlCol="0">
            <a:spAutoFit/>
          </a:bodyPr>
          <a:lstStyle/>
          <a:p>
            <a:pPr algn="ctr"/>
            <a:r>
              <a:rPr kumimoji="1" lang="en-US" altLang="ja-JP" sz="900" dirty="0">
                <a:latin typeface="+mj-ea"/>
                <a:ea typeface="+mj-ea"/>
              </a:rPr>
              <a:t>894</a:t>
            </a:r>
          </a:p>
          <a:p>
            <a:pPr algn="ctr"/>
            <a:r>
              <a:rPr kumimoji="1" lang="en-US" altLang="ja-JP" sz="900" dirty="0">
                <a:latin typeface="+mj-ea"/>
                <a:ea typeface="+mj-ea"/>
              </a:rPr>
              <a:t>(</a:t>
            </a:r>
            <a:r>
              <a:rPr kumimoji="1" lang="ja-JP" altLang="en-US" sz="900" dirty="0">
                <a:latin typeface="+mj-ea"/>
                <a:ea typeface="+mj-ea"/>
              </a:rPr>
              <a:t>地域包括診療料</a:t>
            </a:r>
            <a:r>
              <a:rPr kumimoji="1" lang="en-US" altLang="ja-JP" sz="900" dirty="0">
                <a:latin typeface="+mj-ea"/>
                <a:ea typeface="+mj-ea"/>
              </a:rPr>
              <a:t>)</a:t>
            </a:r>
            <a:endParaRPr kumimoji="1" lang="ja-JP" altLang="en-US" sz="900" dirty="0">
              <a:latin typeface="+mj-ea"/>
              <a:ea typeface="+mj-ea"/>
            </a:endParaRPr>
          </a:p>
        </p:txBody>
      </p:sp>
      <p:sp>
        <p:nvSpPr>
          <p:cNvPr id="27" name="テキスト ボックス 26">
            <a:extLst>
              <a:ext uri="{FF2B5EF4-FFF2-40B4-BE49-F238E27FC236}">
                <a16:creationId xmlns:a16="http://schemas.microsoft.com/office/drawing/2014/main" id="{A8706054-233A-0230-3E81-C0433B6AD31D}"/>
              </a:ext>
            </a:extLst>
          </p:cNvPr>
          <p:cNvSpPr txBox="1"/>
          <p:nvPr/>
        </p:nvSpPr>
        <p:spPr>
          <a:xfrm>
            <a:off x="8040058" y="5811145"/>
            <a:ext cx="631904" cy="253916"/>
          </a:xfrm>
          <a:prstGeom prst="rect">
            <a:avLst/>
          </a:prstGeom>
          <a:noFill/>
        </p:spPr>
        <p:txBody>
          <a:bodyPr wrap="none" rtlCol="0">
            <a:spAutoFit/>
          </a:bodyPr>
          <a:lstStyle/>
          <a:p>
            <a:r>
              <a:rPr kumimoji="1" lang="en-US" altLang="ja-JP" sz="1050" dirty="0"/>
              <a:t>123,827</a:t>
            </a:r>
            <a:endParaRPr kumimoji="1" lang="ja-JP" altLang="en-US" sz="1050" dirty="0"/>
          </a:p>
        </p:txBody>
      </p:sp>
      <p:sp>
        <p:nvSpPr>
          <p:cNvPr id="28" name="テキスト ボックス 27">
            <a:extLst>
              <a:ext uri="{FF2B5EF4-FFF2-40B4-BE49-F238E27FC236}">
                <a16:creationId xmlns:a16="http://schemas.microsoft.com/office/drawing/2014/main" id="{8836214A-2FCD-F3EC-475B-F9F29F15ECC5}"/>
              </a:ext>
            </a:extLst>
          </p:cNvPr>
          <p:cNvSpPr txBox="1"/>
          <p:nvPr/>
        </p:nvSpPr>
        <p:spPr>
          <a:xfrm>
            <a:off x="8506534" y="5925904"/>
            <a:ext cx="562975" cy="253916"/>
          </a:xfrm>
          <a:prstGeom prst="rect">
            <a:avLst/>
          </a:prstGeom>
          <a:noFill/>
        </p:spPr>
        <p:txBody>
          <a:bodyPr wrap="none" rtlCol="0">
            <a:spAutoFit/>
          </a:bodyPr>
          <a:lstStyle/>
          <a:p>
            <a:r>
              <a:rPr kumimoji="1" lang="en-US" altLang="ja-JP" sz="1050" dirty="0"/>
              <a:t>32,249</a:t>
            </a:r>
            <a:endParaRPr kumimoji="1" lang="ja-JP" altLang="en-US" sz="1050" dirty="0"/>
          </a:p>
        </p:txBody>
      </p:sp>
      <p:sp>
        <p:nvSpPr>
          <p:cNvPr id="29" name="テキスト ボックス 28">
            <a:extLst>
              <a:ext uri="{FF2B5EF4-FFF2-40B4-BE49-F238E27FC236}">
                <a16:creationId xmlns:a16="http://schemas.microsoft.com/office/drawing/2014/main" id="{BC84438C-3416-3629-7F15-AC0066ED9ADB}"/>
              </a:ext>
            </a:extLst>
          </p:cNvPr>
          <p:cNvSpPr txBox="1"/>
          <p:nvPr/>
        </p:nvSpPr>
        <p:spPr>
          <a:xfrm>
            <a:off x="6677195" y="2557806"/>
            <a:ext cx="562975" cy="253916"/>
          </a:xfrm>
          <a:prstGeom prst="rect">
            <a:avLst/>
          </a:prstGeom>
          <a:noFill/>
        </p:spPr>
        <p:txBody>
          <a:bodyPr wrap="none" rtlCol="0">
            <a:spAutoFit/>
          </a:bodyPr>
          <a:lstStyle/>
          <a:p>
            <a:r>
              <a:rPr kumimoji="1" lang="en-US" altLang="ja-JP" sz="1050" dirty="0"/>
              <a:t>74,427</a:t>
            </a:r>
            <a:endParaRPr kumimoji="1" lang="ja-JP" altLang="en-US" sz="1050" dirty="0"/>
          </a:p>
        </p:txBody>
      </p:sp>
      <p:sp>
        <p:nvSpPr>
          <p:cNvPr id="30" name="正方形/長方形 29">
            <a:extLst>
              <a:ext uri="{FF2B5EF4-FFF2-40B4-BE49-F238E27FC236}">
                <a16:creationId xmlns:a16="http://schemas.microsoft.com/office/drawing/2014/main" id="{55DDAB14-8065-D3C3-3208-022DEFD0F55D}"/>
              </a:ext>
            </a:extLst>
          </p:cNvPr>
          <p:cNvSpPr/>
          <p:nvPr/>
        </p:nvSpPr>
        <p:spPr>
          <a:xfrm>
            <a:off x="6590441" y="3858857"/>
            <a:ext cx="736482" cy="253915"/>
          </a:xfrm>
          <a:prstGeom prst="rect">
            <a:avLst/>
          </a:prstGeom>
          <a:solidFill>
            <a:schemeClr val="bg1"/>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rPr>
              <a:t>2,623,336</a:t>
            </a:r>
            <a:endParaRPr kumimoji="1" lang="ja-JP" altLang="en-US" sz="1050" dirty="0">
              <a:solidFill>
                <a:schemeClr val="tx1"/>
              </a:solidFill>
            </a:endParaRPr>
          </a:p>
        </p:txBody>
      </p:sp>
      <p:sp>
        <p:nvSpPr>
          <p:cNvPr id="31" name="正方形/長方形 30">
            <a:extLst>
              <a:ext uri="{FF2B5EF4-FFF2-40B4-BE49-F238E27FC236}">
                <a16:creationId xmlns:a16="http://schemas.microsoft.com/office/drawing/2014/main" id="{565C86C8-731C-D833-744A-A06406135665}"/>
              </a:ext>
            </a:extLst>
          </p:cNvPr>
          <p:cNvSpPr/>
          <p:nvPr/>
        </p:nvSpPr>
        <p:spPr>
          <a:xfrm>
            <a:off x="7018133" y="4518106"/>
            <a:ext cx="736482" cy="253915"/>
          </a:xfrm>
          <a:prstGeom prst="rect">
            <a:avLst/>
          </a:prstGeom>
          <a:solidFill>
            <a:schemeClr val="bg1"/>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rPr>
              <a:t>2,158,414</a:t>
            </a:r>
            <a:endParaRPr kumimoji="1" lang="ja-JP" altLang="en-US" sz="1050" dirty="0">
              <a:solidFill>
                <a:schemeClr val="tx1"/>
              </a:solidFill>
            </a:endParaRPr>
          </a:p>
        </p:txBody>
      </p:sp>
      <p:sp>
        <p:nvSpPr>
          <p:cNvPr id="32" name="正方形/長方形 31">
            <a:extLst>
              <a:ext uri="{FF2B5EF4-FFF2-40B4-BE49-F238E27FC236}">
                <a16:creationId xmlns:a16="http://schemas.microsoft.com/office/drawing/2014/main" id="{9017489E-D1B2-9B83-3B33-0B196B2A0AF2}"/>
              </a:ext>
            </a:extLst>
          </p:cNvPr>
          <p:cNvSpPr/>
          <p:nvPr/>
        </p:nvSpPr>
        <p:spPr>
          <a:xfrm>
            <a:off x="7480860" y="4875776"/>
            <a:ext cx="736482" cy="232068"/>
          </a:xfrm>
          <a:prstGeom prst="rect">
            <a:avLst/>
          </a:prstGeom>
          <a:solidFill>
            <a:schemeClr val="bg1"/>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rPr>
              <a:t>2,102,975</a:t>
            </a:r>
            <a:endParaRPr kumimoji="1" lang="ja-JP" altLang="en-US" sz="1050" dirty="0">
              <a:solidFill>
                <a:schemeClr val="tx1"/>
              </a:solidFill>
            </a:endParaRPr>
          </a:p>
        </p:txBody>
      </p:sp>
      <p:sp>
        <p:nvSpPr>
          <p:cNvPr id="33" name="テキスト ボックス 32">
            <a:extLst>
              <a:ext uri="{FF2B5EF4-FFF2-40B4-BE49-F238E27FC236}">
                <a16:creationId xmlns:a16="http://schemas.microsoft.com/office/drawing/2014/main" id="{ACFD0CBC-74E1-56D5-DC43-2888CDA79578}"/>
              </a:ext>
            </a:extLst>
          </p:cNvPr>
          <p:cNvSpPr txBox="1"/>
          <p:nvPr/>
        </p:nvSpPr>
        <p:spPr>
          <a:xfrm>
            <a:off x="1000763" y="1707866"/>
            <a:ext cx="1338828" cy="369332"/>
          </a:xfrm>
          <a:prstGeom prst="rect">
            <a:avLst/>
          </a:prstGeom>
          <a:noFill/>
        </p:spPr>
        <p:txBody>
          <a:bodyPr wrap="none" rtlCol="0">
            <a:spAutoFit/>
          </a:bodyPr>
          <a:lstStyle/>
          <a:p>
            <a:r>
              <a:rPr kumimoji="1" lang="ja-JP" altLang="en-US" b="1" dirty="0"/>
              <a:t>高血圧患者</a:t>
            </a:r>
          </a:p>
        </p:txBody>
      </p:sp>
      <p:sp>
        <p:nvSpPr>
          <p:cNvPr id="34" name="テキスト ボックス 33">
            <a:extLst>
              <a:ext uri="{FF2B5EF4-FFF2-40B4-BE49-F238E27FC236}">
                <a16:creationId xmlns:a16="http://schemas.microsoft.com/office/drawing/2014/main" id="{A331C18C-C0EA-EEA1-93F9-49F6C32BC9D8}"/>
              </a:ext>
            </a:extLst>
          </p:cNvPr>
          <p:cNvSpPr txBox="1"/>
          <p:nvPr/>
        </p:nvSpPr>
        <p:spPr>
          <a:xfrm>
            <a:off x="4232391" y="1707866"/>
            <a:ext cx="1338828" cy="369332"/>
          </a:xfrm>
          <a:prstGeom prst="rect">
            <a:avLst/>
          </a:prstGeom>
          <a:noFill/>
        </p:spPr>
        <p:txBody>
          <a:bodyPr wrap="none" rtlCol="0">
            <a:spAutoFit/>
          </a:bodyPr>
          <a:lstStyle/>
          <a:p>
            <a:r>
              <a:rPr kumimoji="1" lang="ja-JP" altLang="en-US" b="1" dirty="0"/>
              <a:t>糖尿病患者</a:t>
            </a:r>
          </a:p>
        </p:txBody>
      </p:sp>
      <p:sp>
        <p:nvSpPr>
          <p:cNvPr id="35" name="テキスト ボックス 34">
            <a:extLst>
              <a:ext uri="{FF2B5EF4-FFF2-40B4-BE49-F238E27FC236}">
                <a16:creationId xmlns:a16="http://schemas.microsoft.com/office/drawing/2014/main" id="{7F635861-ABDE-FE51-79C6-DA511446D5F4}"/>
              </a:ext>
            </a:extLst>
          </p:cNvPr>
          <p:cNvSpPr txBox="1"/>
          <p:nvPr/>
        </p:nvSpPr>
        <p:spPr>
          <a:xfrm>
            <a:off x="6827044" y="1707866"/>
            <a:ext cx="1800493" cy="369332"/>
          </a:xfrm>
          <a:prstGeom prst="rect">
            <a:avLst/>
          </a:prstGeom>
          <a:noFill/>
        </p:spPr>
        <p:txBody>
          <a:bodyPr wrap="none" rtlCol="0">
            <a:spAutoFit/>
          </a:bodyPr>
          <a:lstStyle/>
          <a:p>
            <a:r>
              <a:rPr kumimoji="1" lang="ja-JP" altLang="en-US" b="1" dirty="0"/>
              <a:t>脂質異常症患者</a:t>
            </a:r>
          </a:p>
        </p:txBody>
      </p:sp>
      <p:sp>
        <p:nvSpPr>
          <p:cNvPr id="37" name="テキスト ボックス 36">
            <a:extLst>
              <a:ext uri="{FF2B5EF4-FFF2-40B4-BE49-F238E27FC236}">
                <a16:creationId xmlns:a16="http://schemas.microsoft.com/office/drawing/2014/main" id="{EC30D69D-9126-6CAB-C910-610D8CDD6EEE}"/>
              </a:ext>
            </a:extLst>
          </p:cNvPr>
          <p:cNvSpPr txBox="1"/>
          <p:nvPr/>
        </p:nvSpPr>
        <p:spPr>
          <a:xfrm>
            <a:off x="6473146" y="377366"/>
            <a:ext cx="2670854" cy="246221"/>
          </a:xfrm>
          <a:prstGeom prst="rect">
            <a:avLst/>
          </a:prstGeom>
          <a:noFill/>
        </p:spPr>
        <p:txBody>
          <a:bodyPr wrap="square">
            <a:spAutoFit/>
          </a:bodyPr>
          <a:lstStyle/>
          <a:p>
            <a:r>
              <a:rPr lang="ja-JP" altLang="en-US" sz="1000" dirty="0">
                <a:latin typeface="+mj-ea"/>
                <a:ea typeface="+mj-ea"/>
              </a:rPr>
              <a:t>出典：</a:t>
            </a:r>
            <a:r>
              <a:rPr lang="en-US" altLang="ja-JP" sz="1000" dirty="0">
                <a:latin typeface="+mj-ea"/>
                <a:ea typeface="+mj-ea"/>
              </a:rPr>
              <a:t>NDB</a:t>
            </a:r>
            <a:r>
              <a:rPr lang="ja-JP" altLang="en-US" sz="1000" dirty="0">
                <a:latin typeface="+mj-ea"/>
                <a:ea typeface="+mj-ea"/>
              </a:rPr>
              <a:t>データ（令和４年５月診療分）</a:t>
            </a:r>
          </a:p>
        </p:txBody>
      </p:sp>
      <p:sp>
        <p:nvSpPr>
          <p:cNvPr id="38" name="テキスト ボックス 37">
            <a:extLst>
              <a:ext uri="{FF2B5EF4-FFF2-40B4-BE49-F238E27FC236}">
                <a16:creationId xmlns:a16="http://schemas.microsoft.com/office/drawing/2014/main" id="{20B64085-0951-D4F8-76AE-59CDA3DCE357}"/>
              </a:ext>
            </a:extLst>
          </p:cNvPr>
          <p:cNvSpPr txBox="1"/>
          <p:nvPr/>
        </p:nvSpPr>
        <p:spPr>
          <a:xfrm>
            <a:off x="5382778" y="103453"/>
            <a:ext cx="3676006" cy="261610"/>
          </a:xfrm>
          <a:prstGeom prst="rect">
            <a:avLst/>
          </a:prstGeom>
          <a:noFill/>
        </p:spPr>
        <p:txBody>
          <a:bodyPr wrap="none" rtlCol="0">
            <a:spAutoFit/>
          </a:bodyPr>
          <a:lstStyle/>
          <a:p>
            <a:r>
              <a:rPr kumimoji="1" lang="ja-JP" altLang="en-US" sz="1100" dirty="0">
                <a:latin typeface="+mj-ea"/>
                <a:ea typeface="+mj-ea"/>
              </a:rPr>
              <a:t>令和</a:t>
            </a:r>
            <a:r>
              <a:rPr kumimoji="1" lang="en-US" altLang="ja-JP" sz="1100" dirty="0">
                <a:latin typeface="+mj-ea"/>
                <a:ea typeface="+mj-ea"/>
              </a:rPr>
              <a:t>5</a:t>
            </a:r>
            <a:r>
              <a:rPr kumimoji="1" lang="ja-JP" altLang="en-US" sz="1100" dirty="0">
                <a:latin typeface="+mj-ea"/>
                <a:ea typeface="+mj-ea"/>
              </a:rPr>
              <a:t>年</a:t>
            </a:r>
            <a:r>
              <a:rPr kumimoji="1" lang="en-US" altLang="ja-JP" sz="1100" dirty="0">
                <a:latin typeface="+mj-ea"/>
                <a:ea typeface="+mj-ea"/>
              </a:rPr>
              <a:t>12</a:t>
            </a:r>
            <a:r>
              <a:rPr kumimoji="1" lang="ja-JP" altLang="en-US" sz="1100" dirty="0">
                <a:latin typeface="+mj-ea"/>
                <a:ea typeface="+mj-ea"/>
              </a:rPr>
              <a:t>月</a:t>
            </a:r>
            <a:r>
              <a:rPr kumimoji="1" lang="en-US" altLang="ja-JP" sz="1100" dirty="0">
                <a:latin typeface="+mj-ea"/>
                <a:ea typeface="+mj-ea"/>
              </a:rPr>
              <a:t>5</a:t>
            </a:r>
            <a:r>
              <a:rPr kumimoji="1" lang="ja-JP" altLang="en-US" sz="1100" dirty="0">
                <a:latin typeface="+mj-ea"/>
                <a:ea typeface="+mj-ea"/>
              </a:rPr>
              <a:t>日　中医協「個別事項その</a:t>
            </a:r>
            <a:r>
              <a:rPr kumimoji="1" lang="en-US" altLang="ja-JP" sz="1100" dirty="0">
                <a:latin typeface="+mj-ea"/>
                <a:ea typeface="+mj-ea"/>
              </a:rPr>
              <a:t>15</a:t>
            </a:r>
            <a:r>
              <a:rPr kumimoji="1" lang="ja-JP" altLang="en-US" sz="1100" dirty="0">
                <a:latin typeface="+mj-ea"/>
                <a:ea typeface="+mj-ea"/>
              </a:rPr>
              <a:t>」より作成</a:t>
            </a:r>
          </a:p>
        </p:txBody>
      </p:sp>
      <p:sp>
        <p:nvSpPr>
          <p:cNvPr id="39" name="テキスト ボックス 38">
            <a:extLst>
              <a:ext uri="{FF2B5EF4-FFF2-40B4-BE49-F238E27FC236}">
                <a16:creationId xmlns:a16="http://schemas.microsoft.com/office/drawing/2014/main" id="{44C41980-EC62-D63E-5862-CBE150B83277}"/>
              </a:ext>
            </a:extLst>
          </p:cNvPr>
          <p:cNvSpPr txBox="1"/>
          <p:nvPr/>
        </p:nvSpPr>
        <p:spPr>
          <a:xfrm>
            <a:off x="548640" y="513805"/>
            <a:ext cx="2954655"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　適正化に向けた見直し</a:t>
            </a:r>
          </a:p>
        </p:txBody>
      </p:sp>
      <p:sp>
        <p:nvSpPr>
          <p:cNvPr id="41" name="テキスト ボックス 40">
            <a:extLst>
              <a:ext uri="{FF2B5EF4-FFF2-40B4-BE49-F238E27FC236}">
                <a16:creationId xmlns:a16="http://schemas.microsoft.com/office/drawing/2014/main" id="{515ABB40-492E-0581-D2A9-37E41D7FE546}"/>
              </a:ext>
            </a:extLst>
          </p:cNvPr>
          <p:cNvSpPr txBox="1"/>
          <p:nvPr/>
        </p:nvSpPr>
        <p:spPr>
          <a:xfrm>
            <a:off x="-50384" y="1249589"/>
            <a:ext cx="1809251" cy="261610"/>
          </a:xfrm>
          <a:prstGeom prst="rect">
            <a:avLst/>
          </a:prstGeom>
          <a:noFill/>
        </p:spPr>
        <p:txBody>
          <a:bodyPr wrap="square">
            <a:spAutoFit/>
          </a:bodyPr>
          <a:lstStyle/>
          <a:p>
            <a:r>
              <a:rPr lang="en-US" altLang="ja-JP" sz="1100" dirty="0">
                <a:latin typeface="+mj-ea"/>
                <a:ea typeface="+mj-ea"/>
              </a:rPr>
              <a:t>(</a:t>
            </a:r>
            <a:r>
              <a:rPr lang="ja-JP" altLang="en-US" sz="1100" dirty="0">
                <a:latin typeface="+mj-ea"/>
                <a:ea typeface="+mj-ea"/>
              </a:rPr>
              <a:t>算定回数</a:t>
            </a:r>
            <a:r>
              <a:rPr lang="en-US" altLang="ja-JP" sz="1100" dirty="0">
                <a:latin typeface="+mj-ea"/>
                <a:ea typeface="+mj-ea"/>
              </a:rPr>
              <a:t>)</a:t>
            </a:r>
          </a:p>
        </p:txBody>
      </p:sp>
    </p:spTree>
    <p:extLst>
      <p:ext uri="{BB962C8B-B14F-4D97-AF65-F5344CB8AC3E}">
        <p14:creationId xmlns:p14="http://schemas.microsoft.com/office/powerpoint/2010/main" val="39839053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72E5C6D-1484-CFBC-9F84-112D6C7B7ADC}"/>
              </a:ext>
            </a:extLst>
          </p:cNvPr>
          <p:cNvPicPr>
            <a:picLocks noChangeAspect="1"/>
          </p:cNvPicPr>
          <p:nvPr/>
        </p:nvPicPr>
        <p:blipFill>
          <a:blip r:embed="rId3"/>
          <a:stretch>
            <a:fillRect/>
          </a:stretch>
        </p:blipFill>
        <p:spPr>
          <a:xfrm>
            <a:off x="0" y="302780"/>
            <a:ext cx="9144000" cy="6129495"/>
          </a:xfrm>
          <a:prstGeom prst="rect">
            <a:avLst/>
          </a:prstGeom>
        </p:spPr>
      </p:pic>
      <p:sp>
        <p:nvSpPr>
          <p:cNvPr id="6" name="テキスト ボックス 5">
            <a:extLst>
              <a:ext uri="{FF2B5EF4-FFF2-40B4-BE49-F238E27FC236}">
                <a16:creationId xmlns:a16="http://schemas.microsoft.com/office/drawing/2014/main" id="{CEB6B059-D5D2-2341-5189-538201345893}"/>
              </a:ext>
            </a:extLst>
          </p:cNvPr>
          <p:cNvSpPr txBox="1"/>
          <p:nvPr/>
        </p:nvSpPr>
        <p:spPr>
          <a:xfrm>
            <a:off x="1565093" y="6418004"/>
            <a:ext cx="7197804" cy="261610"/>
          </a:xfrm>
          <a:prstGeom prst="rect">
            <a:avLst/>
          </a:prstGeom>
          <a:noFill/>
        </p:spPr>
        <p:txBody>
          <a:bodyPr wrap="none" rtlCol="0">
            <a:spAutoFit/>
          </a:bodyPr>
          <a:lstStyle/>
          <a:p>
            <a:r>
              <a:rPr kumimoji="1" lang="ja-JP" altLang="en-US" sz="1100" dirty="0">
                <a:latin typeface="+mj-ea"/>
                <a:ea typeface="+mj-ea"/>
              </a:rPr>
              <a:t>厚生労働省　診療報酬改定資料　</a:t>
            </a:r>
            <a:r>
              <a:rPr kumimoji="1" lang="en-US" altLang="ja-JP" sz="1100" dirty="0">
                <a:latin typeface="+mj-ea"/>
                <a:ea typeface="+mj-ea"/>
              </a:rPr>
              <a:t>【</a:t>
            </a:r>
            <a:r>
              <a:rPr kumimoji="1" lang="ja-JP" altLang="en-US" sz="1100" dirty="0">
                <a:latin typeface="+mj-ea"/>
                <a:ea typeface="+mj-ea"/>
              </a:rPr>
              <a:t>外来</a:t>
            </a:r>
            <a:r>
              <a:rPr kumimoji="1" lang="en-US" altLang="ja-JP" sz="1100" dirty="0">
                <a:latin typeface="+mj-ea"/>
                <a:ea typeface="+mj-ea"/>
              </a:rPr>
              <a:t>】</a:t>
            </a:r>
            <a:r>
              <a:rPr kumimoji="1" lang="ja-JP" altLang="en-US" sz="1100" dirty="0">
                <a:latin typeface="+mj-ea"/>
                <a:ea typeface="+mj-ea"/>
              </a:rPr>
              <a:t>　</a:t>
            </a:r>
            <a:r>
              <a:rPr kumimoji="1" lang="en-US" altLang="ja-JP" sz="1100" dirty="0">
                <a:latin typeface="+mj-ea"/>
                <a:ea typeface="+mj-ea"/>
              </a:rPr>
              <a:t>https://www.mhlw.go.jp/content/12400000/001218897.pdf</a:t>
            </a:r>
            <a:endParaRPr kumimoji="1" lang="ja-JP" altLang="en-US" sz="1100" dirty="0">
              <a:latin typeface="+mj-ea"/>
              <a:ea typeface="+mj-ea"/>
            </a:endParaRPr>
          </a:p>
        </p:txBody>
      </p:sp>
      <p:sp>
        <p:nvSpPr>
          <p:cNvPr id="7" name="楕円 6">
            <a:extLst>
              <a:ext uri="{FF2B5EF4-FFF2-40B4-BE49-F238E27FC236}">
                <a16:creationId xmlns:a16="http://schemas.microsoft.com/office/drawing/2014/main" id="{ECC61156-C565-83AF-A0E0-B6B7114FF869}"/>
              </a:ext>
            </a:extLst>
          </p:cNvPr>
          <p:cNvSpPr/>
          <p:nvPr/>
        </p:nvSpPr>
        <p:spPr>
          <a:xfrm>
            <a:off x="238205" y="4741049"/>
            <a:ext cx="145997" cy="145997"/>
          </a:xfrm>
          <a:prstGeom prst="ellipse">
            <a:avLst/>
          </a:prstGeom>
          <a:solidFill>
            <a:srgbClr val="FF65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649A623B-9E2D-B27F-CE7F-FEAD3150855D}"/>
              </a:ext>
            </a:extLst>
          </p:cNvPr>
          <p:cNvSpPr/>
          <p:nvPr/>
        </p:nvSpPr>
        <p:spPr>
          <a:xfrm>
            <a:off x="238205" y="3986733"/>
            <a:ext cx="145997" cy="145997"/>
          </a:xfrm>
          <a:prstGeom prst="ellipse">
            <a:avLst/>
          </a:prstGeom>
          <a:solidFill>
            <a:srgbClr val="FF656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724139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F5F24309-901F-DEC9-367C-2763B68F3D33}"/>
              </a:ext>
            </a:extLst>
          </p:cNvPr>
          <p:cNvSpPr txBox="1"/>
          <p:nvPr/>
        </p:nvSpPr>
        <p:spPr>
          <a:xfrm>
            <a:off x="548640" y="513805"/>
            <a:ext cx="1338828"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　まとめ</a:t>
            </a:r>
          </a:p>
        </p:txBody>
      </p:sp>
      <p:sp>
        <p:nvSpPr>
          <p:cNvPr id="4" name="テキスト ボックス 3">
            <a:extLst>
              <a:ext uri="{FF2B5EF4-FFF2-40B4-BE49-F238E27FC236}">
                <a16:creationId xmlns:a16="http://schemas.microsoft.com/office/drawing/2014/main" id="{B282FEAB-7085-ECB7-3178-A3A2F29E9794}"/>
              </a:ext>
            </a:extLst>
          </p:cNvPr>
          <p:cNvSpPr txBox="1"/>
          <p:nvPr/>
        </p:nvSpPr>
        <p:spPr>
          <a:xfrm>
            <a:off x="548640" y="1209675"/>
            <a:ext cx="4980851" cy="400110"/>
          </a:xfrm>
          <a:prstGeom prst="rect">
            <a:avLst/>
          </a:prstGeom>
          <a:noFill/>
        </p:spPr>
        <p:txBody>
          <a:bodyPr wrap="none" rtlCol="0">
            <a:spAutoFit/>
          </a:bodyPr>
          <a:lstStyle/>
          <a:p>
            <a:r>
              <a:rPr kumimoji="1" lang="en-US" altLang="ja-JP" sz="2000" b="1" dirty="0">
                <a:latin typeface="+mj-ea"/>
                <a:ea typeface="+mj-ea"/>
              </a:rPr>
              <a:t>2025</a:t>
            </a:r>
            <a:r>
              <a:rPr kumimoji="1" lang="ja-JP" altLang="en-US" sz="2000" b="1" dirty="0">
                <a:latin typeface="+mj-ea"/>
                <a:ea typeface="+mj-ea"/>
              </a:rPr>
              <a:t>年に向けた変化は着実に進んでいる</a:t>
            </a:r>
          </a:p>
        </p:txBody>
      </p:sp>
      <p:sp>
        <p:nvSpPr>
          <p:cNvPr id="5" name="テキスト ボックス 4">
            <a:extLst>
              <a:ext uri="{FF2B5EF4-FFF2-40B4-BE49-F238E27FC236}">
                <a16:creationId xmlns:a16="http://schemas.microsoft.com/office/drawing/2014/main" id="{0B488897-4D36-83F3-8E49-103712A5C351}"/>
              </a:ext>
            </a:extLst>
          </p:cNvPr>
          <p:cNvSpPr txBox="1"/>
          <p:nvPr/>
        </p:nvSpPr>
        <p:spPr>
          <a:xfrm>
            <a:off x="548640" y="1762125"/>
            <a:ext cx="5262979" cy="646331"/>
          </a:xfrm>
          <a:prstGeom prst="rect">
            <a:avLst/>
          </a:prstGeom>
          <a:noFill/>
        </p:spPr>
        <p:txBody>
          <a:bodyPr wrap="none" rtlCol="0">
            <a:spAutoFit/>
          </a:bodyPr>
          <a:lstStyle/>
          <a:p>
            <a:r>
              <a:rPr kumimoji="1" lang="ja-JP" altLang="en-US" dirty="0"/>
              <a:t>地域支援体制加算　　　・・・健康サポート機能</a:t>
            </a:r>
            <a:endParaRPr kumimoji="1" lang="en-US" altLang="ja-JP" dirty="0"/>
          </a:p>
          <a:p>
            <a:r>
              <a:rPr kumimoji="1" lang="ja-JP" altLang="en-US" dirty="0"/>
              <a:t>在宅薬学総合体制加算２・・・地域連携薬局</a:t>
            </a:r>
          </a:p>
        </p:txBody>
      </p:sp>
      <p:sp>
        <p:nvSpPr>
          <p:cNvPr id="6" name="テキスト ボックス 5">
            <a:extLst>
              <a:ext uri="{FF2B5EF4-FFF2-40B4-BE49-F238E27FC236}">
                <a16:creationId xmlns:a16="http://schemas.microsoft.com/office/drawing/2014/main" id="{F5AE3C1B-E209-EA81-7A3A-CA5AD25EECEB}"/>
              </a:ext>
            </a:extLst>
          </p:cNvPr>
          <p:cNvSpPr txBox="1"/>
          <p:nvPr/>
        </p:nvSpPr>
        <p:spPr>
          <a:xfrm>
            <a:off x="548639" y="2724150"/>
            <a:ext cx="6211316" cy="400110"/>
          </a:xfrm>
          <a:prstGeom prst="rect">
            <a:avLst/>
          </a:prstGeom>
          <a:noFill/>
        </p:spPr>
        <p:txBody>
          <a:bodyPr wrap="none" rtlCol="0">
            <a:spAutoFit/>
          </a:bodyPr>
          <a:lstStyle/>
          <a:p>
            <a:r>
              <a:rPr kumimoji="1" lang="ja-JP" altLang="en-US" sz="2000" b="1" dirty="0">
                <a:latin typeface="+mj-ea"/>
                <a:ea typeface="+mj-ea"/>
              </a:rPr>
              <a:t>国の求める方向性</a:t>
            </a:r>
            <a:r>
              <a:rPr kumimoji="1" lang="en-US" altLang="ja-JP" sz="2000" b="1" dirty="0">
                <a:latin typeface="+mj-ea"/>
                <a:ea typeface="+mj-ea"/>
              </a:rPr>
              <a:t>(</a:t>
            </a:r>
            <a:r>
              <a:rPr kumimoji="1" lang="ja-JP" altLang="en-US" sz="2000" b="1" dirty="0">
                <a:latin typeface="+mj-ea"/>
                <a:ea typeface="+mj-ea"/>
              </a:rPr>
              <a:t>医療</a:t>
            </a:r>
            <a:r>
              <a:rPr kumimoji="1" lang="en-US" altLang="ja-JP" sz="2000" b="1" dirty="0">
                <a:latin typeface="+mj-ea"/>
                <a:ea typeface="+mj-ea"/>
              </a:rPr>
              <a:t>DX)</a:t>
            </a:r>
            <a:r>
              <a:rPr kumimoji="1" lang="ja-JP" altLang="en-US" sz="2000" b="1" dirty="0">
                <a:latin typeface="+mj-ea"/>
                <a:ea typeface="+mj-ea"/>
              </a:rPr>
              <a:t>への誘導が始まっている</a:t>
            </a:r>
          </a:p>
        </p:txBody>
      </p:sp>
      <p:sp>
        <p:nvSpPr>
          <p:cNvPr id="7" name="テキスト ボックス 6">
            <a:extLst>
              <a:ext uri="{FF2B5EF4-FFF2-40B4-BE49-F238E27FC236}">
                <a16:creationId xmlns:a16="http://schemas.microsoft.com/office/drawing/2014/main" id="{92575E75-6FFD-5DAF-4120-9AEAE1BF34E6}"/>
              </a:ext>
            </a:extLst>
          </p:cNvPr>
          <p:cNvSpPr txBox="1"/>
          <p:nvPr/>
        </p:nvSpPr>
        <p:spPr>
          <a:xfrm>
            <a:off x="548640" y="3199655"/>
            <a:ext cx="3906582" cy="369332"/>
          </a:xfrm>
          <a:prstGeom prst="rect">
            <a:avLst/>
          </a:prstGeom>
          <a:noFill/>
        </p:spPr>
        <p:txBody>
          <a:bodyPr wrap="none" rtlCol="0">
            <a:spAutoFit/>
          </a:bodyPr>
          <a:lstStyle/>
          <a:p>
            <a:r>
              <a:rPr kumimoji="1" lang="ja-JP" altLang="en-US" dirty="0"/>
              <a:t>医療</a:t>
            </a:r>
            <a:r>
              <a:rPr kumimoji="1" lang="en-US" altLang="ja-JP" dirty="0"/>
              <a:t>DX</a:t>
            </a:r>
            <a:r>
              <a:rPr kumimoji="1" lang="ja-JP" altLang="en-US" dirty="0"/>
              <a:t>推進体制加算整備加算の新設</a:t>
            </a:r>
          </a:p>
        </p:txBody>
      </p:sp>
      <p:sp>
        <p:nvSpPr>
          <p:cNvPr id="8" name="テキスト ボックス 7">
            <a:extLst>
              <a:ext uri="{FF2B5EF4-FFF2-40B4-BE49-F238E27FC236}">
                <a16:creationId xmlns:a16="http://schemas.microsoft.com/office/drawing/2014/main" id="{FFF54A17-78A6-A70A-729F-909CF336670A}"/>
              </a:ext>
            </a:extLst>
          </p:cNvPr>
          <p:cNvSpPr txBox="1"/>
          <p:nvPr/>
        </p:nvSpPr>
        <p:spPr>
          <a:xfrm>
            <a:off x="548639" y="3838515"/>
            <a:ext cx="6006773" cy="400110"/>
          </a:xfrm>
          <a:prstGeom prst="rect">
            <a:avLst/>
          </a:prstGeom>
          <a:noFill/>
        </p:spPr>
        <p:txBody>
          <a:bodyPr wrap="none" rtlCol="0">
            <a:spAutoFit/>
          </a:bodyPr>
          <a:lstStyle/>
          <a:p>
            <a:r>
              <a:rPr kumimoji="1" lang="ja-JP" altLang="en-US" sz="2000" b="1" dirty="0">
                <a:latin typeface="+mj-ea"/>
                <a:ea typeface="+mj-ea"/>
              </a:rPr>
              <a:t>後発医薬品普及策も佳境へ、、、</a:t>
            </a:r>
            <a:r>
              <a:rPr kumimoji="1" lang="en-US" altLang="ja-JP" sz="2000" b="1" dirty="0">
                <a:latin typeface="+mj-ea"/>
                <a:ea typeface="+mj-ea"/>
              </a:rPr>
              <a:t>2026</a:t>
            </a:r>
            <a:r>
              <a:rPr kumimoji="1" lang="ja-JP" altLang="en-US" sz="2000" b="1" dirty="0">
                <a:latin typeface="+mj-ea"/>
                <a:ea typeface="+mj-ea"/>
              </a:rPr>
              <a:t>年度改定は</a:t>
            </a:r>
          </a:p>
        </p:txBody>
      </p:sp>
      <p:sp>
        <p:nvSpPr>
          <p:cNvPr id="10" name="テキスト ボックス 9">
            <a:extLst>
              <a:ext uri="{FF2B5EF4-FFF2-40B4-BE49-F238E27FC236}">
                <a16:creationId xmlns:a16="http://schemas.microsoft.com/office/drawing/2014/main" id="{3204B929-6156-0CFD-5955-3DD91D75CA37}"/>
              </a:ext>
            </a:extLst>
          </p:cNvPr>
          <p:cNvSpPr txBox="1"/>
          <p:nvPr/>
        </p:nvSpPr>
        <p:spPr>
          <a:xfrm>
            <a:off x="548639" y="4403378"/>
            <a:ext cx="6237605" cy="646331"/>
          </a:xfrm>
          <a:prstGeom prst="rect">
            <a:avLst/>
          </a:prstGeom>
          <a:noFill/>
        </p:spPr>
        <p:txBody>
          <a:bodyPr wrap="none" rtlCol="0">
            <a:spAutoFit/>
          </a:bodyPr>
          <a:lstStyle/>
          <a:p>
            <a:r>
              <a:rPr kumimoji="1" lang="ja-JP" altLang="en-US" dirty="0"/>
              <a:t>薬価引下げ</a:t>
            </a:r>
            <a:r>
              <a:rPr kumimoji="1" lang="en-US" altLang="ja-JP" dirty="0"/>
              <a:t>(</a:t>
            </a:r>
            <a:r>
              <a:rPr kumimoji="1" lang="ja-JP" altLang="en-US" dirty="0"/>
              <a:t>限界説</a:t>
            </a:r>
            <a:r>
              <a:rPr kumimoji="1" lang="en-US" altLang="ja-JP" dirty="0"/>
              <a:t>)</a:t>
            </a:r>
            <a:r>
              <a:rPr kumimoji="1" lang="ja-JP" altLang="en-US" dirty="0"/>
              <a:t>、後発品数量ベース</a:t>
            </a:r>
            <a:r>
              <a:rPr kumimoji="1" lang="en-US" altLang="ja-JP" dirty="0"/>
              <a:t>(</a:t>
            </a:r>
            <a:r>
              <a:rPr kumimoji="1" lang="ja-JP" altLang="en-US" dirty="0"/>
              <a:t>金額ベース目標へ</a:t>
            </a:r>
            <a:r>
              <a:rPr kumimoji="1" lang="en-US" altLang="ja-JP" dirty="0"/>
              <a:t>)</a:t>
            </a:r>
          </a:p>
          <a:p>
            <a:r>
              <a:rPr kumimoji="1" lang="ja-JP" altLang="en-US" dirty="0"/>
              <a:t>選定療養費による“薬剤料”引き下げへ</a:t>
            </a:r>
          </a:p>
        </p:txBody>
      </p:sp>
      <p:sp>
        <p:nvSpPr>
          <p:cNvPr id="11" name="テキスト ボックス 10">
            <a:extLst>
              <a:ext uri="{FF2B5EF4-FFF2-40B4-BE49-F238E27FC236}">
                <a16:creationId xmlns:a16="http://schemas.microsoft.com/office/drawing/2014/main" id="{FFEC3061-A1A6-0E35-0CD7-E84F34F1ECF1}"/>
              </a:ext>
            </a:extLst>
          </p:cNvPr>
          <p:cNvSpPr txBox="1"/>
          <p:nvPr/>
        </p:nvSpPr>
        <p:spPr>
          <a:xfrm>
            <a:off x="548638" y="5279618"/>
            <a:ext cx="5769528" cy="707886"/>
          </a:xfrm>
          <a:prstGeom prst="rect">
            <a:avLst/>
          </a:prstGeom>
          <a:noFill/>
        </p:spPr>
        <p:txBody>
          <a:bodyPr wrap="none" rtlCol="0">
            <a:spAutoFit/>
          </a:bodyPr>
          <a:lstStyle/>
          <a:p>
            <a:r>
              <a:rPr kumimoji="1" lang="en-US" altLang="ja-JP" sz="2000" b="1" dirty="0">
                <a:latin typeface="+mj-ea"/>
                <a:ea typeface="+mj-ea"/>
              </a:rPr>
              <a:t>2024</a:t>
            </a:r>
            <a:r>
              <a:rPr kumimoji="1" lang="ja-JP" altLang="en-US" sz="2000" b="1" dirty="0">
                <a:latin typeface="+mj-ea"/>
                <a:ea typeface="+mj-ea"/>
              </a:rPr>
              <a:t>年度改定は薬局に“行動変容”を促すのか？</a:t>
            </a:r>
            <a:endParaRPr kumimoji="1" lang="en-US" altLang="ja-JP" sz="2000" b="1" dirty="0">
              <a:latin typeface="+mj-ea"/>
              <a:ea typeface="+mj-ea"/>
            </a:endParaRPr>
          </a:p>
          <a:p>
            <a:r>
              <a:rPr kumimoji="1" lang="ja-JP" altLang="en-US" sz="2000" b="1" dirty="0">
                <a:latin typeface="+mj-ea"/>
                <a:ea typeface="+mj-ea"/>
              </a:rPr>
              <a:t>いよいよ本体マイナス改定の時代へ</a:t>
            </a:r>
          </a:p>
        </p:txBody>
      </p:sp>
    </p:spTree>
    <p:extLst>
      <p:ext uri="{BB962C8B-B14F-4D97-AF65-F5344CB8AC3E}">
        <p14:creationId xmlns:p14="http://schemas.microsoft.com/office/powerpoint/2010/main" val="24696378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ダイアグラム が含まれている画像&#10;&#10;自動的に生成された説明">
            <a:extLst>
              <a:ext uri="{FF2B5EF4-FFF2-40B4-BE49-F238E27FC236}">
                <a16:creationId xmlns:a16="http://schemas.microsoft.com/office/drawing/2014/main" id="{A7D7938C-E730-4D90-894A-07F177D736A9}"/>
              </a:ext>
            </a:extLst>
          </p:cNvPr>
          <p:cNvPicPr>
            <a:picLocks noChangeAspect="1"/>
          </p:cNvPicPr>
          <p:nvPr/>
        </p:nvPicPr>
        <p:blipFill rotWithShape="1">
          <a:blip r:embed="rId3">
            <a:extLst>
              <a:ext uri="{28A0092B-C50C-407E-A947-70E740481C1C}">
                <a14:useLocalDpi xmlns:a14="http://schemas.microsoft.com/office/drawing/2010/main" val="0"/>
              </a:ext>
            </a:extLst>
          </a:blip>
          <a:srcRect l="6016" r="18984"/>
          <a:stretch/>
        </p:blipFill>
        <p:spPr>
          <a:xfrm>
            <a:off x="1" y="0"/>
            <a:ext cx="9144000" cy="6858000"/>
          </a:xfrm>
          <a:prstGeom prst="rect">
            <a:avLst/>
          </a:prstGeom>
        </p:spPr>
      </p:pic>
      <p:sp>
        <p:nvSpPr>
          <p:cNvPr id="7" name="テキスト ボックス 6">
            <a:extLst>
              <a:ext uri="{FF2B5EF4-FFF2-40B4-BE49-F238E27FC236}">
                <a16:creationId xmlns:a16="http://schemas.microsoft.com/office/drawing/2014/main" id="{04C16C84-1888-4D61-B0BD-79872FBDA2B1}"/>
              </a:ext>
            </a:extLst>
          </p:cNvPr>
          <p:cNvSpPr txBox="1"/>
          <p:nvPr/>
        </p:nvSpPr>
        <p:spPr>
          <a:xfrm>
            <a:off x="365819" y="5062083"/>
            <a:ext cx="3954929" cy="1384995"/>
          </a:xfrm>
          <a:prstGeom prst="rect">
            <a:avLst/>
          </a:prstGeom>
          <a:noFill/>
        </p:spPr>
        <p:txBody>
          <a:bodyPr wrap="none" rtlCol="0">
            <a:spAutoFit/>
          </a:bodyPr>
          <a:lstStyle/>
          <a:p>
            <a:r>
              <a:rPr kumimoji="1" lang="ja-JP" altLang="en-US" sz="1400" b="1" dirty="0">
                <a:solidFill>
                  <a:schemeClr val="bg1"/>
                </a:solidFill>
                <a:effectLst>
                  <a:glow rad="63500">
                    <a:schemeClr val="bg1">
                      <a:lumMod val="50000"/>
                      <a:alpha val="40000"/>
                    </a:schemeClr>
                  </a:glow>
                </a:effectLst>
                <a:latin typeface="メイリオ" panose="020B0604030504040204" pitchFamily="50" charset="-128"/>
                <a:ea typeface="メイリオ" panose="020B0604030504040204" pitchFamily="50" charset="-128"/>
              </a:rPr>
              <a:t>東京都台東区浅草橋</a:t>
            </a:r>
            <a:r>
              <a:rPr kumimoji="1" lang="en-US" altLang="ja-JP" sz="1400" b="1" dirty="0">
                <a:solidFill>
                  <a:schemeClr val="bg1"/>
                </a:solidFill>
                <a:effectLst>
                  <a:glow rad="63500">
                    <a:schemeClr val="bg1">
                      <a:lumMod val="50000"/>
                      <a:alpha val="40000"/>
                    </a:schemeClr>
                  </a:glow>
                </a:effectLst>
                <a:latin typeface="メイリオ" panose="020B0604030504040204" pitchFamily="50" charset="-128"/>
                <a:ea typeface="メイリオ" panose="020B0604030504040204" pitchFamily="50" charset="-128"/>
              </a:rPr>
              <a:t>3</a:t>
            </a:r>
            <a:r>
              <a:rPr kumimoji="1" lang="ja-JP" altLang="en-US" sz="1400" b="1" dirty="0">
                <a:solidFill>
                  <a:schemeClr val="bg1"/>
                </a:solidFill>
                <a:effectLst>
                  <a:glow rad="63500">
                    <a:schemeClr val="bg1">
                      <a:lumMod val="50000"/>
                      <a:alpha val="40000"/>
                    </a:schemeClr>
                  </a:glow>
                </a:effectLst>
                <a:latin typeface="メイリオ" panose="020B0604030504040204" pitchFamily="50" charset="-128"/>
                <a:ea typeface="メイリオ" panose="020B0604030504040204" pitchFamily="50" charset="-128"/>
              </a:rPr>
              <a:t>丁目</a:t>
            </a:r>
            <a:r>
              <a:rPr kumimoji="1" lang="en-US" altLang="ja-JP" sz="1400" b="1" dirty="0">
                <a:solidFill>
                  <a:schemeClr val="bg1"/>
                </a:solidFill>
                <a:effectLst>
                  <a:glow rad="63500">
                    <a:schemeClr val="bg1">
                      <a:lumMod val="50000"/>
                      <a:alpha val="40000"/>
                    </a:schemeClr>
                  </a:glow>
                </a:effectLst>
                <a:latin typeface="メイリオ" panose="020B0604030504040204" pitchFamily="50" charset="-128"/>
                <a:ea typeface="メイリオ" panose="020B0604030504040204" pitchFamily="50" charset="-128"/>
              </a:rPr>
              <a:t>1</a:t>
            </a:r>
            <a:r>
              <a:rPr kumimoji="1" lang="ja-JP" altLang="en-US" sz="1400" b="1" dirty="0">
                <a:solidFill>
                  <a:schemeClr val="bg1"/>
                </a:solidFill>
                <a:effectLst>
                  <a:glow rad="63500">
                    <a:schemeClr val="bg1">
                      <a:lumMod val="50000"/>
                      <a:alpha val="40000"/>
                    </a:schemeClr>
                  </a:glow>
                </a:effectLst>
                <a:latin typeface="メイリオ" panose="020B0604030504040204" pitchFamily="50" charset="-128"/>
                <a:ea typeface="メイリオ" panose="020B0604030504040204" pitchFamily="50" charset="-128"/>
              </a:rPr>
              <a:t>番</a:t>
            </a:r>
            <a:r>
              <a:rPr kumimoji="1" lang="en-US" altLang="ja-JP" sz="1400" b="1" dirty="0">
                <a:solidFill>
                  <a:schemeClr val="bg1"/>
                </a:solidFill>
                <a:effectLst>
                  <a:glow rad="63500">
                    <a:schemeClr val="bg1">
                      <a:lumMod val="50000"/>
                      <a:alpha val="40000"/>
                    </a:schemeClr>
                  </a:glow>
                </a:effectLst>
                <a:latin typeface="メイリオ" panose="020B0604030504040204" pitchFamily="50" charset="-128"/>
                <a:ea typeface="メイリオ" panose="020B0604030504040204" pitchFamily="50" charset="-128"/>
              </a:rPr>
              <a:t>1</a:t>
            </a:r>
            <a:r>
              <a:rPr kumimoji="1" lang="ja-JP" altLang="en-US" sz="1400" b="1" dirty="0">
                <a:solidFill>
                  <a:schemeClr val="bg1"/>
                </a:solidFill>
                <a:effectLst>
                  <a:glow rad="63500">
                    <a:schemeClr val="bg1">
                      <a:lumMod val="50000"/>
                      <a:alpha val="40000"/>
                    </a:schemeClr>
                  </a:glow>
                </a:effectLst>
                <a:latin typeface="メイリオ" panose="020B0604030504040204" pitchFamily="50" charset="-128"/>
                <a:ea typeface="メイリオ" panose="020B0604030504040204" pitchFamily="50" charset="-128"/>
              </a:rPr>
              <a:t>号</a:t>
            </a:r>
            <a:endParaRPr kumimoji="1" lang="en-US" altLang="ja-JP" sz="1400" b="1" dirty="0">
              <a:solidFill>
                <a:schemeClr val="bg1"/>
              </a:solidFill>
              <a:effectLst>
                <a:glow rad="63500">
                  <a:schemeClr val="bg1">
                    <a:lumMod val="50000"/>
                    <a:alpha val="40000"/>
                  </a:schemeClr>
                </a:glow>
              </a:effectLst>
              <a:latin typeface="メイリオ" panose="020B0604030504040204" pitchFamily="50" charset="-128"/>
              <a:ea typeface="メイリオ" panose="020B0604030504040204" pitchFamily="50" charset="-128"/>
            </a:endParaRPr>
          </a:p>
          <a:p>
            <a:r>
              <a:rPr kumimoji="1" lang="ja-JP" altLang="en-US" sz="1400" b="1" dirty="0">
                <a:solidFill>
                  <a:schemeClr val="bg1"/>
                </a:solidFill>
                <a:effectLst>
                  <a:glow rad="63500">
                    <a:schemeClr val="bg1">
                      <a:lumMod val="50000"/>
                      <a:alpha val="40000"/>
                    </a:schemeClr>
                  </a:glow>
                </a:effectLst>
                <a:latin typeface="メイリオ" panose="020B0604030504040204" pitchFamily="50" charset="-128"/>
                <a:ea typeface="メイリオ" panose="020B0604030504040204" pitchFamily="50" charset="-128"/>
              </a:rPr>
              <a:t>株式会社</a:t>
            </a:r>
            <a:r>
              <a:rPr kumimoji="1" lang="en-US" altLang="ja-JP" sz="1400" b="1" dirty="0">
                <a:solidFill>
                  <a:schemeClr val="bg1"/>
                </a:solidFill>
                <a:effectLst>
                  <a:glow rad="63500">
                    <a:schemeClr val="bg1">
                      <a:lumMod val="50000"/>
                      <a:alpha val="40000"/>
                    </a:schemeClr>
                  </a:glow>
                </a:effectLst>
                <a:latin typeface="メイリオ" panose="020B0604030504040204" pitchFamily="50" charset="-128"/>
                <a:ea typeface="メイリオ" panose="020B0604030504040204" pitchFamily="50" charset="-128"/>
              </a:rPr>
              <a:t>Kae</a:t>
            </a:r>
            <a:r>
              <a:rPr kumimoji="1" lang="ja-JP" altLang="en-US" sz="1400" b="1" dirty="0">
                <a:solidFill>
                  <a:schemeClr val="bg1"/>
                </a:solidFill>
                <a:effectLst>
                  <a:glow rad="63500">
                    <a:schemeClr val="bg1">
                      <a:lumMod val="50000"/>
                      <a:alpha val="40000"/>
                    </a:schemeClr>
                  </a:glow>
                </a:effectLst>
                <a:latin typeface="メイリオ" panose="020B0604030504040204" pitchFamily="50" charset="-128"/>
                <a:ea typeface="メイリオ" panose="020B0604030504040204" pitchFamily="50" charset="-128"/>
              </a:rPr>
              <a:t>マネジメント</a:t>
            </a:r>
            <a:endParaRPr kumimoji="1" lang="en-US" altLang="ja-JP" sz="1400" b="1" dirty="0">
              <a:solidFill>
                <a:schemeClr val="bg1"/>
              </a:solidFill>
              <a:effectLst>
                <a:glow rad="63500">
                  <a:schemeClr val="bg1">
                    <a:lumMod val="50000"/>
                    <a:alpha val="40000"/>
                  </a:schemeClr>
                </a:glow>
              </a:effectLst>
              <a:latin typeface="メイリオ" panose="020B0604030504040204" pitchFamily="50" charset="-128"/>
              <a:ea typeface="メイリオ" panose="020B0604030504040204" pitchFamily="50" charset="-128"/>
            </a:endParaRPr>
          </a:p>
          <a:p>
            <a:r>
              <a:rPr kumimoji="1" lang="en-US" altLang="ja-JP" sz="1400" b="1" dirty="0">
                <a:solidFill>
                  <a:schemeClr val="bg1"/>
                </a:solidFill>
                <a:effectLst>
                  <a:glow rad="63500">
                    <a:schemeClr val="bg1">
                      <a:lumMod val="50000"/>
                      <a:alpha val="40000"/>
                    </a:schemeClr>
                  </a:glow>
                </a:effectLst>
                <a:latin typeface="メイリオ" panose="020B0604030504040204" pitchFamily="50" charset="-128"/>
                <a:ea typeface="メイリオ" panose="020B0604030504040204" pitchFamily="50" charset="-128"/>
              </a:rPr>
              <a:t>T E L : 03-5829-6659</a:t>
            </a:r>
          </a:p>
          <a:p>
            <a:r>
              <a:rPr kumimoji="1" lang="en-US" altLang="ja-JP" sz="1400" b="1" dirty="0">
                <a:solidFill>
                  <a:schemeClr val="bg1"/>
                </a:solidFill>
                <a:effectLst>
                  <a:glow rad="63500">
                    <a:schemeClr val="bg1">
                      <a:lumMod val="50000"/>
                      <a:alpha val="40000"/>
                    </a:schemeClr>
                  </a:glow>
                </a:effectLst>
                <a:latin typeface="メイリオ" panose="020B0604030504040204" pitchFamily="50" charset="-128"/>
                <a:ea typeface="メイリオ" panose="020B0604030504040204" pitchFamily="50" charset="-128"/>
              </a:rPr>
              <a:t>Mail</a:t>
            </a:r>
            <a:r>
              <a:rPr kumimoji="1" lang="ja-JP" altLang="en-US" sz="1400" b="1" dirty="0">
                <a:solidFill>
                  <a:schemeClr val="bg1"/>
                </a:solidFill>
                <a:effectLst>
                  <a:glow rad="63500">
                    <a:schemeClr val="bg1">
                      <a:lumMod val="50000"/>
                      <a:alpha val="40000"/>
                    </a:schemeClr>
                  </a:glow>
                </a:effectLst>
                <a:latin typeface="メイリオ" panose="020B0604030504040204" pitchFamily="50" charset="-128"/>
                <a:ea typeface="メイリオ" panose="020B0604030504040204" pitchFamily="50" charset="-128"/>
              </a:rPr>
              <a:t>：</a:t>
            </a:r>
            <a:r>
              <a:rPr kumimoji="1" lang="en-US" altLang="ja-JP" sz="1400" b="1" dirty="0">
                <a:solidFill>
                  <a:schemeClr val="bg1"/>
                </a:solidFill>
                <a:effectLst>
                  <a:glow rad="63500">
                    <a:schemeClr val="bg1">
                      <a:lumMod val="50000"/>
                      <a:alpha val="40000"/>
                    </a:schemeClr>
                  </a:glow>
                </a:effectLst>
                <a:latin typeface="メイリオ" panose="020B0604030504040204" pitchFamily="50" charset="-128"/>
                <a:ea typeface="メイリオ" panose="020B0604030504040204" pitchFamily="50" charset="-128"/>
              </a:rPr>
              <a:t>honbu@kae-management.com</a:t>
            </a:r>
          </a:p>
          <a:p>
            <a:endParaRPr kumimoji="1" lang="ja-JP" altLang="en-US" sz="1400" b="1" dirty="0">
              <a:solidFill>
                <a:schemeClr val="bg1"/>
              </a:solidFill>
              <a:effectLst>
                <a:glow rad="63500">
                  <a:schemeClr val="bg1">
                    <a:lumMod val="50000"/>
                    <a:alpha val="40000"/>
                  </a:schemeClr>
                </a:glow>
              </a:effectLst>
              <a:latin typeface="メイリオ" panose="020B0604030504040204" pitchFamily="50" charset="-128"/>
              <a:ea typeface="メイリオ" panose="020B0604030504040204" pitchFamily="50" charset="-128"/>
            </a:endParaRPr>
          </a:p>
          <a:p>
            <a:r>
              <a:rPr kumimoji="1" lang="ja-JP" altLang="en-US" sz="1400" b="1" dirty="0">
                <a:solidFill>
                  <a:schemeClr val="bg1"/>
                </a:solidFill>
                <a:effectLst>
                  <a:glow rad="63500">
                    <a:schemeClr val="bg1">
                      <a:lumMod val="50000"/>
                      <a:alpha val="40000"/>
                    </a:schemeClr>
                  </a:glow>
                </a:effectLst>
                <a:latin typeface="メイリオ" panose="020B0604030504040204" pitchFamily="50" charset="-128"/>
                <a:ea typeface="メイリオ" panose="020B0604030504040204" pitchFamily="50" charset="-128"/>
              </a:rPr>
              <a:t>情報交換等、ご遠慮なくご連絡くださいませ。</a:t>
            </a:r>
          </a:p>
        </p:txBody>
      </p:sp>
      <p:pic>
        <p:nvPicPr>
          <p:cNvPr id="1026" name="Picture 2">
            <a:extLst>
              <a:ext uri="{FF2B5EF4-FFF2-40B4-BE49-F238E27FC236}">
                <a16:creationId xmlns:a16="http://schemas.microsoft.com/office/drawing/2014/main" id="{FECBA633-E77B-4B1A-A6F1-FE6C142CEA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0331" y="5062083"/>
            <a:ext cx="936185" cy="936185"/>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3A056EB5-AEE9-402E-BEC1-B4D1F54140B3}"/>
              </a:ext>
            </a:extLst>
          </p:cNvPr>
          <p:cNvSpPr txBox="1"/>
          <p:nvPr/>
        </p:nvSpPr>
        <p:spPr>
          <a:xfrm>
            <a:off x="6063980" y="5998268"/>
            <a:ext cx="1992190" cy="461665"/>
          </a:xfrm>
          <a:prstGeom prst="rect">
            <a:avLst/>
          </a:prstGeom>
          <a:noFill/>
        </p:spPr>
        <p:txBody>
          <a:bodyPr wrap="square" rtlCol="0">
            <a:spAutoFit/>
          </a:bodyPr>
          <a:lstStyle/>
          <a:p>
            <a:r>
              <a:rPr kumimoji="1" lang="en-US" altLang="ja-JP" sz="1200" b="1" dirty="0">
                <a:solidFill>
                  <a:schemeClr val="bg1"/>
                </a:solidFill>
                <a:effectLst>
                  <a:glow rad="63500">
                    <a:schemeClr val="bg1">
                      <a:lumMod val="65000"/>
                      <a:alpha val="40000"/>
                    </a:schemeClr>
                  </a:glow>
                </a:effectLst>
                <a:latin typeface="メイリオ" panose="020B0604030504040204" pitchFamily="50" charset="-128"/>
                <a:ea typeface="メイリオ" panose="020B0604030504040204" pitchFamily="50" charset="-128"/>
              </a:rPr>
              <a:t>Youtube</a:t>
            </a:r>
            <a:r>
              <a:rPr kumimoji="1" lang="ja-JP" altLang="en-US" sz="1200" b="1" dirty="0">
                <a:solidFill>
                  <a:schemeClr val="bg1"/>
                </a:solidFill>
                <a:effectLst>
                  <a:glow rad="63500">
                    <a:schemeClr val="bg1">
                      <a:lumMod val="65000"/>
                      <a:alpha val="40000"/>
                    </a:schemeClr>
                  </a:glow>
                </a:effectLst>
                <a:latin typeface="メイリオ" panose="020B0604030504040204" pitchFamily="50" charset="-128"/>
                <a:ea typeface="メイリオ" panose="020B0604030504040204" pitchFamily="50" charset="-128"/>
              </a:rPr>
              <a:t>でも動画解説を</a:t>
            </a:r>
            <a:endParaRPr kumimoji="1" lang="en-US" altLang="ja-JP" sz="1200" b="1" dirty="0">
              <a:solidFill>
                <a:schemeClr val="bg1"/>
              </a:solidFill>
              <a:effectLst>
                <a:glow rad="63500">
                  <a:schemeClr val="bg1">
                    <a:lumMod val="65000"/>
                    <a:alpha val="40000"/>
                  </a:schemeClr>
                </a:glow>
              </a:effectLst>
              <a:latin typeface="メイリオ" panose="020B0604030504040204" pitchFamily="50" charset="-128"/>
              <a:ea typeface="メイリオ" panose="020B0604030504040204" pitchFamily="50" charset="-128"/>
            </a:endParaRPr>
          </a:p>
          <a:p>
            <a:r>
              <a:rPr kumimoji="1" lang="ja-JP" altLang="en-US" sz="1200" b="1" dirty="0">
                <a:solidFill>
                  <a:schemeClr val="bg1"/>
                </a:solidFill>
                <a:effectLst>
                  <a:glow rad="63500">
                    <a:schemeClr val="bg1">
                      <a:lumMod val="65000"/>
                      <a:alpha val="40000"/>
                    </a:schemeClr>
                  </a:glow>
                </a:effectLst>
                <a:latin typeface="メイリオ" panose="020B0604030504040204" pitchFamily="50" charset="-128"/>
                <a:ea typeface="メイリオ" panose="020B0604030504040204" pitchFamily="50" charset="-128"/>
              </a:rPr>
              <a:t>アップしています</a:t>
            </a:r>
          </a:p>
        </p:txBody>
      </p:sp>
      <p:pic>
        <p:nvPicPr>
          <p:cNvPr id="2" name="Picture 2">
            <a:extLst>
              <a:ext uri="{FF2B5EF4-FFF2-40B4-BE49-F238E27FC236}">
                <a16:creationId xmlns:a16="http://schemas.microsoft.com/office/drawing/2014/main" id="{6540B48A-9EA2-86FA-5462-C3343B0453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1123" y="3052761"/>
            <a:ext cx="2514600" cy="1414463"/>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55F426CB-8BBA-1F75-9463-4671736E08CE}"/>
              </a:ext>
            </a:extLst>
          </p:cNvPr>
          <p:cNvSpPr txBox="1"/>
          <p:nvPr/>
        </p:nvSpPr>
        <p:spPr>
          <a:xfrm>
            <a:off x="5744977" y="2775762"/>
            <a:ext cx="2342308" cy="276999"/>
          </a:xfrm>
          <a:prstGeom prst="rect">
            <a:avLst/>
          </a:prstGeom>
          <a:noFill/>
        </p:spPr>
        <p:txBody>
          <a:bodyPr wrap="none" rtlCol="0">
            <a:spAutoFit/>
          </a:bodyPr>
          <a:lstStyle/>
          <a:p>
            <a:r>
              <a:rPr kumimoji="1" lang="ja-JP" altLang="en-US" sz="1200" b="1" dirty="0">
                <a:solidFill>
                  <a:schemeClr val="bg1"/>
                </a:solidFill>
                <a:latin typeface="メイリオ" panose="020B0604030504040204" pitchFamily="50" charset="-128"/>
              </a:rPr>
              <a:t>業界トップ　</a:t>
            </a:r>
            <a:r>
              <a:rPr kumimoji="1" lang="en-US" altLang="ja-JP" sz="1200" b="1" dirty="0">
                <a:solidFill>
                  <a:schemeClr val="bg1"/>
                </a:solidFill>
                <a:latin typeface="メイリオ" panose="020B0604030504040204" pitchFamily="50" charset="-128"/>
              </a:rPr>
              <a:t>1.</a:t>
            </a:r>
            <a:r>
              <a:rPr kumimoji="1" lang="ja-JP" altLang="en-US" sz="1200" b="1" dirty="0">
                <a:solidFill>
                  <a:schemeClr val="bg1"/>
                </a:solidFill>
                <a:latin typeface="メイリオ" panose="020B0604030504040204" pitchFamily="50" charset="-128"/>
              </a:rPr>
              <a:t>４万回再生突破</a:t>
            </a:r>
          </a:p>
        </p:txBody>
      </p:sp>
    </p:spTree>
    <p:extLst>
      <p:ext uri="{BB962C8B-B14F-4D97-AF65-F5344CB8AC3E}">
        <p14:creationId xmlns:p14="http://schemas.microsoft.com/office/powerpoint/2010/main" val="1539682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6D630-0DC6-6AF4-07E5-CF81073DA777}"/>
            </a:ext>
          </a:extLst>
        </p:cNvPr>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7DC1A96B-28FE-6B4F-12ED-41EEBFA8E487}"/>
              </a:ext>
            </a:extLst>
          </p:cNvPr>
          <p:cNvSpPr/>
          <p:nvPr/>
        </p:nvSpPr>
        <p:spPr>
          <a:xfrm>
            <a:off x="3543300" y="1618476"/>
            <a:ext cx="1490572" cy="436229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ndParaRPr>
          </a:p>
        </p:txBody>
      </p:sp>
      <p:sp>
        <p:nvSpPr>
          <p:cNvPr id="3" name="テキスト ボックス 2">
            <a:extLst>
              <a:ext uri="{FF2B5EF4-FFF2-40B4-BE49-F238E27FC236}">
                <a16:creationId xmlns:a16="http://schemas.microsoft.com/office/drawing/2014/main" id="{C6BFA86F-0DF2-C01E-C486-A74E1F1F7A3A}"/>
              </a:ext>
            </a:extLst>
          </p:cNvPr>
          <p:cNvSpPr txBox="1"/>
          <p:nvPr/>
        </p:nvSpPr>
        <p:spPr>
          <a:xfrm>
            <a:off x="548640" y="513805"/>
            <a:ext cx="5048177"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　後発医薬品の選択促進策“選定療養費制度”</a:t>
            </a:r>
          </a:p>
        </p:txBody>
      </p:sp>
      <p:sp>
        <p:nvSpPr>
          <p:cNvPr id="8" name="正方形/長方形 7">
            <a:extLst>
              <a:ext uri="{FF2B5EF4-FFF2-40B4-BE49-F238E27FC236}">
                <a16:creationId xmlns:a16="http://schemas.microsoft.com/office/drawing/2014/main" id="{D55C2840-F776-FF23-2759-86C308D0472D}"/>
              </a:ext>
            </a:extLst>
          </p:cNvPr>
          <p:cNvSpPr/>
          <p:nvPr/>
        </p:nvSpPr>
        <p:spPr>
          <a:xfrm>
            <a:off x="876300" y="4562468"/>
            <a:ext cx="495300" cy="1400182"/>
          </a:xfrm>
          <a:prstGeom prst="rect">
            <a:avLst/>
          </a:prstGeom>
          <a:solidFill>
            <a:schemeClr val="accent5">
              <a:lumMod val="60000"/>
              <a:lumOff val="40000"/>
            </a:schemeClr>
          </a:solid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ndParaRPr>
          </a:p>
        </p:txBody>
      </p:sp>
      <p:sp>
        <p:nvSpPr>
          <p:cNvPr id="19" name="正方形/長方形 18">
            <a:extLst>
              <a:ext uri="{FF2B5EF4-FFF2-40B4-BE49-F238E27FC236}">
                <a16:creationId xmlns:a16="http://schemas.microsoft.com/office/drawing/2014/main" id="{46E5EC07-2E66-09D1-4058-98285E0650F2}"/>
              </a:ext>
            </a:extLst>
          </p:cNvPr>
          <p:cNvSpPr/>
          <p:nvPr/>
        </p:nvSpPr>
        <p:spPr>
          <a:xfrm>
            <a:off x="876300" y="3943348"/>
            <a:ext cx="495300" cy="619120"/>
          </a:xfrm>
          <a:prstGeom prst="rect">
            <a:avLst/>
          </a:prstGeom>
          <a:pattFill prst="ltUpDiag">
            <a:fgClr>
              <a:schemeClr val="accent5">
                <a:lumMod val="60000"/>
                <a:lumOff val="40000"/>
              </a:schemeClr>
            </a:fgClr>
            <a:bgClr>
              <a:schemeClr val="bg1"/>
            </a:bgClr>
          </a:patt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ndParaRPr>
          </a:p>
        </p:txBody>
      </p:sp>
      <p:sp>
        <p:nvSpPr>
          <p:cNvPr id="20" name="テキスト ボックス 19">
            <a:extLst>
              <a:ext uri="{FF2B5EF4-FFF2-40B4-BE49-F238E27FC236}">
                <a16:creationId xmlns:a16="http://schemas.microsoft.com/office/drawing/2014/main" id="{BF2A4651-FE13-8DEA-98FF-1FA469302115}"/>
              </a:ext>
            </a:extLst>
          </p:cNvPr>
          <p:cNvSpPr txBox="1"/>
          <p:nvPr/>
        </p:nvSpPr>
        <p:spPr>
          <a:xfrm>
            <a:off x="771465" y="4986627"/>
            <a:ext cx="800219" cy="461665"/>
          </a:xfrm>
          <a:prstGeom prst="rect">
            <a:avLst/>
          </a:prstGeom>
          <a:noFill/>
        </p:spPr>
        <p:txBody>
          <a:bodyPr wrap="none" rtlCol="0">
            <a:spAutoFit/>
          </a:bodyPr>
          <a:lstStyle/>
          <a:p>
            <a:pPr algn="ctr"/>
            <a:r>
              <a:rPr kumimoji="1" lang="ja-JP" altLang="en-US" sz="1200" b="1" dirty="0">
                <a:effectLst>
                  <a:glow rad="63500">
                    <a:schemeClr val="bg1">
                      <a:alpha val="88000"/>
                    </a:schemeClr>
                  </a:glow>
                </a:effectLst>
                <a:latin typeface="+mj-ea"/>
                <a:ea typeface="+mj-ea"/>
              </a:rPr>
              <a:t>保険給付</a:t>
            </a:r>
            <a:endParaRPr kumimoji="1" lang="en-US" altLang="ja-JP" sz="1200" b="1" dirty="0">
              <a:effectLst>
                <a:glow rad="63500">
                  <a:schemeClr val="bg1">
                    <a:alpha val="88000"/>
                  </a:schemeClr>
                </a:glow>
              </a:effectLst>
              <a:latin typeface="+mj-ea"/>
              <a:ea typeface="+mj-ea"/>
            </a:endParaRPr>
          </a:p>
          <a:p>
            <a:pPr algn="ctr"/>
            <a:r>
              <a:rPr kumimoji="1" lang="en-US" altLang="ja-JP" sz="1200" b="1" dirty="0">
                <a:effectLst>
                  <a:glow rad="63500">
                    <a:schemeClr val="bg1">
                      <a:alpha val="88000"/>
                    </a:schemeClr>
                  </a:glow>
                </a:effectLst>
                <a:latin typeface="+mj-ea"/>
                <a:ea typeface="+mj-ea"/>
              </a:rPr>
              <a:t>70</a:t>
            </a:r>
            <a:r>
              <a:rPr kumimoji="1" lang="ja-JP" altLang="en-US" sz="1200" b="1" dirty="0">
                <a:effectLst>
                  <a:glow rad="63500">
                    <a:schemeClr val="bg1">
                      <a:alpha val="88000"/>
                    </a:schemeClr>
                  </a:glow>
                </a:effectLst>
                <a:latin typeface="+mj-ea"/>
                <a:ea typeface="+mj-ea"/>
              </a:rPr>
              <a:t>円</a:t>
            </a:r>
          </a:p>
        </p:txBody>
      </p:sp>
      <p:sp>
        <p:nvSpPr>
          <p:cNvPr id="21" name="テキスト ボックス 20">
            <a:extLst>
              <a:ext uri="{FF2B5EF4-FFF2-40B4-BE49-F238E27FC236}">
                <a16:creationId xmlns:a16="http://schemas.microsoft.com/office/drawing/2014/main" id="{ADA5E284-35E6-6054-73CE-6BD7A609920F}"/>
              </a:ext>
            </a:extLst>
          </p:cNvPr>
          <p:cNvSpPr txBox="1"/>
          <p:nvPr/>
        </p:nvSpPr>
        <p:spPr>
          <a:xfrm>
            <a:off x="723840" y="4082050"/>
            <a:ext cx="800219" cy="461665"/>
          </a:xfrm>
          <a:prstGeom prst="rect">
            <a:avLst/>
          </a:prstGeom>
          <a:noFill/>
        </p:spPr>
        <p:txBody>
          <a:bodyPr wrap="none" rtlCol="0">
            <a:spAutoFit/>
          </a:bodyPr>
          <a:lstStyle/>
          <a:p>
            <a:pPr algn="ctr"/>
            <a:r>
              <a:rPr kumimoji="1" lang="ja-JP" altLang="en-US" sz="1200" b="1" dirty="0">
                <a:effectLst>
                  <a:glow rad="63500">
                    <a:schemeClr val="bg1">
                      <a:alpha val="88000"/>
                    </a:schemeClr>
                  </a:glow>
                </a:effectLst>
                <a:latin typeface="+mj-ea"/>
                <a:ea typeface="+mj-ea"/>
              </a:rPr>
              <a:t>患者負担</a:t>
            </a:r>
            <a:endParaRPr kumimoji="1" lang="en-US" altLang="ja-JP" sz="1200" b="1" dirty="0">
              <a:effectLst>
                <a:glow rad="63500">
                  <a:schemeClr val="bg1">
                    <a:alpha val="88000"/>
                  </a:schemeClr>
                </a:glow>
              </a:effectLst>
              <a:latin typeface="+mj-ea"/>
              <a:ea typeface="+mj-ea"/>
            </a:endParaRPr>
          </a:p>
          <a:p>
            <a:pPr algn="ctr"/>
            <a:r>
              <a:rPr kumimoji="1" lang="ja-JP" altLang="en-US" sz="1200" b="1" dirty="0">
                <a:effectLst>
                  <a:glow rad="63500">
                    <a:schemeClr val="bg1">
                      <a:alpha val="88000"/>
                    </a:schemeClr>
                  </a:glow>
                </a:effectLst>
                <a:latin typeface="+mj-ea"/>
                <a:ea typeface="+mj-ea"/>
              </a:rPr>
              <a:t>３</a:t>
            </a:r>
            <a:r>
              <a:rPr kumimoji="1" lang="en-US" altLang="ja-JP" sz="1200" b="1" dirty="0">
                <a:effectLst>
                  <a:glow rad="63500">
                    <a:schemeClr val="bg1">
                      <a:alpha val="88000"/>
                    </a:schemeClr>
                  </a:glow>
                </a:effectLst>
                <a:latin typeface="+mj-ea"/>
                <a:ea typeface="+mj-ea"/>
              </a:rPr>
              <a:t>0</a:t>
            </a:r>
            <a:r>
              <a:rPr kumimoji="1" lang="ja-JP" altLang="en-US" sz="1200" b="1" dirty="0">
                <a:effectLst>
                  <a:glow rad="63500">
                    <a:schemeClr val="bg1">
                      <a:alpha val="88000"/>
                    </a:schemeClr>
                  </a:glow>
                </a:effectLst>
                <a:latin typeface="+mj-ea"/>
                <a:ea typeface="+mj-ea"/>
              </a:rPr>
              <a:t>円</a:t>
            </a:r>
          </a:p>
        </p:txBody>
      </p:sp>
      <p:cxnSp>
        <p:nvCxnSpPr>
          <p:cNvPr id="22" name="直線コネクタ 21">
            <a:extLst>
              <a:ext uri="{FF2B5EF4-FFF2-40B4-BE49-F238E27FC236}">
                <a16:creationId xmlns:a16="http://schemas.microsoft.com/office/drawing/2014/main" id="{22B2BAE6-6B47-6996-AD31-B90228EB90DE}"/>
              </a:ext>
            </a:extLst>
          </p:cNvPr>
          <p:cNvCxnSpPr>
            <a:cxnSpLocks/>
          </p:cNvCxnSpPr>
          <p:nvPr/>
        </p:nvCxnSpPr>
        <p:spPr>
          <a:xfrm>
            <a:off x="723840" y="3943348"/>
            <a:ext cx="4310032"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974AC86C-A2DD-F292-C404-EB936221A20E}"/>
              </a:ext>
            </a:extLst>
          </p:cNvPr>
          <p:cNvSpPr/>
          <p:nvPr/>
        </p:nvSpPr>
        <p:spPr>
          <a:xfrm>
            <a:off x="2366873" y="3190416"/>
            <a:ext cx="495300" cy="2781610"/>
          </a:xfrm>
          <a:prstGeom prst="rect">
            <a:avLst/>
          </a:prstGeom>
          <a:solidFill>
            <a:schemeClr val="accent5">
              <a:lumMod val="60000"/>
              <a:lumOff val="40000"/>
            </a:schemeClr>
          </a:solid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ndParaRPr>
          </a:p>
        </p:txBody>
      </p:sp>
      <p:sp>
        <p:nvSpPr>
          <p:cNvPr id="24" name="正方形/長方形 23">
            <a:extLst>
              <a:ext uri="{FF2B5EF4-FFF2-40B4-BE49-F238E27FC236}">
                <a16:creationId xmlns:a16="http://schemas.microsoft.com/office/drawing/2014/main" id="{32394559-B522-6278-AECF-723E95698E57}"/>
              </a:ext>
            </a:extLst>
          </p:cNvPr>
          <p:cNvSpPr/>
          <p:nvPr/>
        </p:nvSpPr>
        <p:spPr>
          <a:xfrm>
            <a:off x="2366873" y="1952176"/>
            <a:ext cx="495300" cy="1238240"/>
          </a:xfrm>
          <a:prstGeom prst="rect">
            <a:avLst/>
          </a:prstGeom>
          <a:pattFill prst="ltUpDiag">
            <a:fgClr>
              <a:schemeClr val="accent5">
                <a:lumMod val="60000"/>
                <a:lumOff val="40000"/>
              </a:schemeClr>
            </a:fgClr>
            <a:bgClr>
              <a:schemeClr val="bg1"/>
            </a:bgClr>
          </a:patt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ndParaRPr>
          </a:p>
        </p:txBody>
      </p:sp>
      <p:sp>
        <p:nvSpPr>
          <p:cNvPr id="25" name="テキスト ボックス 24">
            <a:extLst>
              <a:ext uri="{FF2B5EF4-FFF2-40B4-BE49-F238E27FC236}">
                <a16:creationId xmlns:a16="http://schemas.microsoft.com/office/drawing/2014/main" id="{097CAFAA-C2B0-1E85-CC84-9A22B081A30F}"/>
              </a:ext>
            </a:extLst>
          </p:cNvPr>
          <p:cNvSpPr txBox="1"/>
          <p:nvPr/>
        </p:nvSpPr>
        <p:spPr>
          <a:xfrm>
            <a:off x="2214413" y="4581221"/>
            <a:ext cx="800219" cy="461665"/>
          </a:xfrm>
          <a:prstGeom prst="rect">
            <a:avLst/>
          </a:prstGeom>
          <a:noFill/>
        </p:spPr>
        <p:txBody>
          <a:bodyPr wrap="none" rtlCol="0">
            <a:spAutoFit/>
          </a:bodyPr>
          <a:lstStyle/>
          <a:p>
            <a:pPr algn="ctr"/>
            <a:r>
              <a:rPr kumimoji="1" lang="ja-JP" altLang="en-US" sz="1200" b="1" dirty="0">
                <a:effectLst>
                  <a:glow rad="63500">
                    <a:schemeClr val="bg1">
                      <a:alpha val="88000"/>
                    </a:schemeClr>
                  </a:glow>
                </a:effectLst>
                <a:latin typeface="+mj-ea"/>
                <a:ea typeface="+mj-ea"/>
              </a:rPr>
              <a:t>保険給付</a:t>
            </a:r>
            <a:endParaRPr kumimoji="1" lang="en-US" altLang="ja-JP" sz="1200" b="1" dirty="0">
              <a:effectLst>
                <a:glow rad="63500">
                  <a:schemeClr val="bg1">
                    <a:alpha val="88000"/>
                  </a:schemeClr>
                </a:glow>
              </a:effectLst>
              <a:latin typeface="+mj-ea"/>
              <a:ea typeface="+mj-ea"/>
            </a:endParaRPr>
          </a:p>
          <a:p>
            <a:pPr algn="ctr"/>
            <a:r>
              <a:rPr kumimoji="1" lang="en-US" altLang="ja-JP" sz="1200" b="1" dirty="0">
                <a:effectLst>
                  <a:glow rad="63500">
                    <a:schemeClr val="bg1">
                      <a:alpha val="88000"/>
                    </a:schemeClr>
                  </a:glow>
                </a:effectLst>
                <a:latin typeface="+mj-ea"/>
                <a:ea typeface="+mj-ea"/>
              </a:rPr>
              <a:t>140</a:t>
            </a:r>
            <a:r>
              <a:rPr kumimoji="1" lang="ja-JP" altLang="en-US" sz="1200" b="1" dirty="0">
                <a:effectLst>
                  <a:glow rad="63500">
                    <a:schemeClr val="bg1">
                      <a:alpha val="88000"/>
                    </a:schemeClr>
                  </a:glow>
                </a:effectLst>
                <a:latin typeface="+mj-ea"/>
                <a:ea typeface="+mj-ea"/>
              </a:rPr>
              <a:t>円</a:t>
            </a:r>
          </a:p>
        </p:txBody>
      </p:sp>
      <p:sp>
        <p:nvSpPr>
          <p:cNvPr id="26" name="テキスト ボックス 25">
            <a:extLst>
              <a:ext uri="{FF2B5EF4-FFF2-40B4-BE49-F238E27FC236}">
                <a16:creationId xmlns:a16="http://schemas.microsoft.com/office/drawing/2014/main" id="{0C6A592D-709E-0F4C-ABE6-751B6C9F841A}"/>
              </a:ext>
            </a:extLst>
          </p:cNvPr>
          <p:cNvSpPr txBox="1"/>
          <p:nvPr/>
        </p:nvSpPr>
        <p:spPr>
          <a:xfrm>
            <a:off x="2214413" y="2499702"/>
            <a:ext cx="800219" cy="461665"/>
          </a:xfrm>
          <a:prstGeom prst="rect">
            <a:avLst/>
          </a:prstGeom>
          <a:noFill/>
        </p:spPr>
        <p:txBody>
          <a:bodyPr wrap="none" rtlCol="0">
            <a:spAutoFit/>
          </a:bodyPr>
          <a:lstStyle/>
          <a:p>
            <a:pPr algn="ctr"/>
            <a:r>
              <a:rPr kumimoji="1" lang="ja-JP" altLang="en-US" sz="1200" b="1" dirty="0">
                <a:effectLst>
                  <a:glow rad="63500">
                    <a:schemeClr val="bg1">
                      <a:alpha val="88000"/>
                    </a:schemeClr>
                  </a:glow>
                </a:effectLst>
                <a:latin typeface="+mj-ea"/>
                <a:ea typeface="+mj-ea"/>
              </a:rPr>
              <a:t>患者負担</a:t>
            </a:r>
            <a:endParaRPr kumimoji="1" lang="en-US" altLang="ja-JP" sz="1200" b="1" dirty="0">
              <a:effectLst>
                <a:glow rad="63500">
                  <a:schemeClr val="bg1">
                    <a:alpha val="88000"/>
                  </a:schemeClr>
                </a:glow>
              </a:effectLst>
              <a:latin typeface="+mj-ea"/>
              <a:ea typeface="+mj-ea"/>
            </a:endParaRPr>
          </a:p>
          <a:p>
            <a:pPr algn="ctr"/>
            <a:r>
              <a:rPr kumimoji="1" lang="en-US" altLang="ja-JP" sz="1200" b="1" dirty="0">
                <a:effectLst>
                  <a:glow rad="63500">
                    <a:schemeClr val="bg1">
                      <a:alpha val="88000"/>
                    </a:schemeClr>
                  </a:glow>
                </a:effectLst>
                <a:latin typeface="+mj-ea"/>
                <a:ea typeface="+mj-ea"/>
              </a:rPr>
              <a:t>60</a:t>
            </a:r>
            <a:r>
              <a:rPr kumimoji="1" lang="ja-JP" altLang="en-US" sz="1200" b="1" dirty="0">
                <a:effectLst>
                  <a:glow rad="63500">
                    <a:schemeClr val="bg1">
                      <a:alpha val="88000"/>
                    </a:schemeClr>
                  </a:glow>
                </a:effectLst>
                <a:latin typeface="+mj-ea"/>
                <a:ea typeface="+mj-ea"/>
              </a:rPr>
              <a:t>円</a:t>
            </a:r>
          </a:p>
        </p:txBody>
      </p:sp>
      <p:cxnSp>
        <p:nvCxnSpPr>
          <p:cNvPr id="6" name="直線コネクタ 5">
            <a:extLst>
              <a:ext uri="{FF2B5EF4-FFF2-40B4-BE49-F238E27FC236}">
                <a16:creationId xmlns:a16="http://schemas.microsoft.com/office/drawing/2014/main" id="{E4FD740C-29F1-9C39-5517-D8B68C38C3A9}"/>
              </a:ext>
            </a:extLst>
          </p:cNvPr>
          <p:cNvCxnSpPr>
            <a:cxnSpLocks/>
          </p:cNvCxnSpPr>
          <p:nvPr/>
        </p:nvCxnSpPr>
        <p:spPr>
          <a:xfrm>
            <a:off x="685800" y="5962650"/>
            <a:ext cx="4348072"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31B0A158-6989-EA30-372B-071A217AAE16}"/>
              </a:ext>
            </a:extLst>
          </p:cNvPr>
          <p:cNvCxnSpPr>
            <a:cxnSpLocks/>
          </p:cNvCxnSpPr>
          <p:nvPr/>
        </p:nvCxnSpPr>
        <p:spPr>
          <a:xfrm>
            <a:off x="2143125" y="1952176"/>
            <a:ext cx="2890747"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0C2E9FA1-0945-D658-8480-0C602BBDBA76}"/>
              </a:ext>
            </a:extLst>
          </p:cNvPr>
          <p:cNvCxnSpPr>
            <a:cxnSpLocks/>
          </p:cNvCxnSpPr>
          <p:nvPr/>
        </p:nvCxnSpPr>
        <p:spPr>
          <a:xfrm>
            <a:off x="3181350" y="1967935"/>
            <a:ext cx="0" cy="1927790"/>
          </a:xfrm>
          <a:prstGeom prst="straightConnector1">
            <a:avLst/>
          </a:prstGeom>
          <a:ln w="25400">
            <a:solidFill>
              <a:srgbClr val="FF5757"/>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1B928AEA-99D7-F61C-EAF9-21EA72F55513}"/>
              </a:ext>
            </a:extLst>
          </p:cNvPr>
          <p:cNvSpPr txBox="1"/>
          <p:nvPr/>
        </p:nvSpPr>
        <p:spPr>
          <a:xfrm>
            <a:off x="2866652" y="3008990"/>
            <a:ext cx="646331" cy="276999"/>
          </a:xfrm>
          <a:prstGeom prst="rect">
            <a:avLst/>
          </a:prstGeom>
          <a:noFill/>
        </p:spPr>
        <p:txBody>
          <a:bodyPr wrap="none" rtlCol="0">
            <a:spAutoFit/>
          </a:bodyPr>
          <a:lstStyle/>
          <a:p>
            <a:pPr algn="ctr"/>
            <a:r>
              <a:rPr kumimoji="1" lang="ja-JP" altLang="en-US" sz="1200" b="1" dirty="0">
                <a:effectLst>
                  <a:glow rad="63500">
                    <a:schemeClr val="bg1">
                      <a:alpha val="88000"/>
                    </a:schemeClr>
                  </a:glow>
                </a:effectLst>
                <a:latin typeface="+mj-ea"/>
                <a:ea typeface="+mj-ea"/>
              </a:rPr>
              <a:t>価格差</a:t>
            </a:r>
          </a:p>
        </p:txBody>
      </p:sp>
      <p:sp>
        <p:nvSpPr>
          <p:cNvPr id="33" name="テキスト ボックス 32">
            <a:extLst>
              <a:ext uri="{FF2B5EF4-FFF2-40B4-BE49-F238E27FC236}">
                <a16:creationId xmlns:a16="http://schemas.microsoft.com/office/drawing/2014/main" id="{5DC9198D-45AD-446D-5BB1-37D3CFE7338D}"/>
              </a:ext>
            </a:extLst>
          </p:cNvPr>
          <p:cNvSpPr txBox="1"/>
          <p:nvPr/>
        </p:nvSpPr>
        <p:spPr>
          <a:xfrm>
            <a:off x="617577" y="6020048"/>
            <a:ext cx="954107" cy="461665"/>
          </a:xfrm>
          <a:prstGeom prst="rect">
            <a:avLst/>
          </a:prstGeom>
          <a:noFill/>
        </p:spPr>
        <p:txBody>
          <a:bodyPr wrap="none" rtlCol="0">
            <a:spAutoFit/>
          </a:bodyPr>
          <a:lstStyle/>
          <a:p>
            <a:pPr algn="ctr"/>
            <a:r>
              <a:rPr kumimoji="1" lang="ja-JP" altLang="en-US" sz="1200" b="1" dirty="0">
                <a:latin typeface="+mj-ea"/>
                <a:ea typeface="+mj-ea"/>
              </a:rPr>
              <a:t>後発医薬品</a:t>
            </a:r>
            <a:endParaRPr kumimoji="1" lang="en-US" altLang="ja-JP" sz="1200" b="1" dirty="0">
              <a:latin typeface="+mj-ea"/>
              <a:ea typeface="+mj-ea"/>
            </a:endParaRPr>
          </a:p>
          <a:p>
            <a:pPr algn="ctr"/>
            <a:r>
              <a:rPr kumimoji="1" lang="en-US" altLang="ja-JP" sz="1200" b="1" dirty="0">
                <a:latin typeface="+mj-ea"/>
                <a:ea typeface="+mj-ea"/>
              </a:rPr>
              <a:t>100</a:t>
            </a:r>
            <a:r>
              <a:rPr kumimoji="1" lang="ja-JP" altLang="en-US" sz="1200" b="1" dirty="0">
                <a:latin typeface="+mj-ea"/>
                <a:ea typeface="+mj-ea"/>
              </a:rPr>
              <a:t>円</a:t>
            </a:r>
          </a:p>
        </p:txBody>
      </p:sp>
      <p:sp>
        <p:nvSpPr>
          <p:cNvPr id="34" name="テキスト ボックス 33">
            <a:extLst>
              <a:ext uri="{FF2B5EF4-FFF2-40B4-BE49-F238E27FC236}">
                <a16:creationId xmlns:a16="http://schemas.microsoft.com/office/drawing/2014/main" id="{8C8D02EE-6D02-4566-1C00-BC2AB2F6481E}"/>
              </a:ext>
            </a:extLst>
          </p:cNvPr>
          <p:cNvSpPr txBox="1"/>
          <p:nvPr/>
        </p:nvSpPr>
        <p:spPr>
          <a:xfrm>
            <a:off x="2137469" y="6015344"/>
            <a:ext cx="954107" cy="461665"/>
          </a:xfrm>
          <a:prstGeom prst="rect">
            <a:avLst/>
          </a:prstGeom>
          <a:noFill/>
        </p:spPr>
        <p:txBody>
          <a:bodyPr wrap="none" rtlCol="0">
            <a:spAutoFit/>
          </a:bodyPr>
          <a:lstStyle/>
          <a:p>
            <a:pPr algn="ctr"/>
            <a:r>
              <a:rPr kumimoji="1" lang="ja-JP" altLang="en-US" sz="1200" b="1" dirty="0">
                <a:latin typeface="+mj-ea"/>
                <a:ea typeface="+mj-ea"/>
              </a:rPr>
              <a:t>長期収載品</a:t>
            </a:r>
            <a:endParaRPr kumimoji="1" lang="en-US" altLang="ja-JP" sz="1200" b="1" dirty="0">
              <a:latin typeface="+mj-ea"/>
              <a:ea typeface="+mj-ea"/>
            </a:endParaRPr>
          </a:p>
          <a:p>
            <a:pPr algn="ctr"/>
            <a:r>
              <a:rPr kumimoji="1" lang="en-US" altLang="ja-JP" sz="1200" b="1" dirty="0">
                <a:latin typeface="+mj-ea"/>
                <a:ea typeface="+mj-ea"/>
              </a:rPr>
              <a:t>200</a:t>
            </a:r>
            <a:r>
              <a:rPr kumimoji="1" lang="ja-JP" altLang="en-US" sz="1200" b="1" dirty="0">
                <a:latin typeface="+mj-ea"/>
                <a:ea typeface="+mj-ea"/>
              </a:rPr>
              <a:t>円</a:t>
            </a:r>
          </a:p>
        </p:txBody>
      </p:sp>
      <p:sp>
        <p:nvSpPr>
          <p:cNvPr id="37" name="正方形/長方形 36">
            <a:extLst>
              <a:ext uri="{FF2B5EF4-FFF2-40B4-BE49-F238E27FC236}">
                <a16:creationId xmlns:a16="http://schemas.microsoft.com/office/drawing/2014/main" id="{1C4A41CD-59EE-F5A4-E8A3-AA4D70A59DA6}"/>
              </a:ext>
            </a:extLst>
          </p:cNvPr>
          <p:cNvSpPr/>
          <p:nvPr/>
        </p:nvSpPr>
        <p:spPr>
          <a:xfrm>
            <a:off x="4009906" y="3344874"/>
            <a:ext cx="495300" cy="2627152"/>
          </a:xfrm>
          <a:prstGeom prst="rect">
            <a:avLst/>
          </a:prstGeom>
          <a:solidFill>
            <a:schemeClr val="accent5">
              <a:lumMod val="60000"/>
              <a:lumOff val="40000"/>
            </a:schemeClr>
          </a:solid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ndParaRPr>
          </a:p>
        </p:txBody>
      </p:sp>
      <p:sp>
        <p:nvSpPr>
          <p:cNvPr id="38" name="正方形/長方形 37">
            <a:extLst>
              <a:ext uri="{FF2B5EF4-FFF2-40B4-BE49-F238E27FC236}">
                <a16:creationId xmlns:a16="http://schemas.microsoft.com/office/drawing/2014/main" id="{45591CD6-9F21-A469-D58C-9ACF92E0303E}"/>
              </a:ext>
            </a:extLst>
          </p:cNvPr>
          <p:cNvSpPr/>
          <p:nvPr/>
        </p:nvSpPr>
        <p:spPr>
          <a:xfrm>
            <a:off x="4009903" y="2378450"/>
            <a:ext cx="495300" cy="1087577"/>
          </a:xfrm>
          <a:prstGeom prst="rect">
            <a:avLst/>
          </a:prstGeom>
          <a:pattFill prst="ltUpDiag">
            <a:fgClr>
              <a:schemeClr val="accent5">
                <a:lumMod val="60000"/>
                <a:lumOff val="40000"/>
              </a:schemeClr>
            </a:fgClr>
            <a:bgClr>
              <a:schemeClr val="bg1"/>
            </a:bgClr>
          </a:patt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ndParaRPr>
          </a:p>
        </p:txBody>
      </p:sp>
      <p:sp>
        <p:nvSpPr>
          <p:cNvPr id="42" name="テキスト ボックス 41">
            <a:extLst>
              <a:ext uri="{FF2B5EF4-FFF2-40B4-BE49-F238E27FC236}">
                <a16:creationId xmlns:a16="http://schemas.microsoft.com/office/drawing/2014/main" id="{9CE6888D-9B63-6FAA-7B52-F9412F2BE156}"/>
              </a:ext>
            </a:extLst>
          </p:cNvPr>
          <p:cNvSpPr txBox="1"/>
          <p:nvPr/>
        </p:nvSpPr>
        <p:spPr>
          <a:xfrm>
            <a:off x="3703556" y="6015344"/>
            <a:ext cx="1107996" cy="461665"/>
          </a:xfrm>
          <a:prstGeom prst="rect">
            <a:avLst/>
          </a:prstGeom>
          <a:noFill/>
        </p:spPr>
        <p:txBody>
          <a:bodyPr wrap="none" rtlCol="0">
            <a:spAutoFit/>
          </a:bodyPr>
          <a:lstStyle/>
          <a:p>
            <a:pPr algn="ctr"/>
            <a:r>
              <a:rPr kumimoji="1" lang="ja-JP" altLang="en-US" sz="1200" b="1" dirty="0">
                <a:latin typeface="+mj-ea"/>
                <a:ea typeface="+mj-ea"/>
              </a:rPr>
              <a:t>選定療養制度</a:t>
            </a:r>
            <a:endParaRPr kumimoji="1" lang="en-US" altLang="ja-JP" sz="1200" b="1" dirty="0">
              <a:latin typeface="+mj-ea"/>
              <a:ea typeface="+mj-ea"/>
            </a:endParaRPr>
          </a:p>
          <a:p>
            <a:pPr algn="ctr"/>
            <a:r>
              <a:rPr kumimoji="1" lang="en-US" altLang="ja-JP" sz="1200" b="1" dirty="0">
                <a:latin typeface="+mj-ea"/>
                <a:ea typeface="+mj-ea"/>
              </a:rPr>
              <a:t>200</a:t>
            </a:r>
            <a:r>
              <a:rPr kumimoji="1" lang="ja-JP" altLang="en-US" sz="1200" b="1" dirty="0">
                <a:latin typeface="+mj-ea"/>
                <a:ea typeface="+mj-ea"/>
              </a:rPr>
              <a:t>円</a:t>
            </a:r>
          </a:p>
        </p:txBody>
      </p:sp>
      <p:sp>
        <p:nvSpPr>
          <p:cNvPr id="43" name="正方形/長方形 42">
            <a:extLst>
              <a:ext uri="{FF2B5EF4-FFF2-40B4-BE49-F238E27FC236}">
                <a16:creationId xmlns:a16="http://schemas.microsoft.com/office/drawing/2014/main" id="{C2CFE20D-02D8-8C2C-904B-7FCE9C1253AA}"/>
              </a:ext>
            </a:extLst>
          </p:cNvPr>
          <p:cNvSpPr/>
          <p:nvPr/>
        </p:nvSpPr>
        <p:spPr>
          <a:xfrm>
            <a:off x="4017006" y="1961553"/>
            <a:ext cx="495300" cy="427524"/>
          </a:xfrm>
          <a:prstGeom prst="rect">
            <a:avLst/>
          </a:prstGeom>
          <a:pattFill prst="ltUpDiag">
            <a:fgClr>
              <a:srgbClr val="FF5757"/>
            </a:fgClr>
            <a:bgClr>
              <a:schemeClr val="bg1"/>
            </a:bgClr>
          </a:patt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ndParaRPr>
          </a:p>
        </p:txBody>
      </p:sp>
      <p:sp>
        <p:nvSpPr>
          <p:cNvPr id="44" name="正方形/長方形 43">
            <a:extLst>
              <a:ext uri="{FF2B5EF4-FFF2-40B4-BE49-F238E27FC236}">
                <a16:creationId xmlns:a16="http://schemas.microsoft.com/office/drawing/2014/main" id="{6E971F71-F186-8CFE-F28B-5506BD17854B}"/>
              </a:ext>
            </a:extLst>
          </p:cNvPr>
          <p:cNvSpPr/>
          <p:nvPr/>
        </p:nvSpPr>
        <p:spPr>
          <a:xfrm>
            <a:off x="4017004" y="1967935"/>
            <a:ext cx="495300" cy="1498092"/>
          </a:xfrm>
          <a:prstGeom prst="rect">
            <a:avLst/>
          </a:prstGeom>
          <a:noFill/>
          <a:ln w="28575">
            <a:solidFill>
              <a:srgbClr val="FF57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ndParaRPr>
          </a:p>
        </p:txBody>
      </p:sp>
      <p:sp>
        <p:nvSpPr>
          <p:cNvPr id="39" name="テキスト ボックス 38">
            <a:extLst>
              <a:ext uri="{FF2B5EF4-FFF2-40B4-BE49-F238E27FC236}">
                <a16:creationId xmlns:a16="http://schemas.microsoft.com/office/drawing/2014/main" id="{699BF715-E2BD-8832-EE4A-29740D90229B}"/>
              </a:ext>
            </a:extLst>
          </p:cNvPr>
          <p:cNvSpPr txBox="1"/>
          <p:nvPr/>
        </p:nvSpPr>
        <p:spPr>
          <a:xfrm>
            <a:off x="3888475" y="2692545"/>
            <a:ext cx="800219" cy="461665"/>
          </a:xfrm>
          <a:prstGeom prst="rect">
            <a:avLst/>
          </a:prstGeom>
          <a:noFill/>
        </p:spPr>
        <p:txBody>
          <a:bodyPr wrap="none" rtlCol="0">
            <a:spAutoFit/>
          </a:bodyPr>
          <a:lstStyle/>
          <a:p>
            <a:pPr algn="ctr"/>
            <a:r>
              <a:rPr kumimoji="1" lang="ja-JP" altLang="en-US" sz="1200" b="1" dirty="0">
                <a:effectLst>
                  <a:glow rad="63500">
                    <a:schemeClr val="bg1">
                      <a:alpha val="88000"/>
                    </a:schemeClr>
                  </a:glow>
                </a:effectLst>
                <a:latin typeface="+mj-ea"/>
                <a:ea typeface="+mj-ea"/>
              </a:rPr>
              <a:t>患者負担</a:t>
            </a:r>
            <a:endParaRPr kumimoji="1" lang="en-US" altLang="ja-JP" sz="1200" b="1" dirty="0">
              <a:effectLst>
                <a:glow rad="63500">
                  <a:schemeClr val="bg1">
                    <a:alpha val="88000"/>
                  </a:schemeClr>
                </a:glow>
              </a:effectLst>
              <a:latin typeface="+mj-ea"/>
              <a:ea typeface="+mj-ea"/>
            </a:endParaRPr>
          </a:p>
          <a:p>
            <a:pPr algn="ctr"/>
            <a:r>
              <a:rPr kumimoji="1" lang="en-US" altLang="ja-JP" sz="1200" b="1" dirty="0">
                <a:effectLst>
                  <a:glow rad="63500">
                    <a:schemeClr val="bg1">
                      <a:alpha val="88000"/>
                    </a:schemeClr>
                  </a:glow>
                </a:effectLst>
                <a:latin typeface="+mj-ea"/>
                <a:ea typeface="+mj-ea"/>
              </a:rPr>
              <a:t>52.5</a:t>
            </a:r>
            <a:r>
              <a:rPr kumimoji="1" lang="ja-JP" altLang="en-US" sz="1200" b="1" dirty="0">
                <a:effectLst>
                  <a:glow rad="63500">
                    <a:schemeClr val="bg1">
                      <a:alpha val="88000"/>
                    </a:schemeClr>
                  </a:glow>
                </a:effectLst>
                <a:latin typeface="+mj-ea"/>
                <a:ea typeface="+mj-ea"/>
              </a:rPr>
              <a:t>円</a:t>
            </a:r>
          </a:p>
        </p:txBody>
      </p:sp>
      <p:sp>
        <p:nvSpPr>
          <p:cNvPr id="45" name="テキスト ボックス 44">
            <a:extLst>
              <a:ext uri="{FF2B5EF4-FFF2-40B4-BE49-F238E27FC236}">
                <a16:creationId xmlns:a16="http://schemas.microsoft.com/office/drawing/2014/main" id="{7B6D39F1-AB11-3DCF-F0BE-1955D2F04EF7}"/>
              </a:ext>
            </a:extLst>
          </p:cNvPr>
          <p:cNvSpPr txBox="1"/>
          <p:nvPr/>
        </p:nvSpPr>
        <p:spPr>
          <a:xfrm>
            <a:off x="3876635" y="1986370"/>
            <a:ext cx="800219" cy="461665"/>
          </a:xfrm>
          <a:prstGeom prst="rect">
            <a:avLst/>
          </a:prstGeom>
          <a:noFill/>
        </p:spPr>
        <p:txBody>
          <a:bodyPr wrap="none" rtlCol="0">
            <a:spAutoFit/>
          </a:bodyPr>
          <a:lstStyle/>
          <a:p>
            <a:pPr algn="ctr"/>
            <a:r>
              <a:rPr kumimoji="1" lang="ja-JP" altLang="en-US" sz="1200" b="1" dirty="0">
                <a:effectLst>
                  <a:glow rad="63500">
                    <a:schemeClr val="bg1">
                      <a:alpha val="88000"/>
                    </a:schemeClr>
                  </a:glow>
                </a:effectLst>
                <a:latin typeface="+mj-ea"/>
                <a:ea typeface="+mj-ea"/>
              </a:rPr>
              <a:t>選定負担</a:t>
            </a:r>
            <a:endParaRPr kumimoji="1" lang="en-US" altLang="ja-JP" sz="1200" b="1" dirty="0">
              <a:effectLst>
                <a:glow rad="63500">
                  <a:schemeClr val="bg1">
                    <a:alpha val="88000"/>
                  </a:schemeClr>
                </a:glow>
              </a:effectLst>
              <a:latin typeface="+mj-ea"/>
              <a:ea typeface="+mj-ea"/>
            </a:endParaRPr>
          </a:p>
          <a:p>
            <a:pPr algn="ctr"/>
            <a:r>
              <a:rPr kumimoji="1" lang="en-US" altLang="ja-JP" sz="1200" b="1" dirty="0">
                <a:effectLst>
                  <a:glow rad="63500">
                    <a:schemeClr val="bg1">
                      <a:alpha val="88000"/>
                    </a:schemeClr>
                  </a:glow>
                </a:effectLst>
                <a:latin typeface="+mj-ea"/>
                <a:ea typeface="+mj-ea"/>
              </a:rPr>
              <a:t>25</a:t>
            </a:r>
            <a:r>
              <a:rPr kumimoji="1" lang="ja-JP" altLang="en-US" sz="1200" b="1" dirty="0">
                <a:effectLst>
                  <a:glow rad="63500">
                    <a:schemeClr val="bg1">
                      <a:alpha val="88000"/>
                    </a:schemeClr>
                  </a:glow>
                </a:effectLst>
                <a:latin typeface="+mj-ea"/>
                <a:ea typeface="+mj-ea"/>
              </a:rPr>
              <a:t>円</a:t>
            </a:r>
          </a:p>
        </p:txBody>
      </p:sp>
      <p:sp>
        <p:nvSpPr>
          <p:cNvPr id="46" name="テキスト ボックス 45">
            <a:extLst>
              <a:ext uri="{FF2B5EF4-FFF2-40B4-BE49-F238E27FC236}">
                <a16:creationId xmlns:a16="http://schemas.microsoft.com/office/drawing/2014/main" id="{8011861C-A108-B92A-1C91-16F43460F6C1}"/>
              </a:ext>
            </a:extLst>
          </p:cNvPr>
          <p:cNvSpPr txBox="1"/>
          <p:nvPr/>
        </p:nvSpPr>
        <p:spPr>
          <a:xfrm>
            <a:off x="3884468" y="4953431"/>
            <a:ext cx="808235" cy="461665"/>
          </a:xfrm>
          <a:prstGeom prst="rect">
            <a:avLst/>
          </a:prstGeom>
          <a:noFill/>
        </p:spPr>
        <p:txBody>
          <a:bodyPr wrap="none" rtlCol="0">
            <a:spAutoFit/>
          </a:bodyPr>
          <a:lstStyle/>
          <a:p>
            <a:pPr algn="ctr"/>
            <a:r>
              <a:rPr kumimoji="1" lang="ja-JP" altLang="en-US" sz="1200" b="1" dirty="0">
                <a:effectLst>
                  <a:glow rad="63500">
                    <a:schemeClr val="bg1">
                      <a:alpha val="88000"/>
                    </a:schemeClr>
                  </a:glow>
                </a:effectLst>
                <a:latin typeface="+mj-ea"/>
                <a:ea typeface="+mj-ea"/>
              </a:rPr>
              <a:t>保険給付</a:t>
            </a:r>
            <a:endParaRPr kumimoji="1" lang="en-US" altLang="ja-JP" sz="1200" b="1" dirty="0">
              <a:effectLst>
                <a:glow rad="63500">
                  <a:schemeClr val="bg1">
                    <a:alpha val="88000"/>
                  </a:schemeClr>
                </a:glow>
              </a:effectLst>
              <a:latin typeface="+mj-ea"/>
              <a:ea typeface="+mj-ea"/>
            </a:endParaRPr>
          </a:p>
          <a:p>
            <a:pPr algn="ctr"/>
            <a:r>
              <a:rPr kumimoji="1" lang="en-US" altLang="ja-JP" sz="1200" b="1" dirty="0">
                <a:effectLst>
                  <a:glow rad="63500">
                    <a:schemeClr val="bg1">
                      <a:alpha val="88000"/>
                    </a:schemeClr>
                  </a:glow>
                </a:effectLst>
                <a:latin typeface="+mj-ea"/>
                <a:ea typeface="+mj-ea"/>
              </a:rPr>
              <a:t>122.5</a:t>
            </a:r>
            <a:r>
              <a:rPr kumimoji="1" lang="ja-JP" altLang="en-US" sz="1200" b="1" dirty="0">
                <a:effectLst>
                  <a:glow rad="63500">
                    <a:schemeClr val="bg1">
                      <a:alpha val="88000"/>
                    </a:schemeClr>
                  </a:glow>
                </a:effectLst>
                <a:latin typeface="+mj-ea"/>
                <a:ea typeface="+mj-ea"/>
              </a:rPr>
              <a:t>円</a:t>
            </a:r>
          </a:p>
        </p:txBody>
      </p:sp>
      <p:cxnSp>
        <p:nvCxnSpPr>
          <p:cNvPr id="50" name="直線矢印コネクタ 49">
            <a:extLst>
              <a:ext uri="{FF2B5EF4-FFF2-40B4-BE49-F238E27FC236}">
                <a16:creationId xmlns:a16="http://schemas.microsoft.com/office/drawing/2014/main" id="{12004066-4B7B-954E-7410-474C971C007B}"/>
              </a:ext>
            </a:extLst>
          </p:cNvPr>
          <p:cNvCxnSpPr>
            <a:cxnSpLocks/>
          </p:cNvCxnSpPr>
          <p:nvPr/>
        </p:nvCxnSpPr>
        <p:spPr>
          <a:xfrm>
            <a:off x="4811553" y="1952176"/>
            <a:ext cx="0" cy="1513851"/>
          </a:xfrm>
          <a:prstGeom prst="straightConnector1">
            <a:avLst/>
          </a:prstGeom>
          <a:ln w="25400">
            <a:solidFill>
              <a:srgbClr val="FF5757"/>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2" name="テキスト ボックス 51">
            <a:extLst>
              <a:ext uri="{FF2B5EF4-FFF2-40B4-BE49-F238E27FC236}">
                <a16:creationId xmlns:a16="http://schemas.microsoft.com/office/drawing/2014/main" id="{D510CC16-52DD-2C97-2A56-D4F09FDFA994}"/>
              </a:ext>
            </a:extLst>
          </p:cNvPr>
          <p:cNvSpPr txBox="1"/>
          <p:nvPr/>
        </p:nvSpPr>
        <p:spPr>
          <a:xfrm>
            <a:off x="4464563" y="3458117"/>
            <a:ext cx="800219" cy="461665"/>
          </a:xfrm>
          <a:prstGeom prst="rect">
            <a:avLst/>
          </a:prstGeom>
          <a:noFill/>
        </p:spPr>
        <p:txBody>
          <a:bodyPr wrap="none" rtlCol="0">
            <a:spAutoFit/>
          </a:bodyPr>
          <a:lstStyle/>
          <a:p>
            <a:pPr algn="ctr"/>
            <a:r>
              <a:rPr kumimoji="1" lang="ja-JP" altLang="en-US" sz="1200" b="1" dirty="0">
                <a:effectLst>
                  <a:glow rad="63500">
                    <a:schemeClr val="bg1">
                      <a:alpha val="88000"/>
                    </a:schemeClr>
                  </a:glow>
                </a:effectLst>
                <a:latin typeface="+mj-ea"/>
                <a:ea typeface="+mj-ea"/>
              </a:rPr>
              <a:t>患者負担</a:t>
            </a:r>
            <a:endParaRPr kumimoji="1" lang="en-US" altLang="ja-JP" sz="1200" b="1" dirty="0">
              <a:effectLst>
                <a:glow rad="63500">
                  <a:schemeClr val="bg1">
                    <a:alpha val="88000"/>
                  </a:schemeClr>
                </a:glow>
              </a:effectLst>
              <a:latin typeface="+mj-ea"/>
              <a:ea typeface="+mj-ea"/>
            </a:endParaRPr>
          </a:p>
          <a:p>
            <a:pPr algn="ctr"/>
            <a:r>
              <a:rPr kumimoji="1" lang="en-US" altLang="ja-JP" sz="1200" b="1" dirty="0">
                <a:effectLst>
                  <a:glow rad="63500">
                    <a:schemeClr val="bg1">
                      <a:alpha val="88000"/>
                    </a:schemeClr>
                  </a:glow>
                </a:effectLst>
                <a:latin typeface="+mj-ea"/>
                <a:ea typeface="+mj-ea"/>
              </a:rPr>
              <a:t>77.5</a:t>
            </a:r>
            <a:r>
              <a:rPr kumimoji="1" lang="ja-JP" altLang="en-US" sz="1200" b="1" dirty="0">
                <a:effectLst>
                  <a:glow rad="63500">
                    <a:schemeClr val="bg1">
                      <a:alpha val="88000"/>
                    </a:schemeClr>
                  </a:glow>
                </a:effectLst>
                <a:latin typeface="+mj-ea"/>
                <a:ea typeface="+mj-ea"/>
              </a:rPr>
              <a:t>円</a:t>
            </a:r>
            <a:endParaRPr kumimoji="1" lang="en-US" altLang="ja-JP" sz="1200" b="1" dirty="0">
              <a:effectLst>
                <a:glow rad="63500">
                  <a:schemeClr val="bg1">
                    <a:alpha val="88000"/>
                  </a:schemeClr>
                </a:glow>
              </a:effectLst>
              <a:latin typeface="+mj-ea"/>
              <a:ea typeface="+mj-ea"/>
            </a:endParaRPr>
          </a:p>
        </p:txBody>
      </p:sp>
      <p:sp>
        <p:nvSpPr>
          <p:cNvPr id="53" name="二等辺三角形 52">
            <a:extLst>
              <a:ext uri="{FF2B5EF4-FFF2-40B4-BE49-F238E27FC236}">
                <a16:creationId xmlns:a16="http://schemas.microsoft.com/office/drawing/2014/main" id="{24FA6504-873D-DDDF-D385-B00FACD5C680}"/>
              </a:ext>
            </a:extLst>
          </p:cNvPr>
          <p:cNvSpPr/>
          <p:nvPr/>
        </p:nvSpPr>
        <p:spPr>
          <a:xfrm rot="5400000">
            <a:off x="5037411" y="2484020"/>
            <a:ext cx="514488" cy="252168"/>
          </a:xfrm>
          <a:prstGeom prst="triangl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ndParaRPr>
          </a:p>
        </p:txBody>
      </p:sp>
      <p:sp>
        <p:nvSpPr>
          <p:cNvPr id="55" name="テキスト ボックス 54">
            <a:extLst>
              <a:ext uri="{FF2B5EF4-FFF2-40B4-BE49-F238E27FC236}">
                <a16:creationId xmlns:a16="http://schemas.microsoft.com/office/drawing/2014/main" id="{F3B6351B-8DA7-53E8-E46E-6B0B3B79C407}"/>
              </a:ext>
            </a:extLst>
          </p:cNvPr>
          <p:cNvSpPr txBox="1"/>
          <p:nvPr/>
        </p:nvSpPr>
        <p:spPr>
          <a:xfrm>
            <a:off x="5420739" y="2075861"/>
            <a:ext cx="3397084" cy="1754326"/>
          </a:xfrm>
          <a:prstGeom prst="rect">
            <a:avLst/>
          </a:prstGeom>
          <a:noFill/>
        </p:spPr>
        <p:txBody>
          <a:bodyPr wrap="none" rtlCol="0">
            <a:spAutoFit/>
          </a:bodyPr>
          <a:lstStyle/>
          <a:p>
            <a:r>
              <a:rPr kumimoji="1" lang="ja-JP" altLang="en-US" sz="1200" dirty="0">
                <a:latin typeface="メイリオ" panose="020B0604030504040204" pitchFamily="50" charset="-128"/>
              </a:rPr>
              <a:t>・医療上必要性があると認められる場合は</a:t>
            </a:r>
            <a:endParaRPr kumimoji="1" lang="en-US" altLang="ja-JP" sz="1200" dirty="0">
              <a:latin typeface="メイリオ" panose="020B0604030504040204" pitchFamily="50" charset="-128"/>
            </a:endParaRPr>
          </a:p>
          <a:p>
            <a:r>
              <a:rPr kumimoji="1" lang="ja-JP" altLang="en-US" sz="1200" dirty="0">
                <a:latin typeface="メイリオ" panose="020B0604030504040204" pitchFamily="50" charset="-128"/>
              </a:rPr>
              <a:t>　対象外とになる</a:t>
            </a:r>
            <a:endParaRPr kumimoji="1" lang="en-US" altLang="ja-JP" sz="1200" dirty="0">
              <a:latin typeface="メイリオ" panose="020B0604030504040204" pitchFamily="50" charset="-128"/>
            </a:endParaRPr>
          </a:p>
          <a:p>
            <a:r>
              <a:rPr kumimoji="1" lang="ja-JP" altLang="en-US" sz="1200" dirty="0">
                <a:latin typeface="メイリオ" panose="020B0604030504040204" pitchFamily="50" charset="-128"/>
              </a:rPr>
              <a:t>・後発品の流通が困難な場合</a:t>
            </a:r>
            <a:r>
              <a:rPr kumimoji="1" lang="en-US" altLang="ja-JP" sz="1200" dirty="0">
                <a:latin typeface="メイリオ" panose="020B0604030504040204" pitchFamily="50" charset="-128"/>
              </a:rPr>
              <a:t>(</a:t>
            </a:r>
            <a:r>
              <a:rPr kumimoji="1" lang="ja-JP" altLang="en-US" sz="1200" dirty="0">
                <a:latin typeface="メイリオ" panose="020B0604030504040204" pitchFamily="50" charset="-128"/>
              </a:rPr>
              <a:t>在庫がない</a:t>
            </a:r>
            <a:r>
              <a:rPr kumimoji="1" lang="en-US" altLang="ja-JP" sz="1200" dirty="0">
                <a:latin typeface="メイリオ" panose="020B0604030504040204" pitchFamily="50" charset="-128"/>
              </a:rPr>
              <a:t>)</a:t>
            </a:r>
            <a:r>
              <a:rPr kumimoji="1" lang="ja-JP" altLang="en-US" sz="1200" dirty="0">
                <a:latin typeface="メイリオ" panose="020B0604030504040204" pitchFamily="50" charset="-128"/>
              </a:rPr>
              <a:t>は、</a:t>
            </a:r>
            <a:endParaRPr kumimoji="1" lang="en-US" altLang="ja-JP" sz="1200" dirty="0">
              <a:latin typeface="メイリオ" panose="020B0604030504040204" pitchFamily="50" charset="-128"/>
            </a:endParaRPr>
          </a:p>
          <a:p>
            <a:r>
              <a:rPr kumimoji="1" lang="ja-JP" altLang="en-US" sz="1200" dirty="0">
                <a:latin typeface="メイリオ" panose="020B0604030504040204" pitchFamily="50" charset="-128"/>
              </a:rPr>
              <a:t>　対象外となる</a:t>
            </a:r>
            <a:endParaRPr kumimoji="1" lang="en-US" altLang="ja-JP" sz="1200" dirty="0">
              <a:latin typeface="メイリオ" panose="020B0604030504040204" pitchFamily="50" charset="-128"/>
            </a:endParaRPr>
          </a:p>
          <a:p>
            <a:endParaRPr kumimoji="1" lang="en-US" altLang="ja-JP" sz="1200" dirty="0">
              <a:latin typeface="メイリオ" panose="020B0604030504040204" pitchFamily="50" charset="-128"/>
            </a:endParaRPr>
          </a:p>
          <a:p>
            <a:r>
              <a:rPr kumimoji="1" lang="ja-JP" altLang="en-US" sz="1200" dirty="0">
                <a:latin typeface="メイリオ" panose="020B0604030504040204" pitchFamily="50" charset="-128"/>
              </a:rPr>
              <a:t>・選定療養の対象は</a:t>
            </a:r>
            <a:endParaRPr kumimoji="1" lang="en-US" altLang="ja-JP" sz="1200" dirty="0">
              <a:latin typeface="メイリオ" panose="020B0604030504040204" pitchFamily="50" charset="-128"/>
            </a:endParaRPr>
          </a:p>
          <a:p>
            <a:r>
              <a:rPr kumimoji="1" lang="ja-JP" altLang="en-US" sz="1200" dirty="0">
                <a:latin typeface="メイリオ" panose="020B0604030504040204" pitchFamily="50" charset="-128"/>
              </a:rPr>
              <a:t>　①銘柄名処方であって、患者希望の先発品</a:t>
            </a:r>
            <a:endParaRPr kumimoji="1" lang="en-US" altLang="ja-JP" sz="1200" dirty="0">
              <a:latin typeface="メイリオ" panose="020B0604030504040204" pitchFamily="50" charset="-128"/>
            </a:endParaRPr>
          </a:p>
          <a:p>
            <a:r>
              <a:rPr kumimoji="1" lang="ja-JP" altLang="en-US" sz="1200" dirty="0">
                <a:latin typeface="メイリオ" panose="020B0604030504040204" pitchFamily="50" charset="-128"/>
              </a:rPr>
              <a:t>　②一般名処方の場合</a:t>
            </a:r>
            <a:endParaRPr kumimoji="1" lang="en-US" altLang="ja-JP" sz="1200" dirty="0">
              <a:latin typeface="メイリオ" panose="020B0604030504040204" pitchFamily="50" charset="-128"/>
            </a:endParaRPr>
          </a:p>
          <a:p>
            <a:endParaRPr kumimoji="1" lang="en-US" altLang="ja-JP" sz="1200" dirty="0">
              <a:latin typeface="メイリオ" panose="020B0604030504040204" pitchFamily="50" charset="-128"/>
            </a:endParaRPr>
          </a:p>
        </p:txBody>
      </p:sp>
      <p:sp>
        <p:nvSpPr>
          <p:cNvPr id="56" name="正方形/長方形 55">
            <a:extLst>
              <a:ext uri="{FF2B5EF4-FFF2-40B4-BE49-F238E27FC236}">
                <a16:creationId xmlns:a16="http://schemas.microsoft.com/office/drawing/2014/main" id="{0D73B4E7-3511-3EF1-5538-735ABC4C09A6}"/>
              </a:ext>
            </a:extLst>
          </p:cNvPr>
          <p:cNvSpPr/>
          <p:nvPr/>
        </p:nvSpPr>
        <p:spPr>
          <a:xfrm>
            <a:off x="5420738" y="1886135"/>
            <a:ext cx="3570207" cy="2009589"/>
          </a:xfrm>
          <a:prstGeom prst="rect">
            <a:avLst/>
          </a:prstGeom>
          <a:noFill/>
          <a:ln w="2222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ndParaRPr>
          </a:p>
        </p:txBody>
      </p:sp>
      <p:sp>
        <p:nvSpPr>
          <p:cNvPr id="54" name="テキスト ボックス 53">
            <a:extLst>
              <a:ext uri="{FF2B5EF4-FFF2-40B4-BE49-F238E27FC236}">
                <a16:creationId xmlns:a16="http://schemas.microsoft.com/office/drawing/2014/main" id="{ECE0ECFD-164D-A4F7-25CB-BED237A7E3AD}"/>
              </a:ext>
            </a:extLst>
          </p:cNvPr>
          <p:cNvSpPr txBox="1"/>
          <p:nvPr/>
        </p:nvSpPr>
        <p:spPr>
          <a:xfrm>
            <a:off x="5348570" y="1747637"/>
            <a:ext cx="1107996" cy="276999"/>
          </a:xfrm>
          <a:prstGeom prst="rect">
            <a:avLst/>
          </a:prstGeom>
          <a:solidFill>
            <a:schemeClr val="bg1"/>
          </a:solidFill>
        </p:spPr>
        <p:txBody>
          <a:bodyPr wrap="none" rtlCol="0">
            <a:spAutoFit/>
          </a:bodyPr>
          <a:lstStyle/>
          <a:p>
            <a:r>
              <a:rPr kumimoji="1" lang="en-US" altLang="ja-JP" sz="1200" b="1" dirty="0">
                <a:latin typeface="メイリオ" panose="020B0604030504040204" pitchFamily="50" charset="-128"/>
              </a:rPr>
              <a:t>【</a:t>
            </a:r>
            <a:r>
              <a:rPr kumimoji="1" lang="ja-JP" altLang="en-US" sz="1200" b="1" dirty="0">
                <a:latin typeface="メイリオ" panose="020B0604030504040204" pitchFamily="50" charset="-128"/>
              </a:rPr>
              <a:t>選定療養</a:t>
            </a:r>
            <a:r>
              <a:rPr kumimoji="1" lang="en-US" altLang="ja-JP" sz="1200" b="1" dirty="0">
                <a:latin typeface="メイリオ" panose="020B0604030504040204" pitchFamily="50" charset="-128"/>
              </a:rPr>
              <a:t>】</a:t>
            </a:r>
            <a:endParaRPr kumimoji="1" lang="ja-JP" altLang="en-US" sz="1200" b="1" dirty="0">
              <a:latin typeface="メイリオ" panose="020B0604030504040204" pitchFamily="50" charset="-128"/>
            </a:endParaRPr>
          </a:p>
        </p:txBody>
      </p:sp>
      <p:sp>
        <p:nvSpPr>
          <p:cNvPr id="57" name="二等辺三角形 56">
            <a:extLst>
              <a:ext uri="{FF2B5EF4-FFF2-40B4-BE49-F238E27FC236}">
                <a16:creationId xmlns:a16="http://schemas.microsoft.com/office/drawing/2014/main" id="{184F8F66-8111-6D9B-4B2A-00D9BE877437}"/>
              </a:ext>
            </a:extLst>
          </p:cNvPr>
          <p:cNvSpPr/>
          <p:nvPr/>
        </p:nvSpPr>
        <p:spPr>
          <a:xfrm rot="10800000">
            <a:off x="6691353" y="4091426"/>
            <a:ext cx="514488" cy="252168"/>
          </a:xfrm>
          <a:prstGeom prst="triangl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ndParaRPr>
          </a:p>
        </p:txBody>
      </p:sp>
      <p:sp>
        <p:nvSpPr>
          <p:cNvPr id="58" name="テキスト ボックス 57">
            <a:extLst>
              <a:ext uri="{FF2B5EF4-FFF2-40B4-BE49-F238E27FC236}">
                <a16:creationId xmlns:a16="http://schemas.microsoft.com/office/drawing/2014/main" id="{8B8CD8AC-01DC-077B-72F1-5203B26EDC37}"/>
              </a:ext>
            </a:extLst>
          </p:cNvPr>
          <p:cNvSpPr txBox="1"/>
          <p:nvPr/>
        </p:nvSpPr>
        <p:spPr>
          <a:xfrm>
            <a:off x="5420738" y="4482174"/>
            <a:ext cx="3236784" cy="523220"/>
          </a:xfrm>
          <a:prstGeom prst="rect">
            <a:avLst/>
          </a:prstGeom>
          <a:noFill/>
        </p:spPr>
        <p:txBody>
          <a:bodyPr wrap="none" rtlCol="0">
            <a:spAutoFit/>
          </a:bodyPr>
          <a:lstStyle/>
          <a:p>
            <a:r>
              <a:rPr kumimoji="1" lang="ja-JP" altLang="en-US" sz="1400" dirty="0">
                <a:latin typeface="メイリオ" panose="020B0604030504040204" pitchFamily="50" charset="-128"/>
              </a:rPr>
              <a:t>医療上の必要性＝医師の判断</a:t>
            </a:r>
            <a:endParaRPr kumimoji="1" lang="en-US" altLang="ja-JP" sz="1400" dirty="0">
              <a:latin typeface="メイリオ" panose="020B0604030504040204" pitchFamily="50" charset="-128"/>
            </a:endParaRPr>
          </a:p>
          <a:p>
            <a:r>
              <a:rPr kumimoji="1" lang="ja-JP" altLang="en-US" sz="1400" dirty="0">
                <a:latin typeface="メイリオ" panose="020B0604030504040204" pitchFamily="50" charset="-128"/>
              </a:rPr>
              <a:t>医師が先発品を希望する理由とは？？</a:t>
            </a:r>
            <a:endParaRPr kumimoji="1" lang="en-US" altLang="ja-JP" sz="1400" dirty="0">
              <a:latin typeface="メイリオ" panose="020B0604030504040204" pitchFamily="50" charset="-128"/>
            </a:endParaRPr>
          </a:p>
        </p:txBody>
      </p:sp>
      <p:sp>
        <p:nvSpPr>
          <p:cNvPr id="2" name="二等辺三角形 1">
            <a:extLst>
              <a:ext uri="{FF2B5EF4-FFF2-40B4-BE49-F238E27FC236}">
                <a16:creationId xmlns:a16="http://schemas.microsoft.com/office/drawing/2014/main" id="{83878068-4300-5064-CA05-E312E8FC307B}"/>
              </a:ext>
            </a:extLst>
          </p:cNvPr>
          <p:cNvSpPr/>
          <p:nvPr/>
        </p:nvSpPr>
        <p:spPr>
          <a:xfrm rot="10800000">
            <a:off x="6691353" y="5091375"/>
            <a:ext cx="514488" cy="252168"/>
          </a:xfrm>
          <a:prstGeom prst="triangl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ndParaRPr>
          </a:p>
        </p:txBody>
      </p:sp>
      <p:sp>
        <p:nvSpPr>
          <p:cNvPr id="4" name="テキスト ボックス 3">
            <a:extLst>
              <a:ext uri="{FF2B5EF4-FFF2-40B4-BE49-F238E27FC236}">
                <a16:creationId xmlns:a16="http://schemas.microsoft.com/office/drawing/2014/main" id="{4EDF5692-705D-24DD-DE52-CB581758E0F9}"/>
              </a:ext>
            </a:extLst>
          </p:cNvPr>
          <p:cNvSpPr txBox="1"/>
          <p:nvPr/>
        </p:nvSpPr>
        <p:spPr>
          <a:xfrm>
            <a:off x="5420738" y="5446049"/>
            <a:ext cx="3214341" cy="738664"/>
          </a:xfrm>
          <a:prstGeom prst="rect">
            <a:avLst/>
          </a:prstGeom>
          <a:noFill/>
        </p:spPr>
        <p:txBody>
          <a:bodyPr wrap="none" rtlCol="0">
            <a:spAutoFit/>
          </a:bodyPr>
          <a:lstStyle/>
          <a:p>
            <a:r>
              <a:rPr kumimoji="1" lang="en-US" altLang="ja-JP" sz="1400" dirty="0">
                <a:latin typeface="メイリオ" panose="020B0604030504040204" pitchFamily="50" charset="-128"/>
              </a:rPr>
              <a:t>【</a:t>
            </a:r>
            <a:r>
              <a:rPr kumimoji="1" lang="ja-JP" altLang="en-US" sz="1400" dirty="0">
                <a:latin typeface="メイリオ" panose="020B0604030504040204" pitchFamily="50" charset="-128"/>
              </a:rPr>
              <a:t>対象範囲</a:t>
            </a:r>
            <a:r>
              <a:rPr kumimoji="1" lang="en-US" altLang="ja-JP" sz="1400" dirty="0">
                <a:latin typeface="メイリオ" panose="020B0604030504040204" pitchFamily="50" charset="-128"/>
              </a:rPr>
              <a:t>】(</a:t>
            </a:r>
            <a:r>
              <a:rPr kumimoji="1" lang="ja-JP" altLang="en-US" sz="1400" dirty="0">
                <a:latin typeface="メイリオ" panose="020B0604030504040204" pitchFamily="50" charset="-128"/>
              </a:rPr>
              <a:t>約</a:t>
            </a:r>
            <a:r>
              <a:rPr kumimoji="1" lang="en-US" altLang="ja-JP" sz="1400" dirty="0">
                <a:latin typeface="メイリオ" panose="020B0604030504040204" pitchFamily="50" charset="-128"/>
              </a:rPr>
              <a:t>900</a:t>
            </a:r>
            <a:r>
              <a:rPr kumimoji="1" lang="ja-JP" altLang="en-US" sz="1400" dirty="0">
                <a:latin typeface="メイリオ" panose="020B0604030504040204" pitchFamily="50" charset="-128"/>
              </a:rPr>
              <a:t>品目</a:t>
            </a:r>
            <a:r>
              <a:rPr kumimoji="1" lang="en-US" altLang="ja-JP" sz="1400" dirty="0">
                <a:latin typeface="メイリオ" panose="020B0604030504040204" pitchFamily="50" charset="-128"/>
              </a:rPr>
              <a:t>)</a:t>
            </a:r>
          </a:p>
          <a:p>
            <a:r>
              <a:rPr kumimoji="1" lang="ja-JP" altLang="en-US" sz="1400" dirty="0">
                <a:latin typeface="メイリオ" panose="020B0604030504040204" pitchFamily="50" charset="-128"/>
              </a:rPr>
              <a:t>①上市後</a:t>
            </a:r>
            <a:r>
              <a:rPr kumimoji="1" lang="en-US" altLang="ja-JP" sz="1400" dirty="0">
                <a:latin typeface="メイリオ" panose="020B0604030504040204" pitchFamily="50" charset="-128"/>
              </a:rPr>
              <a:t>5</a:t>
            </a:r>
            <a:r>
              <a:rPr kumimoji="1" lang="ja-JP" altLang="en-US" sz="1400" dirty="0">
                <a:latin typeface="メイリオ" panose="020B0604030504040204" pitchFamily="50" charset="-128"/>
              </a:rPr>
              <a:t>年経過した長期収載品</a:t>
            </a:r>
            <a:endParaRPr kumimoji="1" lang="en-US" altLang="ja-JP" sz="1400" dirty="0">
              <a:latin typeface="メイリオ" panose="020B0604030504040204" pitchFamily="50" charset="-128"/>
            </a:endParaRPr>
          </a:p>
          <a:p>
            <a:r>
              <a:rPr kumimoji="1" lang="ja-JP" altLang="en-US" sz="1400" dirty="0">
                <a:latin typeface="メイリオ" panose="020B0604030504040204" pitchFamily="50" charset="-128"/>
              </a:rPr>
              <a:t>②上市後</a:t>
            </a:r>
            <a:r>
              <a:rPr kumimoji="1" lang="en-US" altLang="ja-JP" sz="1400" dirty="0">
                <a:latin typeface="メイリオ" panose="020B0604030504040204" pitchFamily="50" charset="-128"/>
              </a:rPr>
              <a:t>5</a:t>
            </a:r>
            <a:r>
              <a:rPr kumimoji="1" lang="ja-JP" altLang="en-US" sz="1400" dirty="0">
                <a:latin typeface="メイリオ" panose="020B0604030504040204" pitchFamily="50" charset="-128"/>
              </a:rPr>
              <a:t>年未満で置換率が</a:t>
            </a:r>
            <a:r>
              <a:rPr kumimoji="1" lang="en-US" altLang="ja-JP" sz="1400" dirty="0">
                <a:latin typeface="メイリオ" panose="020B0604030504040204" pitchFamily="50" charset="-128"/>
              </a:rPr>
              <a:t>50</a:t>
            </a:r>
            <a:r>
              <a:rPr kumimoji="1" lang="ja-JP" altLang="en-US" sz="1400" dirty="0">
                <a:latin typeface="メイリオ" panose="020B0604030504040204" pitchFamily="50" charset="-128"/>
              </a:rPr>
              <a:t>％以上</a:t>
            </a:r>
            <a:endParaRPr kumimoji="1" lang="en-US" altLang="ja-JP" sz="1400" dirty="0">
              <a:latin typeface="メイリオ" panose="020B0604030504040204" pitchFamily="50" charset="-128"/>
            </a:endParaRPr>
          </a:p>
        </p:txBody>
      </p:sp>
      <p:sp>
        <p:nvSpPr>
          <p:cNvPr id="7" name="テキスト ボックス 6">
            <a:extLst>
              <a:ext uri="{FF2B5EF4-FFF2-40B4-BE49-F238E27FC236}">
                <a16:creationId xmlns:a16="http://schemas.microsoft.com/office/drawing/2014/main" id="{FA3995B3-D9DB-B43B-2B33-4476DC5CE7DE}"/>
              </a:ext>
            </a:extLst>
          </p:cNvPr>
          <p:cNvSpPr txBox="1"/>
          <p:nvPr/>
        </p:nvSpPr>
        <p:spPr>
          <a:xfrm>
            <a:off x="336976" y="1469608"/>
            <a:ext cx="1441420" cy="307777"/>
          </a:xfrm>
          <a:prstGeom prst="rect">
            <a:avLst/>
          </a:prstGeom>
          <a:noFill/>
        </p:spPr>
        <p:txBody>
          <a:bodyPr wrap="none" rtlCol="0">
            <a:spAutoFit/>
          </a:bodyPr>
          <a:lstStyle/>
          <a:p>
            <a:r>
              <a:rPr kumimoji="1" lang="en-US" altLang="ja-JP" sz="1400" b="1" dirty="0">
                <a:latin typeface="メイリオ" panose="020B0604030504040204" pitchFamily="50" charset="-128"/>
              </a:rPr>
              <a:t>【</a:t>
            </a:r>
            <a:r>
              <a:rPr kumimoji="1" lang="ja-JP" altLang="en-US" sz="1400" b="1" dirty="0">
                <a:latin typeface="メイリオ" panose="020B0604030504040204" pitchFamily="50" charset="-128"/>
              </a:rPr>
              <a:t>イメージ図</a:t>
            </a:r>
            <a:r>
              <a:rPr kumimoji="1" lang="en-US" altLang="ja-JP" sz="1400" b="1" dirty="0">
                <a:latin typeface="メイリオ" panose="020B0604030504040204" pitchFamily="50" charset="-128"/>
              </a:rPr>
              <a:t>】</a:t>
            </a:r>
            <a:endParaRPr kumimoji="1" lang="ja-JP" altLang="en-US" sz="1400" b="1" dirty="0">
              <a:latin typeface="メイリオ" panose="020B0604030504040204" pitchFamily="50" charset="-128"/>
            </a:endParaRPr>
          </a:p>
        </p:txBody>
      </p:sp>
    </p:spTree>
    <p:extLst>
      <p:ext uri="{BB962C8B-B14F-4D97-AF65-F5344CB8AC3E}">
        <p14:creationId xmlns:p14="http://schemas.microsoft.com/office/powerpoint/2010/main" val="1189771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直線コネクタ 36">
            <a:extLst>
              <a:ext uri="{FF2B5EF4-FFF2-40B4-BE49-F238E27FC236}">
                <a16:creationId xmlns:a16="http://schemas.microsoft.com/office/drawing/2014/main" id="{656746AD-CE58-DB0C-D9E5-B2AED7FFE4A3}"/>
              </a:ext>
            </a:extLst>
          </p:cNvPr>
          <p:cNvCxnSpPr>
            <a:cxnSpLocks/>
          </p:cNvCxnSpPr>
          <p:nvPr/>
        </p:nvCxnSpPr>
        <p:spPr>
          <a:xfrm>
            <a:off x="1737359" y="2093971"/>
            <a:ext cx="6013269"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71FB69EA-E50E-ACAA-1EB0-659F277B1C26}"/>
              </a:ext>
            </a:extLst>
          </p:cNvPr>
          <p:cNvCxnSpPr>
            <a:cxnSpLocks/>
          </p:cNvCxnSpPr>
          <p:nvPr/>
        </p:nvCxnSpPr>
        <p:spPr>
          <a:xfrm>
            <a:off x="1746068" y="5803480"/>
            <a:ext cx="6013269"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5FFCB71F-44D4-9888-2F8D-0D8B9E4A5DB5}"/>
              </a:ext>
            </a:extLst>
          </p:cNvPr>
          <p:cNvSpPr txBox="1"/>
          <p:nvPr/>
        </p:nvSpPr>
        <p:spPr>
          <a:xfrm>
            <a:off x="548640" y="513805"/>
            <a:ext cx="3571812"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　令和</a:t>
            </a:r>
            <a:r>
              <a:rPr kumimoji="1" lang="en-US" altLang="ja-JP" b="1" dirty="0">
                <a:latin typeface="メイリオ" panose="020B0604030504040204" pitchFamily="50" charset="-128"/>
                <a:ea typeface="メイリオ" panose="020B0604030504040204" pitchFamily="50" charset="-128"/>
              </a:rPr>
              <a:t>6</a:t>
            </a:r>
            <a:r>
              <a:rPr kumimoji="1" lang="ja-JP" altLang="en-US" b="1" dirty="0">
                <a:latin typeface="メイリオ" panose="020B0604030504040204" pitchFamily="50" charset="-128"/>
                <a:ea typeface="メイリオ" panose="020B0604030504040204" pitchFamily="50" charset="-128"/>
              </a:rPr>
              <a:t>年度診療報酬改定とは</a:t>
            </a:r>
          </a:p>
        </p:txBody>
      </p:sp>
      <p:sp>
        <p:nvSpPr>
          <p:cNvPr id="14" name="正方形/長方形 13">
            <a:extLst>
              <a:ext uri="{FF2B5EF4-FFF2-40B4-BE49-F238E27FC236}">
                <a16:creationId xmlns:a16="http://schemas.microsoft.com/office/drawing/2014/main" id="{F53B600F-C765-DE4E-33D8-6D18E3F7B204}"/>
              </a:ext>
            </a:extLst>
          </p:cNvPr>
          <p:cNvSpPr/>
          <p:nvPr/>
        </p:nvSpPr>
        <p:spPr>
          <a:xfrm>
            <a:off x="3052362" y="4880149"/>
            <a:ext cx="1049381" cy="923331"/>
          </a:xfrm>
          <a:prstGeom prst="rect">
            <a:avLst/>
          </a:prstGeom>
          <a:solidFill>
            <a:schemeClr val="accent5">
              <a:lumMod val="40000"/>
              <a:lumOff val="60000"/>
            </a:schemeClr>
          </a:solid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ndParaRPr>
          </a:p>
        </p:txBody>
      </p:sp>
      <p:sp>
        <p:nvSpPr>
          <p:cNvPr id="15" name="正方形/長方形 14">
            <a:extLst>
              <a:ext uri="{FF2B5EF4-FFF2-40B4-BE49-F238E27FC236}">
                <a16:creationId xmlns:a16="http://schemas.microsoft.com/office/drawing/2014/main" id="{83BAE66B-ED97-30AD-EE95-8458D41327A0}"/>
              </a:ext>
            </a:extLst>
          </p:cNvPr>
          <p:cNvSpPr/>
          <p:nvPr/>
        </p:nvSpPr>
        <p:spPr>
          <a:xfrm>
            <a:off x="3061070" y="1893380"/>
            <a:ext cx="1049382" cy="2979832"/>
          </a:xfrm>
          <a:prstGeom prst="rect">
            <a:avLst/>
          </a:prstGeom>
          <a:solidFill>
            <a:schemeClr val="accent6">
              <a:lumMod val="40000"/>
              <a:lumOff val="60000"/>
            </a:schemeClr>
          </a:solid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ndParaRPr>
          </a:p>
        </p:txBody>
      </p:sp>
      <p:sp>
        <p:nvSpPr>
          <p:cNvPr id="16" name="テキスト ボックス 15">
            <a:extLst>
              <a:ext uri="{FF2B5EF4-FFF2-40B4-BE49-F238E27FC236}">
                <a16:creationId xmlns:a16="http://schemas.microsoft.com/office/drawing/2014/main" id="{7EA35A62-11FA-68EC-13E8-0B61E78B3503}"/>
              </a:ext>
            </a:extLst>
          </p:cNvPr>
          <p:cNvSpPr txBox="1"/>
          <p:nvPr/>
        </p:nvSpPr>
        <p:spPr>
          <a:xfrm>
            <a:off x="2920920" y="1189841"/>
            <a:ext cx="1082348" cy="523220"/>
          </a:xfrm>
          <a:prstGeom prst="rect">
            <a:avLst/>
          </a:prstGeom>
          <a:noFill/>
        </p:spPr>
        <p:txBody>
          <a:bodyPr wrap="none" rtlCol="0">
            <a:spAutoFit/>
          </a:bodyPr>
          <a:lstStyle/>
          <a:p>
            <a:pPr algn="ctr"/>
            <a:r>
              <a:rPr kumimoji="1" lang="ja-JP" altLang="en-US" sz="1400" b="1" dirty="0">
                <a:latin typeface="+mj-ea"/>
                <a:ea typeface="+mj-ea"/>
              </a:rPr>
              <a:t>プラス改定</a:t>
            </a:r>
            <a:endParaRPr kumimoji="1" lang="en-US" altLang="ja-JP" sz="1400" b="1" dirty="0">
              <a:latin typeface="+mj-ea"/>
              <a:ea typeface="+mj-ea"/>
            </a:endParaRPr>
          </a:p>
          <a:p>
            <a:pPr algn="ctr"/>
            <a:r>
              <a:rPr kumimoji="1" lang="ja-JP" altLang="en-US" sz="1400" b="1" dirty="0">
                <a:latin typeface="+mj-ea"/>
                <a:ea typeface="+mj-ea"/>
              </a:rPr>
              <a:t>　</a:t>
            </a:r>
            <a:r>
              <a:rPr kumimoji="1" lang="en-US" altLang="ja-JP" sz="1400" b="1" dirty="0">
                <a:latin typeface="+mj-ea"/>
                <a:ea typeface="+mj-ea"/>
              </a:rPr>
              <a:t>(2022)</a:t>
            </a:r>
            <a:endParaRPr kumimoji="1" lang="ja-JP" altLang="en-US" sz="1400" b="1" dirty="0">
              <a:latin typeface="+mj-ea"/>
              <a:ea typeface="+mj-ea"/>
            </a:endParaRPr>
          </a:p>
        </p:txBody>
      </p:sp>
      <p:sp>
        <p:nvSpPr>
          <p:cNvPr id="18" name="左中かっこ 17">
            <a:extLst>
              <a:ext uri="{FF2B5EF4-FFF2-40B4-BE49-F238E27FC236}">
                <a16:creationId xmlns:a16="http://schemas.microsoft.com/office/drawing/2014/main" id="{A549BCBB-D062-9B25-DA7F-D179E6146EAA}"/>
              </a:ext>
            </a:extLst>
          </p:cNvPr>
          <p:cNvSpPr/>
          <p:nvPr/>
        </p:nvSpPr>
        <p:spPr>
          <a:xfrm>
            <a:off x="1153882" y="2102680"/>
            <a:ext cx="391886" cy="2962136"/>
          </a:xfrm>
          <a:prstGeom prst="leftBrac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latin typeface="メイリオ" panose="020B0604030504040204" pitchFamily="50" charset="-128"/>
            </a:endParaRPr>
          </a:p>
        </p:txBody>
      </p:sp>
      <p:sp>
        <p:nvSpPr>
          <p:cNvPr id="19" name="テキスト ボックス 18">
            <a:extLst>
              <a:ext uri="{FF2B5EF4-FFF2-40B4-BE49-F238E27FC236}">
                <a16:creationId xmlns:a16="http://schemas.microsoft.com/office/drawing/2014/main" id="{783534B5-72A4-1D73-F733-B13D4B135AE1}"/>
              </a:ext>
            </a:extLst>
          </p:cNvPr>
          <p:cNvSpPr txBox="1"/>
          <p:nvPr/>
        </p:nvSpPr>
        <p:spPr>
          <a:xfrm>
            <a:off x="301448" y="3210676"/>
            <a:ext cx="830677" cy="738664"/>
          </a:xfrm>
          <a:prstGeom prst="rect">
            <a:avLst/>
          </a:prstGeom>
          <a:noFill/>
        </p:spPr>
        <p:txBody>
          <a:bodyPr wrap="none" rtlCol="0">
            <a:spAutoFit/>
          </a:bodyPr>
          <a:lstStyle/>
          <a:p>
            <a:pPr algn="ctr"/>
            <a:r>
              <a:rPr kumimoji="1" lang="ja-JP" altLang="en-US" sz="1400" b="1" dirty="0">
                <a:latin typeface="メイリオ" panose="020B0604030504040204" pitchFamily="50" charset="-128"/>
              </a:rPr>
              <a:t>薬剤料</a:t>
            </a:r>
            <a:endParaRPr kumimoji="1" lang="en-US" altLang="ja-JP" sz="1400" b="1" dirty="0">
              <a:latin typeface="メイリオ" panose="020B0604030504040204" pitchFamily="50" charset="-128"/>
            </a:endParaRPr>
          </a:p>
          <a:p>
            <a:pPr algn="ctr"/>
            <a:r>
              <a:rPr kumimoji="1" lang="en-US" altLang="ja-JP" sz="1400" dirty="0">
                <a:latin typeface="メイリオ" panose="020B0604030504040204" pitchFamily="50" charset="-128"/>
              </a:rPr>
              <a:t>5.6</a:t>
            </a:r>
            <a:r>
              <a:rPr kumimoji="1" lang="ja-JP" altLang="en-US" sz="1400" dirty="0">
                <a:latin typeface="メイリオ" panose="020B0604030504040204" pitchFamily="50" charset="-128"/>
              </a:rPr>
              <a:t>兆円</a:t>
            </a:r>
            <a:endParaRPr kumimoji="1" lang="en-US" altLang="ja-JP" sz="1400" dirty="0">
              <a:latin typeface="メイリオ" panose="020B0604030504040204" pitchFamily="50" charset="-128"/>
            </a:endParaRPr>
          </a:p>
          <a:p>
            <a:pPr algn="ctr"/>
            <a:r>
              <a:rPr kumimoji="1" lang="en-US" altLang="ja-JP" sz="1400" dirty="0">
                <a:latin typeface="メイリオ" panose="020B0604030504040204" pitchFamily="50" charset="-128"/>
              </a:rPr>
              <a:t>(80</a:t>
            </a:r>
            <a:r>
              <a:rPr kumimoji="1" lang="ja-JP" altLang="en-US" sz="1400" dirty="0">
                <a:latin typeface="メイリオ" panose="020B0604030504040204" pitchFamily="50" charset="-128"/>
              </a:rPr>
              <a:t>％</a:t>
            </a:r>
            <a:r>
              <a:rPr kumimoji="1" lang="en-US" altLang="ja-JP" sz="1400" dirty="0">
                <a:latin typeface="メイリオ" panose="020B0604030504040204" pitchFamily="50" charset="-128"/>
              </a:rPr>
              <a:t>)</a:t>
            </a:r>
            <a:endParaRPr kumimoji="1" lang="ja-JP" altLang="en-US" sz="1400" dirty="0">
              <a:latin typeface="メイリオ" panose="020B0604030504040204" pitchFamily="50" charset="-128"/>
            </a:endParaRPr>
          </a:p>
        </p:txBody>
      </p:sp>
      <p:sp>
        <p:nvSpPr>
          <p:cNvPr id="20" name="左中かっこ 19">
            <a:extLst>
              <a:ext uri="{FF2B5EF4-FFF2-40B4-BE49-F238E27FC236}">
                <a16:creationId xmlns:a16="http://schemas.microsoft.com/office/drawing/2014/main" id="{9A2AC691-F579-4715-4937-EAD5A2F2FB7F}"/>
              </a:ext>
            </a:extLst>
          </p:cNvPr>
          <p:cNvSpPr/>
          <p:nvPr/>
        </p:nvSpPr>
        <p:spPr>
          <a:xfrm>
            <a:off x="1247498" y="5064817"/>
            <a:ext cx="239486" cy="738664"/>
          </a:xfrm>
          <a:prstGeom prst="leftBrac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latin typeface="メイリオ" panose="020B0604030504040204" pitchFamily="50" charset="-128"/>
            </a:endParaRPr>
          </a:p>
        </p:txBody>
      </p:sp>
      <p:sp>
        <p:nvSpPr>
          <p:cNvPr id="22" name="テキスト ボックス 21">
            <a:extLst>
              <a:ext uri="{FF2B5EF4-FFF2-40B4-BE49-F238E27FC236}">
                <a16:creationId xmlns:a16="http://schemas.microsoft.com/office/drawing/2014/main" id="{46123C60-6206-454F-9286-376C8844CAD3}"/>
              </a:ext>
            </a:extLst>
          </p:cNvPr>
          <p:cNvSpPr txBox="1"/>
          <p:nvPr/>
        </p:nvSpPr>
        <p:spPr>
          <a:xfrm>
            <a:off x="297924" y="5053542"/>
            <a:ext cx="830677" cy="738664"/>
          </a:xfrm>
          <a:prstGeom prst="rect">
            <a:avLst/>
          </a:prstGeom>
          <a:noFill/>
        </p:spPr>
        <p:txBody>
          <a:bodyPr wrap="none" rtlCol="0">
            <a:spAutoFit/>
          </a:bodyPr>
          <a:lstStyle/>
          <a:p>
            <a:pPr algn="ctr"/>
            <a:r>
              <a:rPr kumimoji="1" lang="ja-JP" altLang="en-US" sz="1400" b="1" dirty="0">
                <a:latin typeface="メイリオ" panose="020B0604030504040204" pitchFamily="50" charset="-128"/>
              </a:rPr>
              <a:t>技術料</a:t>
            </a:r>
            <a:endParaRPr kumimoji="1" lang="en-US" altLang="ja-JP" sz="1400" b="1" dirty="0">
              <a:latin typeface="メイリオ" panose="020B0604030504040204" pitchFamily="50" charset="-128"/>
            </a:endParaRPr>
          </a:p>
          <a:p>
            <a:pPr algn="ctr"/>
            <a:r>
              <a:rPr kumimoji="1" lang="en-US" altLang="ja-JP" sz="1400" dirty="0">
                <a:latin typeface="メイリオ" panose="020B0604030504040204" pitchFamily="50" charset="-128"/>
              </a:rPr>
              <a:t>2.2</a:t>
            </a:r>
            <a:r>
              <a:rPr kumimoji="1" lang="ja-JP" altLang="en-US" sz="1400" dirty="0">
                <a:latin typeface="メイリオ" panose="020B0604030504040204" pitchFamily="50" charset="-128"/>
              </a:rPr>
              <a:t>兆円</a:t>
            </a:r>
            <a:endParaRPr kumimoji="1" lang="en-US" altLang="ja-JP" sz="1400" dirty="0">
              <a:latin typeface="メイリオ" panose="020B0604030504040204" pitchFamily="50" charset="-128"/>
            </a:endParaRPr>
          </a:p>
          <a:p>
            <a:pPr algn="ctr"/>
            <a:r>
              <a:rPr kumimoji="1" lang="en-US" altLang="ja-JP" sz="1400" dirty="0">
                <a:latin typeface="メイリオ" panose="020B0604030504040204" pitchFamily="50" charset="-128"/>
              </a:rPr>
              <a:t>(20</a:t>
            </a:r>
            <a:r>
              <a:rPr kumimoji="1" lang="ja-JP" altLang="en-US" sz="1400" dirty="0">
                <a:latin typeface="メイリオ" panose="020B0604030504040204" pitchFamily="50" charset="-128"/>
              </a:rPr>
              <a:t>％</a:t>
            </a:r>
            <a:r>
              <a:rPr kumimoji="1" lang="en-US" altLang="ja-JP" sz="1400" dirty="0">
                <a:latin typeface="メイリオ" panose="020B0604030504040204" pitchFamily="50" charset="-128"/>
              </a:rPr>
              <a:t>)</a:t>
            </a:r>
            <a:endParaRPr kumimoji="1" lang="ja-JP" altLang="en-US" sz="1400" dirty="0">
              <a:latin typeface="メイリオ" panose="020B0604030504040204" pitchFamily="50" charset="-128"/>
            </a:endParaRPr>
          </a:p>
        </p:txBody>
      </p:sp>
      <p:cxnSp>
        <p:nvCxnSpPr>
          <p:cNvPr id="24" name="直線矢印コネクタ 23">
            <a:extLst>
              <a:ext uri="{FF2B5EF4-FFF2-40B4-BE49-F238E27FC236}">
                <a16:creationId xmlns:a16="http://schemas.microsoft.com/office/drawing/2014/main" id="{459BD8B2-1507-3E38-F54A-E74AACD6094B}"/>
              </a:ext>
            </a:extLst>
          </p:cNvPr>
          <p:cNvCxnSpPr/>
          <p:nvPr/>
        </p:nvCxnSpPr>
        <p:spPr>
          <a:xfrm flipV="1">
            <a:off x="3557455" y="4880150"/>
            <a:ext cx="0" cy="184666"/>
          </a:xfrm>
          <a:prstGeom prst="straightConnector1">
            <a:avLst/>
          </a:prstGeom>
          <a:ln w="28575">
            <a:solidFill>
              <a:srgbClr val="FF6565"/>
            </a:solidFill>
            <a:tailEnd type="triangle"/>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EA964817-CA04-E564-A29E-F15817C13457}"/>
              </a:ext>
            </a:extLst>
          </p:cNvPr>
          <p:cNvSpPr/>
          <p:nvPr/>
        </p:nvSpPr>
        <p:spPr>
          <a:xfrm>
            <a:off x="4462199" y="5249482"/>
            <a:ext cx="1049381" cy="542724"/>
          </a:xfrm>
          <a:prstGeom prst="rect">
            <a:avLst/>
          </a:prstGeom>
          <a:solidFill>
            <a:schemeClr val="accent5">
              <a:lumMod val="40000"/>
              <a:lumOff val="60000"/>
            </a:schemeClr>
          </a:solid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ndParaRPr>
          </a:p>
        </p:txBody>
      </p:sp>
      <p:sp>
        <p:nvSpPr>
          <p:cNvPr id="27" name="正方形/長方形 26">
            <a:extLst>
              <a:ext uri="{FF2B5EF4-FFF2-40B4-BE49-F238E27FC236}">
                <a16:creationId xmlns:a16="http://schemas.microsoft.com/office/drawing/2014/main" id="{EC173DC0-6F5D-C88B-CF14-797C5B005D0D}"/>
              </a:ext>
            </a:extLst>
          </p:cNvPr>
          <p:cNvSpPr/>
          <p:nvPr/>
        </p:nvSpPr>
        <p:spPr>
          <a:xfrm>
            <a:off x="4460971" y="2289911"/>
            <a:ext cx="1049382" cy="2963365"/>
          </a:xfrm>
          <a:prstGeom prst="rect">
            <a:avLst/>
          </a:prstGeom>
          <a:solidFill>
            <a:schemeClr val="accent6">
              <a:lumMod val="40000"/>
              <a:lumOff val="60000"/>
            </a:schemeClr>
          </a:solid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ndParaRPr>
          </a:p>
        </p:txBody>
      </p:sp>
      <p:sp>
        <p:nvSpPr>
          <p:cNvPr id="28" name="テキスト ボックス 27">
            <a:extLst>
              <a:ext uri="{FF2B5EF4-FFF2-40B4-BE49-F238E27FC236}">
                <a16:creationId xmlns:a16="http://schemas.microsoft.com/office/drawing/2014/main" id="{C5E29D19-9530-1BE3-5AE1-2064E6C933AD}"/>
              </a:ext>
            </a:extLst>
          </p:cNvPr>
          <p:cNvSpPr txBox="1"/>
          <p:nvPr/>
        </p:nvSpPr>
        <p:spPr>
          <a:xfrm>
            <a:off x="4304008" y="1177584"/>
            <a:ext cx="1261884" cy="523220"/>
          </a:xfrm>
          <a:prstGeom prst="rect">
            <a:avLst/>
          </a:prstGeom>
          <a:noFill/>
        </p:spPr>
        <p:txBody>
          <a:bodyPr wrap="none" rtlCol="0">
            <a:spAutoFit/>
          </a:bodyPr>
          <a:lstStyle/>
          <a:p>
            <a:pPr algn="ctr"/>
            <a:r>
              <a:rPr kumimoji="1" lang="ja-JP" altLang="en-US" sz="1400" b="1" dirty="0">
                <a:latin typeface="+mj-ea"/>
                <a:ea typeface="+mj-ea"/>
              </a:rPr>
              <a:t>マイナス改定</a:t>
            </a:r>
            <a:endParaRPr kumimoji="1" lang="en-US" altLang="ja-JP" sz="1400" b="1" dirty="0">
              <a:latin typeface="+mj-ea"/>
              <a:ea typeface="+mj-ea"/>
            </a:endParaRPr>
          </a:p>
          <a:p>
            <a:pPr algn="ctr"/>
            <a:r>
              <a:rPr kumimoji="1" lang="ja-JP" altLang="en-US" sz="1400" b="1" dirty="0">
                <a:latin typeface="+mj-ea"/>
                <a:ea typeface="+mj-ea"/>
              </a:rPr>
              <a:t>　</a:t>
            </a:r>
            <a:r>
              <a:rPr kumimoji="1" lang="en-US" altLang="ja-JP" sz="1400" b="1" dirty="0">
                <a:latin typeface="+mj-ea"/>
                <a:ea typeface="+mj-ea"/>
              </a:rPr>
              <a:t>(2006</a:t>
            </a:r>
            <a:r>
              <a:rPr kumimoji="1" lang="ja-JP" altLang="en-US" sz="1400" b="1" dirty="0">
                <a:latin typeface="+mj-ea"/>
                <a:ea typeface="+mj-ea"/>
              </a:rPr>
              <a:t>年</a:t>
            </a:r>
            <a:r>
              <a:rPr kumimoji="1" lang="en-US" altLang="ja-JP" sz="1400" b="1" dirty="0">
                <a:latin typeface="+mj-ea"/>
                <a:ea typeface="+mj-ea"/>
              </a:rPr>
              <a:t>)</a:t>
            </a:r>
            <a:endParaRPr kumimoji="1" lang="ja-JP" altLang="en-US" sz="1400" b="1" dirty="0">
              <a:latin typeface="+mj-ea"/>
              <a:ea typeface="+mj-ea"/>
            </a:endParaRPr>
          </a:p>
        </p:txBody>
      </p:sp>
      <p:cxnSp>
        <p:nvCxnSpPr>
          <p:cNvPr id="29" name="直線矢印コネクタ 28">
            <a:extLst>
              <a:ext uri="{FF2B5EF4-FFF2-40B4-BE49-F238E27FC236}">
                <a16:creationId xmlns:a16="http://schemas.microsoft.com/office/drawing/2014/main" id="{E3A5A618-A299-C4B0-6DAC-709E10D59CED}"/>
              </a:ext>
            </a:extLst>
          </p:cNvPr>
          <p:cNvCxnSpPr>
            <a:cxnSpLocks/>
          </p:cNvCxnSpPr>
          <p:nvPr/>
        </p:nvCxnSpPr>
        <p:spPr>
          <a:xfrm>
            <a:off x="4348984" y="5064816"/>
            <a:ext cx="0" cy="19594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0395575B-2BE6-188B-92B1-D4337B891428}"/>
              </a:ext>
            </a:extLst>
          </p:cNvPr>
          <p:cNvSpPr txBox="1"/>
          <p:nvPr/>
        </p:nvSpPr>
        <p:spPr>
          <a:xfrm>
            <a:off x="4542336" y="5256962"/>
            <a:ext cx="849913" cy="523220"/>
          </a:xfrm>
          <a:prstGeom prst="rect">
            <a:avLst/>
          </a:prstGeom>
          <a:noFill/>
        </p:spPr>
        <p:txBody>
          <a:bodyPr wrap="none" rtlCol="0">
            <a:spAutoFit/>
          </a:bodyPr>
          <a:lstStyle/>
          <a:p>
            <a:pPr algn="ctr"/>
            <a:r>
              <a:rPr kumimoji="1" lang="ja-JP" altLang="en-US" sz="1400" b="1" dirty="0">
                <a:latin typeface="メイリオ" panose="020B0604030504040204" pitchFamily="50" charset="-128"/>
              </a:rPr>
              <a:t>▲</a:t>
            </a:r>
            <a:r>
              <a:rPr kumimoji="1" lang="en-US" altLang="ja-JP" sz="1400" b="1" dirty="0">
                <a:latin typeface="メイリオ" panose="020B0604030504040204" pitchFamily="50" charset="-128"/>
              </a:rPr>
              <a:t>0.6</a:t>
            </a:r>
            <a:r>
              <a:rPr kumimoji="1" lang="ja-JP" altLang="en-US" sz="1400" b="1" dirty="0">
                <a:latin typeface="メイリオ" panose="020B0604030504040204" pitchFamily="50" charset="-128"/>
              </a:rPr>
              <a:t>％</a:t>
            </a:r>
            <a:endParaRPr kumimoji="1" lang="en-US" altLang="ja-JP" sz="1400" b="1" dirty="0">
              <a:latin typeface="メイリオ" panose="020B0604030504040204" pitchFamily="50" charset="-128"/>
            </a:endParaRPr>
          </a:p>
          <a:p>
            <a:pPr algn="ctr"/>
            <a:r>
              <a:rPr kumimoji="1" lang="en-US" altLang="ja-JP" sz="1400" dirty="0">
                <a:latin typeface="メイリオ" panose="020B0604030504040204" pitchFamily="50" charset="-128"/>
              </a:rPr>
              <a:t>(2006)</a:t>
            </a:r>
            <a:endParaRPr kumimoji="1" lang="ja-JP" altLang="en-US" sz="1400" dirty="0">
              <a:latin typeface="メイリオ" panose="020B0604030504040204" pitchFamily="50" charset="-128"/>
            </a:endParaRPr>
          </a:p>
        </p:txBody>
      </p:sp>
      <p:cxnSp>
        <p:nvCxnSpPr>
          <p:cNvPr id="33" name="直線矢印コネクタ 32">
            <a:extLst>
              <a:ext uri="{FF2B5EF4-FFF2-40B4-BE49-F238E27FC236}">
                <a16:creationId xmlns:a16="http://schemas.microsoft.com/office/drawing/2014/main" id="{0F2352CB-BF1C-9281-4C54-2FFFABEBD25A}"/>
              </a:ext>
            </a:extLst>
          </p:cNvPr>
          <p:cNvCxnSpPr>
            <a:cxnSpLocks/>
          </p:cNvCxnSpPr>
          <p:nvPr/>
        </p:nvCxnSpPr>
        <p:spPr>
          <a:xfrm>
            <a:off x="4967292" y="2102680"/>
            <a:ext cx="0" cy="19594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0D4A67F3-86B8-302B-61A9-271CBC6BD7AF}"/>
              </a:ext>
            </a:extLst>
          </p:cNvPr>
          <p:cNvCxnSpPr/>
          <p:nvPr/>
        </p:nvCxnSpPr>
        <p:spPr>
          <a:xfrm flipV="1">
            <a:off x="3577052" y="1906740"/>
            <a:ext cx="0" cy="184666"/>
          </a:xfrm>
          <a:prstGeom prst="straightConnector1">
            <a:avLst/>
          </a:prstGeom>
          <a:ln w="28575">
            <a:solidFill>
              <a:srgbClr val="FF6565"/>
            </a:solidFill>
            <a:tailEnd type="triangle"/>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73C4F26B-D18B-97F8-6278-2BA659A46BA4}"/>
              </a:ext>
            </a:extLst>
          </p:cNvPr>
          <p:cNvSpPr txBox="1"/>
          <p:nvPr/>
        </p:nvSpPr>
        <p:spPr>
          <a:xfrm>
            <a:off x="5807947" y="1187489"/>
            <a:ext cx="1620957" cy="523220"/>
          </a:xfrm>
          <a:prstGeom prst="rect">
            <a:avLst/>
          </a:prstGeom>
          <a:noFill/>
        </p:spPr>
        <p:txBody>
          <a:bodyPr wrap="none" rtlCol="0">
            <a:spAutoFit/>
          </a:bodyPr>
          <a:lstStyle/>
          <a:p>
            <a:pPr algn="ctr"/>
            <a:r>
              <a:rPr kumimoji="1" lang="ja-JP" altLang="en-US" sz="1400" b="1" dirty="0">
                <a:latin typeface="+mj-ea"/>
                <a:ea typeface="+mj-ea"/>
              </a:rPr>
              <a:t>プラス＋選定療養</a:t>
            </a:r>
            <a:endParaRPr kumimoji="1" lang="en-US" altLang="ja-JP" sz="1400" b="1" dirty="0">
              <a:latin typeface="+mj-ea"/>
              <a:ea typeface="+mj-ea"/>
            </a:endParaRPr>
          </a:p>
          <a:p>
            <a:pPr algn="ctr"/>
            <a:r>
              <a:rPr kumimoji="1" lang="ja-JP" altLang="en-US" sz="1400" b="1" dirty="0">
                <a:latin typeface="+mj-ea"/>
                <a:ea typeface="+mj-ea"/>
              </a:rPr>
              <a:t>　</a:t>
            </a:r>
            <a:r>
              <a:rPr kumimoji="1" lang="en-US" altLang="ja-JP" sz="1400" b="1" dirty="0">
                <a:latin typeface="+mj-ea"/>
                <a:ea typeface="+mj-ea"/>
              </a:rPr>
              <a:t>(2024)</a:t>
            </a:r>
            <a:endParaRPr kumimoji="1" lang="ja-JP" altLang="en-US" sz="1400" b="1" dirty="0">
              <a:latin typeface="+mj-ea"/>
              <a:ea typeface="+mj-ea"/>
            </a:endParaRPr>
          </a:p>
        </p:txBody>
      </p:sp>
      <p:sp>
        <p:nvSpPr>
          <p:cNvPr id="42" name="正方形/長方形 41">
            <a:extLst>
              <a:ext uri="{FF2B5EF4-FFF2-40B4-BE49-F238E27FC236}">
                <a16:creationId xmlns:a16="http://schemas.microsoft.com/office/drawing/2014/main" id="{D6D37BC5-981A-374B-1B0B-DD6BAA9D98D6}"/>
              </a:ext>
            </a:extLst>
          </p:cNvPr>
          <p:cNvSpPr/>
          <p:nvPr/>
        </p:nvSpPr>
        <p:spPr>
          <a:xfrm>
            <a:off x="1612746" y="5053542"/>
            <a:ext cx="1049381" cy="738664"/>
          </a:xfrm>
          <a:prstGeom prst="rect">
            <a:avLst/>
          </a:prstGeom>
          <a:solidFill>
            <a:schemeClr val="accent5">
              <a:lumMod val="40000"/>
              <a:lumOff val="60000"/>
            </a:schemeClr>
          </a:solid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ndParaRPr>
          </a:p>
        </p:txBody>
      </p:sp>
      <p:sp>
        <p:nvSpPr>
          <p:cNvPr id="43" name="正方形/長方形 42">
            <a:extLst>
              <a:ext uri="{FF2B5EF4-FFF2-40B4-BE49-F238E27FC236}">
                <a16:creationId xmlns:a16="http://schemas.microsoft.com/office/drawing/2014/main" id="{CDDB3810-4BE2-1714-E4BA-267432954CD3}"/>
              </a:ext>
            </a:extLst>
          </p:cNvPr>
          <p:cNvSpPr/>
          <p:nvPr/>
        </p:nvSpPr>
        <p:spPr>
          <a:xfrm>
            <a:off x="1612747" y="2082697"/>
            <a:ext cx="1049382" cy="2963365"/>
          </a:xfrm>
          <a:prstGeom prst="rect">
            <a:avLst/>
          </a:prstGeom>
          <a:solidFill>
            <a:schemeClr val="accent6">
              <a:lumMod val="40000"/>
              <a:lumOff val="60000"/>
            </a:schemeClr>
          </a:solid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ndParaRPr>
          </a:p>
        </p:txBody>
      </p:sp>
      <p:sp>
        <p:nvSpPr>
          <p:cNvPr id="47" name="正方形/長方形 46">
            <a:extLst>
              <a:ext uri="{FF2B5EF4-FFF2-40B4-BE49-F238E27FC236}">
                <a16:creationId xmlns:a16="http://schemas.microsoft.com/office/drawing/2014/main" id="{86CBDBFE-7A2F-2394-9964-E810C746EA47}"/>
              </a:ext>
            </a:extLst>
          </p:cNvPr>
          <p:cNvSpPr/>
          <p:nvPr/>
        </p:nvSpPr>
        <p:spPr>
          <a:xfrm>
            <a:off x="5869579" y="4874512"/>
            <a:ext cx="1049381" cy="923331"/>
          </a:xfrm>
          <a:prstGeom prst="rect">
            <a:avLst/>
          </a:prstGeom>
          <a:solidFill>
            <a:schemeClr val="accent5">
              <a:lumMod val="40000"/>
              <a:lumOff val="60000"/>
            </a:schemeClr>
          </a:solid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ndParaRPr>
          </a:p>
        </p:txBody>
      </p:sp>
      <p:sp>
        <p:nvSpPr>
          <p:cNvPr id="48" name="正方形/長方形 47">
            <a:extLst>
              <a:ext uri="{FF2B5EF4-FFF2-40B4-BE49-F238E27FC236}">
                <a16:creationId xmlns:a16="http://schemas.microsoft.com/office/drawing/2014/main" id="{F8E6C9AE-C922-25FE-4E14-3F6DBA3F124C}"/>
              </a:ext>
            </a:extLst>
          </p:cNvPr>
          <p:cNvSpPr/>
          <p:nvPr/>
        </p:nvSpPr>
        <p:spPr>
          <a:xfrm>
            <a:off x="5869578" y="2484101"/>
            <a:ext cx="1048920" cy="2392256"/>
          </a:xfrm>
          <a:prstGeom prst="rect">
            <a:avLst/>
          </a:prstGeom>
          <a:solidFill>
            <a:schemeClr val="accent6">
              <a:lumMod val="40000"/>
              <a:lumOff val="60000"/>
            </a:schemeClr>
          </a:solid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ndParaRPr>
          </a:p>
        </p:txBody>
      </p:sp>
      <p:cxnSp>
        <p:nvCxnSpPr>
          <p:cNvPr id="51" name="直線コネクタ 50">
            <a:extLst>
              <a:ext uri="{FF2B5EF4-FFF2-40B4-BE49-F238E27FC236}">
                <a16:creationId xmlns:a16="http://schemas.microsoft.com/office/drawing/2014/main" id="{2456AD19-D511-31C7-EA8B-41B04DF746BA}"/>
              </a:ext>
            </a:extLst>
          </p:cNvPr>
          <p:cNvCxnSpPr>
            <a:cxnSpLocks/>
          </p:cNvCxnSpPr>
          <p:nvPr/>
        </p:nvCxnSpPr>
        <p:spPr>
          <a:xfrm>
            <a:off x="3061070" y="2091406"/>
            <a:ext cx="1049382"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7B21577A-06EF-6C53-94B5-736A21CD2675}"/>
              </a:ext>
            </a:extLst>
          </p:cNvPr>
          <p:cNvSpPr txBox="1"/>
          <p:nvPr/>
        </p:nvSpPr>
        <p:spPr>
          <a:xfrm>
            <a:off x="1486984" y="6121120"/>
            <a:ext cx="2185214" cy="276999"/>
          </a:xfrm>
          <a:prstGeom prst="rect">
            <a:avLst/>
          </a:prstGeom>
          <a:noFill/>
        </p:spPr>
        <p:txBody>
          <a:bodyPr wrap="none" rtlCol="0">
            <a:spAutoFit/>
          </a:bodyPr>
          <a:lstStyle/>
          <a:p>
            <a:r>
              <a:rPr kumimoji="1" lang="en-US" altLang="ja-JP" sz="1200" dirty="0">
                <a:latin typeface="メイリオ" panose="020B0604030504040204" pitchFamily="50" charset="-128"/>
              </a:rPr>
              <a:t>※</a:t>
            </a:r>
            <a:r>
              <a:rPr kumimoji="1" lang="ja-JP" altLang="en-US" sz="1200" dirty="0">
                <a:latin typeface="メイリオ" panose="020B0604030504040204" pitchFamily="50" charset="-128"/>
              </a:rPr>
              <a:t>薬価引き下げ分は考慮せず</a:t>
            </a:r>
          </a:p>
        </p:txBody>
      </p:sp>
      <p:sp>
        <p:nvSpPr>
          <p:cNvPr id="57" name="正方形/長方形 56">
            <a:extLst>
              <a:ext uri="{FF2B5EF4-FFF2-40B4-BE49-F238E27FC236}">
                <a16:creationId xmlns:a16="http://schemas.microsoft.com/office/drawing/2014/main" id="{73EF3D40-F819-5D70-24C9-A8B52B52DDDF}"/>
              </a:ext>
            </a:extLst>
          </p:cNvPr>
          <p:cNvSpPr/>
          <p:nvPr/>
        </p:nvSpPr>
        <p:spPr>
          <a:xfrm>
            <a:off x="2119120" y="3848931"/>
            <a:ext cx="522657" cy="1179575"/>
          </a:xfrm>
          <a:prstGeom prst="rect">
            <a:avLst/>
          </a:prstGeom>
          <a:solidFill>
            <a:schemeClr val="accent2">
              <a:lumMod val="40000"/>
              <a:lumOff val="60000"/>
            </a:schemeClr>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ndParaRPr>
          </a:p>
        </p:txBody>
      </p:sp>
      <p:sp>
        <p:nvSpPr>
          <p:cNvPr id="59" name="テキスト ボックス 58">
            <a:extLst>
              <a:ext uri="{FF2B5EF4-FFF2-40B4-BE49-F238E27FC236}">
                <a16:creationId xmlns:a16="http://schemas.microsoft.com/office/drawing/2014/main" id="{AEC3F33D-7FF3-AF57-9C67-52C7A7501F3B}"/>
              </a:ext>
            </a:extLst>
          </p:cNvPr>
          <p:cNvSpPr txBox="1"/>
          <p:nvPr/>
        </p:nvSpPr>
        <p:spPr>
          <a:xfrm>
            <a:off x="2087060" y="4201408"/>
            <a:ext cx="607859" cy="523220"/>
          </a:xfrm>
          <a:prstGeom prst="rect">
            <a:avLst/>
          </a:prstGeom>
          <a:noFill/>
        </p:spPr>
        <p:txBody>
          <a:bodyPr wrap="none" rtlCol="0">
            <a:spAutoFit/>
          </a:bodyPr>
          <a:lstStyle/>
          <a:p>
            <a:pPr algn="ctr"/>
            <a:r>
              <a:rPr kumimoji="1" lang="ja-JP" altLang="en-US" sz="1400" b="1" dirty="0">
                <a:latin typeface="メイリオ" panose="020B0604030504040204" pitchFamily="50" charset="-128"/>
              </a:rPr>
              <a:t>後発</a:t>
            </a:r>
            <a:endParaRPr kumimoji="1" lang="en-US" altLang="ja-JP" sz="1400" b="1" dirty="0">
              <a:latin typeface="メイリオ" panose="020B0604030504040204" pitchFamily="50" charset="-128"/>
            </a:endParaRPr>
          </a:p>
          <a:p>
            <a:pPr algn="ctr"/>
            <a:r>
              <a:rPr kumimoji="1" lang="en-US" altLang="ja-JP" sz="1400" b="1" dirty="0">
                <a:latin typeface="メイリオ" panose="020B0604030504040204" pitchFamily="50" charset="-128"/>
              </a:rPr>
              <a:t>40</a:t>
            </a:r>
            <a:r>
              <a:rPr kumimoji="1" lang="ja-JP" altLang="en-US" sz="1400" b="1" dirty="0">
                <a:latin typeface="メイリオ" panose="020B0604030504040204" pitchFamily="50" charset="-128"/>
              </a:rPr>
              <a:t>％</a:t>
            </a:r>
            <a:endParaRPr kumimoji="1" lang="ja-JP" altLang="en-US" sz="1400" dirty="0">
              <a:latin typeface="メイリオ" panose="020B0604030504040204" pitchFamily="50" charset="-128"/>
            </a:endParaRPr>
          </a:p>
        </p:txBody>
      </p:sp>
      <p:sp>
        <p:nvSpPr>
          <p:cNvPr id="60" name="正方形/長方形 59">
            <a:extLst>
              <a:ext uri="{FF2B5EF4-FFF2-40B4-BE49-F238E27FC236}">
                <a16:creationId xmlns:a16="http://schemas.microsoft.com/office/drawing/2014/main" id="{BAB9A42C-37C3-C5B1-71C1-D3B2356B0499}"/>
              </a:ext>
            </a:extLst>
          </p:cNvPr>
          <p:cNvSpPr/>
          <p:nvPr/>
        </p:nvSpPr>
        <p:spPr>
          <a:xfrm>
            <a:off x="2117893" y="2099610"/>
            <a:ext cx="522657" cy="1749322"/>
          </a:xfrm>
          <a:prstGeom prst="rect">
            <a:avLst/>
          </a:prstGeom>
          <a:solidFill>
            <a:srgbClr val="FFA7A7"/>
          </a:solidFill>
          <a:ln w="28575">
            <a:solidFill>
              <a:srgbClr val="FF656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ndParaRPr>
          </a:p>
        </p:txBody>
      </p:sp>
      <p:sp>
        <p:nvSpPr>
          <p:cNvPr id="61" name="テキスト ボックス 60">
            <a:extLst>
              <a:ext uri="{FF2B5EF4-FFF2-40B4-BE49-F238E27FC236}">
                <a16:creationId xmlns:a16="http://schemas.microsoft.com/office/drawing/2014/main" id="{FFCBDA14-CC52-4E63-868A-2FC46AC81DF4}"/>
              </a:ext>
            </a:extLst>
          </p:cNvPr>
          <p:cNvSpPr txBox="1"/>
          <p:nvPr/>
        </p:nvSpPr>
        <p:spPr>
          <a:xfrm>
            <a:off x="2085263" y="2779579"/>
            <a:ext cx="607860" cy="523220"/>
          </a:xfrm>
          <a:prstGeom prst="rect">
            <a:avLst/>
          </a:prstGeom>
          <a:noFill/>
        </p:spPr>
        <p:txBody>
          <a:bodyPr wrap="none" rtlCol="0">
            <a:spAutoFit/>
          </a:bodyPr>
          <a:lstStyle/>
          <a:p>
            <a:pPr algn="ctr"/>
            <a:r>
              <a:rPr kumimoji="1" lang="ja-JP" altLang="en-US" sz="1400" b="1" dirty="0">
                <a:latin typeface="メイリオ" panose="020B0604030504040204" pitchFamily="50" charset="-128"/>
              </a:rPr>
              <a:t>先発</a:t>
            </a:r>
            <a:endParaRPr kumimoji="1" lang="en-US" altLang="ja-JP" sz="1400" b="1" dirty="0">
              <a:latin typeface="メイリオ" panose="020B0604030504040204" pitchFamily="50" charset="-128"/>
            </a:endParaRPr>
          </a:p>
          <a:p>
            <a:pPr algn="ctr"/>
            <a:r>
              <a:rPr kumimoji="1" lang="en-US" altLang="ja-JP" sz="1400" b="1" dirty="0">
                <a:latin typeface="メイリオ" panose="020B0604030504040204" pitchFamily="50" charset="-128"/>
              </a:rPr>
              <a:t>60</a:t>
            </a:r>
            <a:r>
              <a:rPr kumimoji="1" lang="ja-JP" altLang="en-US" sz="1400" b="1" dirty="0">
                <a:latin typeface="メイリオ" panose="020B0604030504040204" pitchFamily="50" charset="-128"/>
              </a:rPr>
              <a:t>％</a:t>
            </a:r>
            <a:endParaRPr kumimoji="1" lang="ja-JP" altLang="en-US" sz="1400" dirty="0">
              <a:latin typeface="メイリオ" panose="020B0604030504040204" pitchFamily="50" charset="-128"/>
            </a:endParaRPr>
          </a:p>
        </p:txBody>
      </p:sp>
      <p:sp>
        <p:nvSpPr>
          <p:cNvPr id="62" name="正方形/長方形 61">
            <a:extLst>
              <a:ext uri="{FF2B5EF4-FFF2-40B4-BE49-F238E27FC236}">
                <a16:creationId xmlns:a16="http://schemas.microsoft.com/office/drawing/2014/main" id="{B125C781-1623-A271-8019-33975C37A2C9}"/>
              </a:ext>
            </a:extLst>
          </p:cNvPr>
          <p:cNvSpPr/>
          <p:nvPr/>
        </p:nvSpPr>
        <p:spPr>
          <a:xfrm>
            <a:off x="3568908" y="3669313"/>
            <a:ext cx="522657" cy="1179575"/>
          </a:xfrm>
          <a:prstGeom prst="rect">
            <a:avLst/>
          </a:prstGeom>
          <a:solidFill>
            <a:schemeClr val="accent2">
              <a:lumMod val="40000"/>
              <a:lumOff val="60000"/>
            </a:schemeClr>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ndParaRPr>
          </a:p>
        </p:txBody>
      </p:sp>
      <p:sp>
        <p:nvSpPr>
          <p:cNvPr id="63" name="正方形/長方形 62">
            <a:extLst>
              <a:ext uri="{FF2B5EF4-FFF2-40B4-BE49-F238E27FC236}">
                <a16:creationId xmlns:a16="http://schemas.microsoft.com/office/drawing/2014/main" id="{A28687BD-D6CC-B6AA-1CFC-2BCDB2A70A92}"/>
              </a:ext>
            </a:extLst>
          </p:cNvPr>
          <p:cNvSpPr/>
          <p:nvPr/>
        </p:nvSpPr>
        <p:spPr>
          <a:xfrm>
            <a:off x="3567681" y="1919992"/>
            <a:ext cx="522657" cy="1749322"/>
          </a:xfrm>
          <a:prstGeom prst="rect">
            <a:avLst/>
          </a:prstGeom>
          <a:solidFill>
            <a:srgbClr val="FFA7A7"/>
          </a:solidFill>
          <a:ln w="28575">
            <a:solidFill>
              <a:srgbClr val="FF656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ndParaRPr>
          </a:p>
        </p:txBody>
      </p:sp>
      <p:sp>
        <p:nvSpPr>
          <p:cNvPr id="25" name="テキスト ボックス 24">
            <a:extLst>
              <a:ext uri="{FF2B5EF4-FFF2-40B4-BE49-F238E27FC236}">
                <a16:creationId xmlns:a16="http://schemas.microsoft.com/office/drawing/2014/main" id="{233EC790-5B83-CDFF-7672-4EF7F7DA8F0C}"/>
              </a:ext>
            </a:extLst>
          </p:cNvPr>
          <p:cNvSpPr txBox="1"/>
          <p:nvPr/>
        </p:nvSpPr>
        <p:spPr>
          <a:xfrm>
            <a:off x="3091182" y="4360280"/>
            <a:ext cx="971741" cy="523220"/>
          </a:xfrm>
          <a:prstGeom prst="rect">
            <a:avLst/>
          </a:prstGeom>
          <a:noFill/>
        </p:spPr>
        <p:txBody>
          <a:bodyPr wrap="none" rtlCol="0">
            <a:spAutoFit/>
          </a:bodyPr>
          <a:lstStyle/>
          <a:p>
            <a:pPr algn="ctr"/>
            <a:r>
              <a:rPr kumimoji="1" lang="ja-JP" altLang="en-US" sz="1400" b="1" dirty="0">
                <a:latin typeface="メイリオ" panose="020B0604030504040204" pitchFamily="50" charset="-128"/>
              </a:rPr>
              <a:t>＋</a:t>
            </a:r>
            <a:r>
              <a:rPr kumimoji="1" lang="en-US" altLang="ja-JP" sz="1400" b="1" dirty="0">
                <a:latin typeface="メイリオ" panose="020B0604030504040204" pitchFamily="50" charset="-128"/>
              </a:rPr>
              <a:t>0.08</a:t>
            </a:r>
            <a:r>
              <a:rPr kumimoji="1" lang="ja-JP" altLang="en-US" sz="1400" b="1" dirty="0">
                <a:latin typeface="メイリオ" panose="020B0604030504040204" pitchFamily="50" charset="-128"/>
              </a:rPr>
              <a:t>％</a:t>
            </a:r>
            <a:endParaRPr kumimoji="1" lang="en-US" altLang="ja-JP" sz="1400" b="1" dirty="0">
              <a:latin typeface="メイリオ" panose="020B0604030504040204" pitchFamily="50" charset="-128"/>
            </a:endParaRPr>
          </a:p>
          <a:p>
            <a:pPr algn="ctr"/>
            <a:r>
              <a:rPr kumimoji="1" lang="en-US" altLang="ja-JP" sz="1400" dirty="0">
                <a:latin typeface="メイリオ" panose="020B0604030504040204" pitchFamily="50" charset="-128"/>
              </a:rPr>
              <a:t>(</a:t>
            </a:r>
            <a:r>
              <a:rPr kumimoji="1" lang="ja-JP" altLang="en-US" sz="1400" dirty="0">
                <a:latin typeface="メイリオ" panose="020B0604030504040204" pitchFamily="50" charset="-128"/>
              </a:rPr>
              <a:t>前回</a:t>
            </a:r>
            <a:r>
              <a:rPr kumimoji="1" lang="en-US" altLang="ja-JP" sz="1400" dirty="0">
                <a:latin typeface="メイリオ" panose="020B0604030504040204" pitchFamily="50" charset="-128"/>
              </a:rPr>
              <a:t>)</a:t>
            </a:r>
            <a:endParaRPr kumimoji="1" lang="ja-JP" altLang="en-US" sz="1400" dirty="0">
              <a:latin typeface="メイリオ" panose="020B0604030504040204" pitchFamily="50" charset="-128"/>
            </a:endParaRPr>
          </a:p>
        </p:txBody>
      </p:sp>
      <p:sp>
        <p:nvSpPr>
          <p:cNvPr id="64" name="テキスト ボックス 63">
            <a:extLst>
              <a:ext uri="{FF2B5EF4-FFF2-40B4-BE49-F238E27FC236}">
                <a16:creationId xmlns:a16="http://schemas.microsoft.com/office/drawing/2014/main" id="{14F9D87A-D29A-0BE1-4896-E122CCAB1DCF}"/>
              </a:ext>
            </a:extLst>
          </p:cNvPr>
          <p:cNvSpPr txBox="1"/>
          <p:nvPr/>
        </p:nvSpPr>
        <p:spPr>
          <a:xfrm>
            <a:off x="3555804" y="3701695"/>
            <a:ext cx="607859" cy="523220"/>
          </a:xfrm>
          <a:prstGeom prst="rect">
            <a:avLst/>
          </a:prstGeom>
          <a:noFill/>
        </p:spPr>
        <p:txBody>
          <a:bodyPr wrap="none" rtlCol="0">
            <a:spAutoFit/>
          </a:bodyPr>
          <a:lstStyle/>
          <a:p>
            <a:pPr algn="ctr"/>
            <a:r>
              <a:rPr kumimoji="1" lang="ja-JP" altLang="en-US" sz="1400" b="1" dirty="0">
                <a:latin typeface="メイリオ" panose="020B0604030504040204" pitchFamily="50" charset="-128"/>
              </a:rPr>
              <a:t>後発</a:t>
            </a:r>
            <a:endParaRPr kumimoji="1" lang="en-US" altLang="ja-JP" sz="1400" b="1" dirty="0">
              <a:latin typeface="メイリオ" panose="020B0604030504040204" pitchFamily="50" charset="-128"/>
            </a:endParaRPr>
          </a:p>
          <a:p>
            <a:pPr algn="ctr"/>
            <a:r>
              <a:rPr kumimoji="1" lang="en-US" altLang="ja-JP" sz="1400" b="1" dirty="0">
                <a:latin typeface="メイリオ" panose="020B0604030504040204" pitchFamily="50" charset="-128"/>
              </a:rPr>
              <a:t>40</a:t>
            </a:r>
            <a:r>
              <a:rPr kumimoji="1" lang="ja-JP" altLang="en-US" sz="1400" b="1" dirty="0">
                <a:latin typeface="メイリオ" panose="020B0604030504040204" pitchFamily="50" charset="-128"/>
              </a:rPr>
              <a:t>％</a:t>
            </a:r>
            <a:endParaRPr kumimoji="1" lang="ja-JP" altLang="en-US" sz="1400" dirty="0">
              <a:latin typeface="メイリオ" panose="020B0604030504040204" pitchFamily="50" charset="-128"/>
            </a:endParaRPr>
          </a:p>
        </p:txBody>
      </p:sp>
      <p:sp>
        <p:nvSpPr>
          <p:cNvPr id="65" name="テキスト ボックス 64">
            <a:extLst>
              <a:ext uri="{FF2B5EF4-FFF2-40B4-BE49-F238E27FC236}">
                <a16:creationId xmlns:a16="http://schemas.microsoft.com/office/drawing/2014/main" id="{B065868D-99BC-7425-1AD9-361A78C3343A}"/>
              </a:ext>
            </a:extLst>
          </p:cNvPr>
          <p:cNvSpPr txBox="1"/>
          <p:nvPr/>
        </p:nvSpPr>
        <p:spPr>
          <a:xfrm>
            <a:off x="3554007" y="2279866"/>
            <a:ext cx="607860" cy="523220"/>
          </a:xfrm>
          <a:prstGeom prst="rect">
            <a:avLst/>
          </a:prstGeom>
          <a:noFill/>
        </p:spPr>
        <p:txBody>
          <a:bodyPr wrap="none" rtlCol="0">
            <a:spAutoFit/>
          </a:bodyPr>
          <a:lstStyle/>
          <a:p>
            <a:pPr algn="ctr"/>
            <a:r>
              <a:rPr kumimoji="1" lang="ja-JP" altLang="en-US" sz="1400" b="1" dirty="0">
                <a:latin typeface="メイリオ" panose="020B0604030504040204" pitchFamily="50" charset="-128"/>
              </a:rPr>
              <a:t>先発</a:t>
            </a:r>
            <a:endParaRPr kumimoji="1" lang="en-US" altLang="ja-JP" sz="1400" b="1" dirty="0">
              <a:latin typeface="メイリオ" panose="020B0604030504040204" pitchFamily="50" charset="-128"/>
            </a:endParaRPr>
          </a:p>
          <a:p>
            <a:pPr algn="ctr"/>
            <a:r>
              <a:rPr kumimoji="1" lang="en-US" altLang="ja-JP" sz="1400" b="1" dirty="0">
                <a:latin typeface="メイリオ" panose="020B0604030504040204" pitchFamily="50" charset="-128"/>
              </a:rPr>
              <a:t>60</a:t>
            </a:r>
            <a:r>
              <a:rPr kumimoji="1" lang="ja-JP" altLang="en-US" sz="1400" b="1" dirty="0">
                <a:latin typeface="メイリオ" panose="020B0604030504040204" pitchFamily="50" charset="-128"/>
              </a:rPr>
              <a:t>％</a:t>
            </a:r>
            <a:endParaRPr kumimoji="1" lang="ja-JP" altLang="en-US" sz="1400" dirty="0">
              <a:latin typeface="メイリオ" panose="020B0604030504040204" pitchFamily="50" charset="-128"/>
            </a:endParaRPr>
          </a:p>
        </p:txBody>
      </p:sp>
      <p:sp>
        <p:nvSpPr>
          <p:cNvPr id="67" name="正方形/長方形 66">
            <a:extLst>
              <a:ext uri="{FF2B5EF4-FFF2-40B4-BE49-F238E27FC236}">
                <a16:creationId xmlns:a16="http://schemas.microsoft.com/office/drawing/2014/main" id="{58DB5892-40E1-DA85-1A40-DF7031FBCD17}"/>
              </a:ext>
            </a:extLst>
          </p:cNvPr>
          <p:cNvSpPr/>
          <p:nvPr/>
        </p:nvSpPr>
        <p:spPr>
          <a:xfrm>
            <a:off x="4959810" y="4043884"/>
            <a:ext cx="522657" cy="1179575"/>
          </a:xfrm>
          <a:prstGeom prst="rect">
            <a:avLst/>
          </a:prstGeom>
          <a:solidFill>
            <a:schemeClr val="accent2">
              <a:lumMod val="40000"/>
              <a:lumOff val="60000"/>
            </a:schemeClr>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ndParaRPr>
          </a:p>
        </p:txBody>
      </p:sp>
      <p:sp>
        <p:nvSpPr>
          <p:cNvPr id="68" name="テキスト ボックス 67">
            <a:extLst>
              <a:ext uri="{FF2B5EF4-FFF2-40B4-BE49-F238E27FC236}">
                <a16:creationId xmlns:a16="http://schemas.microsoft.com/office/drawing/2014/main" id="{3905A2CC-E225-AEE7-F8C8-308EE566A7CD}"/>
              </a:ext>
            </a:extLst>
          </p:cNvPr>
          <p:cNvSpPr txBox="1"/>
          <p:nvPr/>
        </p:nvSpPr>
        <p:spPr>
          <a:xfrm>
            <a:off x="4936459" y="4396361"/>
            <a:ext cx="607859" cy="523220"/>
          </a:xfrm>
          <a:prstGeom prst="rect">
            <a:avLst/>
          </a:prstGeom>
          <a:noFill/>
        </p:spPr>
        <p:txBody>
          <a:bodyPr wrap="none" rtlCol="0">
            <a:spAutoFit/>
          </a:bodyPr>
          <a:lstStyle/>
          <a:p>
            <a:pPr algn="ctr"/>
            <a:r>
              <a:rPr kumimoji="1" lang="ja-JP" altLang="en-US" sz="1400" b="1" dirty="0">
                <a:latin typeface="メイリオ" panose="020B0604030504040204" pitchFamily="50" charset="-128"/>
              </a:rPr>
              <a:t>後発</a:t>
            </a:r>
            <a:endParaRPr kumimoji="1" lang="en-US" altLang="ja-JP" sz="1400" b="1" dirty="0">
              <a:latin typeface="メイリオ" panose="020B0604030504040204" pitchFamily="50" charset="-128"/>
            </a:endParaRPr>
          </a:p>
          <a:p>
            <a:pPr algn="ctr"/>
            <a:r>
              <a:rPr kumimoji="1" lang="en-US" altLang="ja-JP" sz="1400" b="1" dirty="0">
                <a:latin typeface="メイリオ" panose="020B0604030504040204" pitchFamily="50" charset="-128"/>
              </a:rPr>
              <a:t>40</a:t>
            </a:r>
            <a:r>
              <a:rPr kumimoji="1" lang="ja-JP" altLang="en-US" sz="1400" b="1" dirty="0">
                <a:latin typeface="メイリオ" panose="020B0604030504040204" pitchFamily="50" charset="-128"/>
              </a:rPr>
              <a:t>％</a:t>
            </a:r>
            <a:endParaRPr kumimoji="1" lang="ja-JP" altLang="en-US" sz="1400" dirty="0">
              <a:latin typeface="メイリオ" panose="020B0604030504040204" pitchFamily="50" charset="-128"/>
            </a:endParaRPr>
          </a:p>
        </p:txBody>
      </p:sp>
      <p:sp>
        <p:nvSpPr>
          <p:cNvPr id="69" name="正方形/長方形 68">
            <a:extLst>
              <a:ext uri="{FF2B5EF4-FFF2-40B4-BE49-F238E27FC236}">
                <a16:creationId xmlns:a16="http://schemas.microsoft.com/office/drawing/2014/main" id="{01AB0560-C670-DFC8-E044-4096D04A4761}"/>
              </a:ext>
            </a:extLst>
          </p:cNvPr>
          <p:cNvSpPr/>
          <p:nvPr/>
        </p:nvSpPr>
        <p:spPr>
          <a:xfrm>
            <a:off x="4967292" y="2294563"/>
            <a:ext cx="522657" cy="1749322"/>
          </a:xfrm>
          <a:prstGeom prst="rect">
            <a:avLst/>
          </a:prstGeom>
          <a:solidFill>
            <a:srgbClr val="FFA7A7"/>
          </a:solidFill>
          <a:ln w="28575">
            <a:solidFill>
              <a:srgbClr val="FF656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ndParaRPr>
          </a:p>
        </p:txBody>
      </p:sp>
      <p:sp>
        <p:nvSpPr>
          <p:cNvPr id="70" name="テキスト ボックス 69">
            <a:extLst>
              <a:ext uri="{FF2B5EF4-FFF2-40B4-BE49-F238E27FC236}">
                <a16:creationId xmlns:a16="http://schemas.microsoft.com/office/drawing/2014/main" id="{CA9BEB51-BC19-BF56-4326-C631551383E7}"/>
              </a:ext>
            </a:extLst>
          </p:cNvPr>
          <p:cNvSpPr txBox="1"/>
          <p:nvPr/>
        </p:nvSpPr>
        <p:spPr>
          <a:xfrm>
            <a:off x="4934662" y="2974532"/>
            <a:ext cx="607860" cy="523220"/>
          </a:xfrm>
          <a:prstGeom prst="rect">
            <a:avLst/>
          </a:prstGeom>
          <a:noFill/>
        </p:spPr>
        <p:txBody>
          <a:bodyPr wrap="none" rtlCol="0">
            <a:spAutoFit/>
          </a:bodyPr>
          <a:lstStyle/>
          <a:p>
            <a:pPr algn="ctr"/>
            <a:r>
              <a:rPr kumimoji="1" lang="ja-JP" altLang="en-US" sz="1400" b="1" dirty="0">
                <a:latin typeface="メイリオ" panose="020B0604030504040204" pitchFamily="50" charset="-128"/>
              </a:rPr>
              <a:t>先発</a:t>
            </a:r>
            <a:endParaRPr kumimoji="1" lang="en-US" altLang="ja-JP" sz="1400" b="1" dirty="0">
              <a:latin typeface="メイリオ" panose="020B0604030504040204" pitchFamily="50" charset="-128"/>
            </a:endParaRPr>
          </a:p>
          <a:p>
            <a:pPr algn="ctr"/>
            <a:r>
              <a:rPr kumimoji="1" lang="en-US" altLang="ja-JP" sz="1400" b="1" dirty="0">
                <a:latin typeface="メイリオ" panose="020B0604030504040204" pitchFamily="50" charset="-128"/>
              </a:rPr>
              <a:t>60</a:t>
            </a:r>
            <a:r>
              <a:rPr kumimoji="1" lang="ja-JP" altLang="en-US" sz="1400" b="1" dirty="0">
                <a:latin typeface="メイリオ" panose="020B0604030504040204" pitchFamily="50" charset="-128"/>
              </a:rPr>
              <a:t>％</a:t>
            </a:r>
            <a:endParaRPr kumimoji="1" lang="ja-JP" altLang="en-US" sz="1400" dirty="0">
              <a:latin typeface="メイリオ" panose="020B0604030504040204" pitchFamily="50" charset="-128"/>
            </a:endParaRPr>
          </a:p>
        </p:txBody>
      </p:sp>
      <p:cxnSp>
        <p:nvCxnSpPr>
          <p:cNvPr id="39" name="直線コネクタ 38">
            <a:extLst>
              <a:ext uri="{FF2B5EF4-FFF2-40B4-BE49-F238E27FC236}">
                <a16:creationId xmlns:a16="http://schemas.microsoft.com/office/drawing/2014/main" id="{24EBEE3C-D018-5ACC-4D24-4D5D195291D6}"/>
              </a:ext>
            </a:extLst>
          </p:cNvPr>
          <p:cNvCxnSpPr>
            <a:cxnSpLocks/>
          </p:cNvCxnSpPr>
          <p:nvPr/>
        </p:nvCxnSpPr>
        <p:spPr>
          <a:xfrm>
            <a:off x="2662127" y="5064816"/>
            <a:ext cx="5088501" cy="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1" name="正方形/長方形 70">
            <a:extLst>
              <a:ext uri="{FF2B5EF4-FFF2-40B4-BE49-F238E27FC236}">
                <a16:creationId xmlns:a16="http://schemas.microsoft.com/office/drawing/2014/main" id="{615333D7-7F41-C663-776B-D13B8711F79A}"/>
              </a:ext>
            </a:extLst>
          </p:cNvPr>
          <p:cNvSpPr/>
          <p:nvPr/>
        </p:nvSpPr>
        <p:spPr>
          <a:xfrm>
            <a:off x="6378885" y="3667231"/>
            <a:ext cx="522657" cy="1179575"/>
          </a:xfrm>
          <a:prstGeom prst="rect">
            <a:avLst/>
          </a:prstGeom>
          <a:solidFill>
            <a:schemeClr val="accent2">
              <a:lumMod val="40000"/>
              <a:lumOff val="60000"/>
            </a:schemeClr>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ndParaRPr>
          </a:p>
        </p:txBody>
      </p:sp>
      <p:sp>
        <p:nvSpPr>
          <p:cNvPr id="72" name="正方形/長方形 71">
            <a:extLst>
              <a:ext uri="{FF2B5EF4-FFF2-40B4-BE49-F238E27FC236}">
                <a16:creationId xmlns:a16="http://schemas.microsoft.com/office/drawing/2014/main" id="{FE143697-9F40-7163-83BA-1FA329AD6FAF}"/>
              </a:ext>
            </a:extLst>
          </p:cNvPr>
          <p:cNvSpPr/>
          <p:nvPr/>
        </p:nvSpPr>
        <p:spPr>
          <a:xfrm>
            <a:off x="6378885" y="2484101"/>
            <a:ext cx="522657" cy="1177493"/>
          </a:xfrm>
          <a:prstGeom prst="rect">
            <a:avLst/>
          </a:prstGeom>
          <a:solidFill>
            <a:srgbClr val="FFA7A7"/>
          </a:solidFill>
          <a:ln w="28575">
            <a:solidFill>
              <a:srgbClr val="FF656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ndParaRPr>
          </a:p>
        </p:txBody>
      </p:sp>
      <p:sp>
        <p:nvSpPr>
          <p:cNvPr id="73" name="テキスト ボックス 72">
            <a:extLst>
              <a:ext uri="{FF2B5EF4-FFF2-40B4-BE49-F238E27FC236}">
                <a16:creationId xmlns:a16="http://schemas.microsoft.com/office/drawing/2014/main" id="{23FF497A-41EA-45BD-797B-BF0478C31BCC}"/>
              </a:ext>
            </a:extLst>
          </p:cNvPr>
          <p:cNvSpPr txBox="1"/>
          <p:nvPr/>
        </p:nvSpPr>
        <p:spPr>
          <a:xfrm>
            <a:off x="6336283" y="4102436"/>
            <a:ext cx="607859" cy="523220"/>
          </a:xfrm>
          <a:prstGeom prst="rect">
            <a:avLst/>
          </a:prstGeom>
          <a:noFill/>
        </p:spPr>
        <p:txBody>
          <a:bodyPr wrap="none" rtlCol="0">
            <a:spAutoFit/>
          </a:bodyPr>
          <a:lstStyle/>
          <a:p>
            <a:pPr algn="ctr"/>
            <a:r>
              <a:rPr kumimoji="1" lang="ja-JP" altLang="en-US" sz="1400" b="1" dirty="0">
                <a:latin typeface="メイリオ" panose="020B0604030504040204" pitchFamily="50" charset="-128"/>
              </a:rPr>
              <a:t>後発</a:t>
            </a:r>
            <a:endParaRPr kumimoji="1" lang="en-US" altLang="ja-JP" sz="1400" b="1" dirty="0">
              <a:latin typeface="メイリオ" panose="020B0604030504040204" pitchFamily="50" charset="-128"/>
            </a:endParaRPr>
          </a:p>
          <a:p>
            <a:pPr algn="ctr"/>
            <a:r>
              <a:rPr kumimoji="1" lang="en-US" altLang="ja-JP" sz="1400" b="1" dirty="0">
                <a:latin typeface="メイリオ" panose="020B0604030504040204" pitchFamily="50" charset="-128"/>
              </a:rPr>
              <a:t>50</a:t>
            </a:r>
            <a:r>
              <a:rPr kumimoji="1" lang="ja-JP" altLang="en-US" sz="1400" b="1" dirty="0">
                <a:latin typeface="メイリオ" panose="020B0604030504040204" pitchFamily="50" charset="-128"/>
              </a:rPr>
              <a:t>％</a:t>
            </a:r>
            <a:endParaRPr kumimoji="1" lang="ja-JP" altLang="en-US" sz="1400" dirty="0">
              <a:latin typeface="メイリオ" panose="020B0604030504040204" pitchFamily="50" charset="-128"/>
            </a:endParaRPr>
          </a:p>
        </p:txBody>
      </p:sp>
      <p:sp>
        <p:nvSpPr>
          <p:cNvPr id="74" name="テキスト ボックス 73">
            <a:extLst>
              <a:ext uri="{FF2B5EF4-FFF2-40B4-BE49-F238E27FC236}">
                <a16:creationId xmlns:a16="http://schemas.microsoft.com/office/drawing/2014/main" id="{578572E6-1DFE-18A3-4FA5-585084478ED2}"/>
              </a:ext>
            </a:extLst>
          </p:cNvPr>
          <p:cNvSpPr txBox="1"/>
          <p:nvPr/>
        </p:nvSpPr>
        <p:spPr>
          <a:xfrm>
            <a:off x="6323678" y="2849721"/>
            <a:ext cx="607860" cy="523220"/>
          </a:xfrm>
          <a:prstGeom prst="rect">
            <a:avLst/>
          </a:prstGeom>
          <a:noFill/>
        </p:spPr>
        <p:txBody>
          <a:bodyPr wrap="none" rtlCol="0">
            <a:spAutoFit/>
          </a:bodyPr>
          <a:lstStyle/>
          <a:p>
            <a:pPr algn="ctr"/>
            <a:r>
              <a:rPr kumimoji="1" lang="ja-JP" altLang="en-US" sz="1400" b="1" dirty="0">
                <a:latin typeface="メイリオ" panose="020B0604030504040204" pitchFamily="50" charset="-128"/>
              </a:rPr>
              <a:t>先発</a:t>
            </a:r>
            <a:endParaRPr kumimoji="1" lang="en-US" altLang="ja-JP" sz="1400" b="1" dirty="0">
              <a:latin typeface="メイリオ" panose="020B0604030504040204" pitchFamily="50" charset="-128"/>
            </a:endParaRPr>
          </a:p>
          <a:p>
            <a:pPr algn="ctr"/>
            <a:r>
              <a:rPr kumimoji="1" lang="en-US" altLang="ja-JP" sz="1400" b="1" dirty="0">
                <a:latin typeface="メイリオ" panose="020B0604030504040204" pitchFamily="50" charset="-128"/>
              </a:rPr>
              <a:t>50</a:t>
            </a:r>
            <a:r>
              <a:rPr kumimoji="1" lang="ja-JP" altLang="en-US" sz="1400" b="1" dirty="0">
                <a:latin typeface="メイリオ" panose="020B0604030504040204" pitchFamily="50" charset="-128"/>
              </a:rPr>
              <a:t>％</a:t>
            </a:r>
            <a:endParaRPr kumimoji="1" lang="ja-JP" altLang="en-US" sz="1400" dirty="0">
              <a:latin typeface="メイリオ" panose="020B0604030504040204" pitchFamily="50" charset="-128"/>
            </a:endParaRPr>
          </a:p>
        </p:txBody>
      </p:sp>
      <p:cxnSp>
        <p:nvCxnSpPr>
          <p:cNvPr id="75" name="直線矢印コネクタ 74">
            <a:extLst>
              <a:ext uri="{FF2B5EF4-FFF2-40B4-BE49-F238E27FC236}">
                <a16:creationId xmlns:a16="http://schemas.microsoft.com/office/drawing/2014/main" id="{10844DB7-18FC-0CD5-3891-3BE5F8C8DFC9}"/>
              </a:ext>
            </a:extLst>
          </p:cNvPr>
          <p:cNvCxnSpPr>
            <a:cxnSpLocks/>
          </p:cNvCxnSpPr>
          <p:nvPr/>
        </p:nvCxnSpPr>
        <p:spPr>
          <a:xfrm>
            <a:off x="6038373" y="2081840"/>
            <a:ext cx="2" cy="392695"/>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直線矢印コネクタ 76">
            <a:extLst>
              <a:ext uri="{FF2B5EF4-FFF2-40B4-BE49-F238E27FC236}">
                <a16:creationId xmlns:a16="http://schemas.microsoft.com/office/drawing/2014/main" id="{CA54CCB7-FC6C-93EC-6666-667E82B02CA8}"/>
              </a:ext>
            </a:extLst>
          </p:cNvPr>
          <p:cNvCxnSpPr/>
          <p:nvPr/>
        </p:nvCxnSpPr>
        <p:spPr>
          <a:xfrm flipV="1">
            <a:off x="6378885" y="4880150"/>
            <a:ext cx="0" cy="184666"/>
          </a:xfrm>
          <a:prstGeom prst="straightConnector1">
            <a:avLst/>
          </a:prstGeom>
          <a:ln w="28575">
            <a:solidFill>
              <a:srgbClr val="FF6565"/>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540DF954-827D-EAF1-6CF3-9630D5FE2443}"/>
              </a:ext>
            </a:extLst>
          </p:cNvPr>
          <p:cNvCxnSpPr>
            <a:cxnSpLocks/>
          </p:cNvCxnSpPr>
          <p:nvPr/>
        </p:nvCxnSpPr>
        <p:spPr>
          <a:xfrm>
            <a:off x="4078774" y="1893380"/>
            <a:ext cx="367185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1" name="直線矢印コネクタ 80">
            <a:extLst>
              <a:ext uri="{FF2B5EF4-FFF2-40B4-BE49-F238E27FC236}">
                <a16:creationId xmlns:a16="http://schemas.microsoft.com/office/drawing/2014/main" id="{9FB83C2C-ACBE-BEF5-0DA1-D7FCE859BDA9}"/>
              </a:ext>
            </a:extLst>
          </p:cNvPr>
          <p:cNvCxnSpPr>
            <a:cxnSpLocks/>
          </p:cNvCxnSpPr>
          <p:nvPr/>
        </p:nvCxnSpPr>
        <p:spPr>
          <a:xfrm>
            <a:off x="6665109" y="1918422"/>
            <a:ext cx="0" cy="551826"/>
          </a:xfrm>
          <a:prstGeom prst="straightConnector1">
            <a:avLst/>
          </a:prstGeom>
          <a:ln w="28575">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3" name="テキスト ボックス 82">
            <a:extLst>
              <a:ext uri="{FF2B5EF4-FFF2-40B4-BE49-F238E27FC236}">
                <a16:creationId xmlns:a16="http://schemas.microsoft.com/office/drawing/2014/main" id="{BF72465F-C8C8-B4B8-9B08-8933F01636A0}"/>
              </a:ext>
            </a:extLst>
          </p:cNvPr>
          <p:cNvSpPr txBox="1"/>
          <p:nvPr/>
        </p:nvSpPr>
        <p:spPr>
          <a:xfrm>
            <a:off x="7722757" y="4961849"/>
            <a:ext cx="607859" cy="261610"/>
          </a:xfrm>
          <a:prstGeom prst="rect">
            <a:avLst/>
          </a:prstGeom>
          <a:noFill/>
        </p:spPr>
        <p:txBody>
          <a:bodyPr wrap="none" rtlCol="0">
            <a:spAutoFit/>
          </a:bodyPr>
          <a:lstStyle/>
          <a:p>
            <a:r>
              <a:rPr kumimoji="1" lang="ja-JP" altLang="en-US" sz="1100" b="1" dirty="0">
                <a:latin typeface="メイリオ" panose="020B0604030504040204" pitchFamily="50" charset="-128"/>
              </a:rPr>
              <a:t>技術料</a:t>
            </a:r>
          </a:p>
        </p:txBody>
      </p:sp>
      <p:sp>
        <p:nvSpPr>
          <p:cNvPr id="84" name="テキスト ボックス 83">
            <a:extLst>
              <a:ext uri="{FF2B5EF4-FFF2-40B4-BE49-F238E27FC236}">
                <a16:creationId xmlns:a16="http://schemas.microsoft.com/office/drawing/2014/main" id="{906B46A1-C3E3-7343-2B42-430553833A3C}"/>
              </a:ext>
            </a:extLst>
          </p:cNvPr>
          <p:cNvSpPr txBox="1"/>
          <p:nvPr/>
        </p:nvSpPr>
        <p:spPr>
          <a:xfrm>
            <a:off x="7722757" y="2016577"/>
            <a:ext cx="607859" cy="261610"/>
          </a:xfrm>
          <a:prstGeom prst="rect">
            <a:avLst/>
          </a:prstGeom>
          <a:noFill/>
        </p:spPr>
        <p:txBody>
          <a:bodyPr wrap="none" rtlCol="0">
            <a:spAutoFit/>
          </a:bodyPr>
          <a:lstStyle/>
          <a:p>
            <a:r>
              <a:rPr kumimoji="1" lang="ja-JP" altLang="en-US" sz="1100" b="1" dirty="0">
                <a:latin typeface="メイリオ" panose="020B0604030504040204" pitchFamily="50" charset="-128"/>
              </a:rPr>
              <a:t>医療費</a:t>
            </a:r>
          </a:p>
        </p:txBody>
      </p:sp>
      <p:sp>
        <p:nvSpPr>
          <p:cNvPr id="85" name="テキスト ボックス 84">
            <a:extLst>
              <a:ext uri="{FF2B5EF4-FFF2-40B4-BE49-F238E27FC236}">
                <a16:creationId xmlns:a16="http://schemas.microsoft.com/office/drawing/2014/main" id="{A2915B85-F075-512D-246C-1129E3D1EFAC}"/>
              </a:ext>
            </a:extLst>
          </p:cNvPr>
          <p:cNvSpPr txBox="1"/>
          <p:nvPr/>
        </p:nvSpPr>
        <p:spPr>
          <a:xfrm>
            <a:off x="7722757" y="1766046"/>
            <a:ext cx="607859" cy="261610"/>
          </a:xfrm>
          <a:prstGeom prst="rect">
            <a:avLst/>
          </a:prstGeom>
          <a:noFill/>
        </p:spPr>
        <p:txBody>
          <a:bodyPr wrap="none" rtlCol="0">
            <a:spAutoFit/>
          </a:bodyPr>
          <a:lstStyle/>
          <a:p>
            <a:r>
              <a:rPr kumimoji="1" lang="ja-JP" altLang="en-US" sz="1100" b="1" dirty="0">
                <a:latin typeface="メイリオ" panose="020B0604030504040204" pitchFamily="50" charset="-128"/>
              </a:rPr>
              <a:t>薬剤料</a:t>
            </a:r>
          </a:p>
        </p:txBody>
      </p:sp>
      <p:sp>
        <p:nvSpPr>
          <p:cNvPr id="2" name="テキスト ボックス 1">
            <a:extLst>
              <a:ext uri="{FF2B5EF4-FFF2-40B4-BE49-F238E27FC236}">
                <a16:creationId xmlns:a16="http://schemas.microsoft.com/office/drawing/2014/main" id="{D3CA8BA4-2324-702B-C906-4974CA6E8F4D}"/>
              </a:ext>
            </a:extLst>
          </p:cNvPr>
          <p:cNvSpPr txBox="1"/>
          <p:nvPr/>
        </p:nvSpPr>
        <p:spPr>
          <a:xfrm>
            <a:off x="6816885" y="4637128"/>
            <a:ext cx="971741" cy="307777"/>
          </a:xfrm>
          <a:prstGeom prst="rect">
            <a:avLst/>
          </a:prstGeom>
          <a:noFill/>
        </p:spPr>
        <p:txBody>
          <a:bodyPr wrap="none" rtlCol="0">
            <a:spAutoFit/>
          </a:bodyPr>
          <a:lstStyle/>
          <a:p>
            <a:pPr algn="ctr"/>
            <a:r>
              <a:rPr kumimoji="1" lang="ja-JP" altLang="en-US" sz="1400" b="1" dirty="0">
                <a:latin typeface="メイリオ" panose="020B0604030504040204" pitchFamily="50" charset="-128"/>
              </a:rPr>
              <a:t>＋</a:t>
            </a:r>
            <a:r>
              <a:rPr kumimoji="1" lang="en-US" altLang="ja-JP" sz="1400" b="1" dirty="0">
                <a:latin typeface="メイリオ" panose="020B0604030504040204" pitchFamily="50" charset="-128"/>
              </a:rPr>
              <a:t>0.16</a:t>
            </a:r>
            <a:r>
              <a:rPr kumimoji="1" lang="ja-JP" altLang="en-US" sz="1400" b="1" dirty="0">
                <a:latin typeface="メイリオ" panose="020B0604030504040204" pitchFamily="50" charset="-128"/>
              </a:rPr>
              <a:t>％</a:t>
            </a:r>
            <a:endParaRPr kumimoji="1" lang="en-US" altLang="ja-JP" sz="1400" b="1" dirty="0">
              <a:latin typeface="メイリオ" panose="020B0604030504040204" pitchFamily="50" charset="-128"/>
            </a:endParaRPr>
          </a:p>
        </p:txBody>
      </p:sp>
    </p:spTree>
    <p:extLst>
      <p:ext uri="{BB962C8B-B14F-4D97-AF65-F5344CB8AC3E}">
        <p14:creationId xmlns:p14="http://schemas.microsoft.com/office/powerpoint/2010/main" val="307368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2539B81-3AAB-85A2-207B-DB3B58665FCA}"/>
              </a:ext>
            </a:extLst>
          </p:cNvPr>
          <p:cNvPicPr>
            <a:picLocks noChangeAspect="1"/>
          </p:cNvPicPr>
          <p:nvPr/>
        </p:nvPicPr>
        <p:blipFill>
          <a:blip r:embed="rId2"/>
          <a:stretch>
            <a:fillRect/>
          </a:stretch>
        </p:blipFill>
        <p:spPr>
          <a:xfrm>
            <a:off x="0" y="675081"/>
            <a:ext cx="9144000" cy="5507838"/>
          </a:xfrm>
          <a:prstGeom prst="rect">
            <a:avLst/>
          </a:prstGeom>
        </p:spPr>
      </p:pic>
      <p:sp>
        <p:nvSpPr>
          <p:cNvPr id="5" name="テキスト ボックス 4">
            <a:extLst>
              <a:ext uri="{FF2B5EF4-FFF2-40B4-BE49-F238E27FC236}">
                <a16:creationId xmlns:a16="http://schemas.microsoft.com/office/drawing/2014/main" id="{FC27FA48-5DEA-D442-3610-4B1DD73B1898}"/>
              </a:ext>
            </a:extLst>
          </p:cNvPr>
          <p:cNvSpPr txBox="1"/>
          <p:nvPr/>
        </p:nvSpPr>
        <p:spPr>
          <a:xfrm>
            <a:off x="501015" y="305749"/>
            <a:ext cx="5420074"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　後発医薬品に係る新目標</a:t>
            </a:r>
            <a:r>
              <a:rPr kumimoji="1" lang="en-US" altLang="ja-JP" b="1" dirty="0">
                <a:latin typeface="メイリオ" panose="020B0604030504040204" pitchFamily="50" charset="-128"/>
                <a:ea typeface="メイリオ" panose="020B0604030504040204" pitchFamily="50" charset="-128"/>
              </a:rPr>
              <a:t>(2029</a:t>
            </a:r>
            <a:r>
              <a:rPr kumimoji="1" lang="ja-JP" altLang="en-US" b="1" dirty="0">
                <a:latin typeface="メイリオ" panose="020B0604030504040204" pitchFamily="50" charset="-128"/>
                <a:ea typeface="メイリオ" panose="020B0604030504040204" pitchFamily="50" charset="-128"/>
              </a:rPr>
              <a:t>年度</a:t>
            </a:r>
            <a:r>
              <a:rPr kumimoji="1" lang="en-US" altLang="ja-JP" b="1" dirty="0">
                <a:latin typeface="メイリオ" panose="020B0604030504040204" pitchFamily="50" charset="-128"/>
                <a:ea typeface="メイリオ" panose="020B0604030504040204" pitchFamily="50" charset="-128"/>
              </a:rPr>
              <a:t>)</a:t>
            </a:r>
            <a:r>
              <a:rPr kumimoji="1" lang="ja-JP" altLang="en-US" b="1" dirty="0">
                <a:latin typeface="メイリオ" panose="020B0604030504040204" pitchFamily="50" charset="-128"/>
                <a:ea typeface="メイリオ" panose="020B0604030504040204" pitchFamily="50" charset="-128"/>
              </a:rPr>
              <a:t>について</a:t>
            </a:r>
          </a:p>
        </p:txBody>
      </p:sp>
      <p:sp>
        <p:nvSpPr>
          <p:cNvPr id="7" name="テキスト ボックス 6">
            <a:extLst>
              <a:ext uri="{FF2B5EF4-FFF2-40B4-BE49-F238E27FC236}">
                <a16:creationId xmlns:a16="http://schemas.microsoft.com/office/drawing/2014/main" id="{FC2F80C3-4329-1F8A-BA76-694BB90EB580}"/>
              </a:ext>
            </a:extLst>
          </p:cNvPr>
          <p:cNvSpPr txBox="1"/>
          <p:nvPr/>
        </p:nvSpPr>
        <p:spPr>
          <a:xfrm>
            <a:off x="2171700" y="6353655"/>
            <a:ext cx="7972425" cy="246221"/>
          </a:xfrm>
          <a:prstGeom prst="rect">
            <a:avLst/>
          </a:prstGeom>
          <a:noFill/>
        </p:spPr>
        <p:txBody>
          <a:bodyPr wrap="square">
            <a:spAutoFit/>
          </a:bodyPr>
          <a:lstStyle/>
          <a:p>
            <a:r>
              <a:rPr lang="ja-JP" altLang="en-US" sz="1000" dirty="0">
                <a:latin typeface="+mj-ea"/>
                <a:ea typeface="+mj-ea"/>
              </a:rPr>
              <a:t>令和</a:t>
            </a:r>
            <a:r>
              <a:rPr lang="en-US" altLang="ja-JP" sz="1000" dirty="0">
                <a:latin typeface="+mj-ea"/>
                <a:ea typeface="+mj-ea"/>
              </a:rPr>
              <a:t>6</a:t>
            </a:r>
            <a:r>
              <a:rPr lang="ja-JP" altLang="en-US" sz="1000" dirty="0">
                <a:latin typeface="+mj-ea"/>
                <a:ea typeface="+mj-ea"/>
              </a:rPr>
              <a:t>年</a:t>
            </a:r>
            <a:r>
              <a:rPr lang="en-US" altLang="ja-JP" sz="1000" dirty="0">
                <a:latin typeface="+mj-ea"/>
                <a:ea typeface="+mj-ea"/>
              </a:rPr>
              <a:t>3</a:t>
            </a:r>
            <a:r>
              <a:rPr lang="ja-JP" altLang="en-US" sz="1000" dirty="0">
                <a:latin typeface="+mj-ea"/>
                <a:ea typeface="+mj-ea"/>
              </a:rPr>
              <a:t>月</a:t>
            </a:r>
            <a:r>
              <a:rPr lang="en-US" altLang="ja-JP" sz="1000" dirty="0">
                <a:latin typeface="+mj-ea"/>
                <a:ea typeface="+mj-ea"/>
              </a:rPr>
              <a:t>14</a:t>
            </a:r>
            <a:r>
              <a:rPr lang="ja-JP" altLang="en-US" sz="1000" dirty="0">
                <a:latin typeface="+mj-ea"/>
                <a:ea typeface="+mj-ea"/>
              </a:rPr>
              <a:t>日　社会保障審議会医療保険部会　https://www.mhlw.go.jp/content/12401000/001227199.pdf</a:t>
            </a:r>
          </a:p>
        </p:txBody>
      </p:sp>
      <p:sp>
        <p:nvSpPr>
          <p:cNvPr id="2" name="正方形/長方形 1">
            <a:extLst>
              <a:ext uri="{FF2B5EF4-FFF2-40B4-BE49-F238E27FC236}">
                <a16:creationId xmlns:a16="http://schemas.microsoft.com/office/drawing/2014/main" id="{11C719F7-0B51-B129-E8D8-329E3B27FE2C}"/>
              </a:ext>
            </a:extLst>
          </p:cNvPr>
          <p:cNvSpPr/>
          <p:nvPr/>
        </p:nvSpPr>
        <p:spPr>
          <a:xfrm>
            <a:off x="142874" y="2971800"/>
            <a:ext cx="8905875" cy="790575"/>
          </a:xfrm>
          <a:prstGeom prst="rect">
            <a:avLst/>
          </a:prstGeom>
          <a:noFill/>
          <a:ln w="28575">
            <a:solidFill>
              <a:srgbClr val="FF656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2256933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32547</TotalTime>
  <Words>10180</Words>
  <Application>Microsoft Office PowerPoint</Application>
  <PresentationFormat>画面に合わせる (4:3)</PresentationFormat>
  <Paragraphs>1485</Paragraphs>
  <Slides>68</Slides>
  <Notes>5</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68</vt:i4>
      </vt:variant>
    </vt:vector>
  </HeadingPairs>
  <TitlesOfParts>
    <vt:vector size="77" baseType="lpstr">
      <vt:lpstr>ＭＳゴシック</vt:lpstr>
      <vt:lpstr>ヒラギノ角ゴ Pro W3</vt:lpstr>
      <vt:lpstr>メイリオ</vt:lpstr>
      <vt:lpstr>メイリオ 見出し</vt:lpstr>
      <vt:lpstr>游ゴシック</vt:lpstr>
      <vt:lpstr>游ゴシック Light</vt:lpstr>
      <vt:lpstr>Arial</vt:lpstr>
      <vt:lpstr>Office テーマ</vt:lpstr>
      <vt:lpstr>デザインの設定</vt:lpstr>
      <vt:lpstr>令和6年度調剤報酬改定のポイント ～改定結果の影響を俯瞰で考える～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公大 駒形</dc:creator>
  <cp:lastModifiedBy>公大 駒形</cp:lastModifiedBy>
  <cp:revision>1334</cp:revision>
  <cp:lastPrinted>2021-04-13T06:30:23Z</cp:lastPrinted>
  <dcterms:created xsi:type="dcterms:W3CDTF">2019-05-16T04:37:42Z</dcterms:created>
  <dcterms:modified xsi:type="dcterms:W3CDTF">2024-04-16T01:48:34Z</dcterms:modified>
</cp:coreProperties>
</file>